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0.svg" ContentType="image/svg+xml"/>
  <Override PartName="/ppt/media/image101.svg" ContentType="image/svg+xml"/>
  <Override PartName="/ppt/media/image103.svg" ContentType="image/svg+xml"/>
  <Override PartName="/ppt/media/image105.svg" ContentType="image/svg+xml"/>
  <Override PartName="/ppt/media/image107.svg" ContentType="image/svg+xml"/>
  <Override PartName="/ppt/media/image109.svg" ContentType="image/svg+xml"/>
  <Override PartName="/ppt/media/image111.svg" ContentType="image/svg+xml"/>
  <Override PartName="/ppt/media/image113.svg" ContentType="image/svg+xml"/>
  <Override PartName="/ppt/media/image115.svg" ContentType="image/svg+xml"/>
  <Override PartName="/ppt/media/image117.svg" ContentType="image/svg+xml"/>
  <Override PartName="/ppt/media/image119.svg" ContentType="image/svg+xml"/>
  <Override PartName="/ppt/media/image12.svg" ContentType="image/svg+xml"/>
  <Override PartName="/ppt/media/image121.svg" ContentType="image/svg+xml"/>
  <Override PartName="/ppt/media/image124.svg" ContentType="image/svg+xml"/>
  <Override PartName="/ppt/media/image126.svg" ContentType="image/svg+xml"/>
  <Override PartName="/ppt/media/image128.svg" ContentType="image/svg+xml"/>
  <Override PartName="/ppt/media/image130.svg" ContentType="image/svg+xml"/>
  <Override PartName="/ppt/media/image132.svg" ContentType="image/svg+xml"/>
  <Override PartName="/ppt/media/image14.svg" ContentType="image/svg+xml"/>
  <Override PartName="/ppt/media/image16.svg" ContentType="image/svg+xml"/>
  <Override PartName="/ppt/media/image18.svg" ContentType="image/svg+xml"/>
  <Override PartName="/ppt/media/image2.svg" ContentType="image/svg+xml"/>
  <Override PartName="/ppt/media/image21.svg" ContentType="image/svg+xml"/>
  <Override PartName="/ppt/media/image23.svg" ContentType="image/svg+xml"/>
  <Override PartName="/ppt/media/image25.svg" ContentType="image/svg+xml"/>
  <Override PartName="/ppt/media/image27.svg" ContentType="image/svg+xml"/>
  <Override PartName="/ppt/media/image29.svg" ContentType="image/svg+xml"/>
  <Override PartName="/ppt/media/image32.svg" ContentType="image/svg+xml"/>
  <Override PartName="/ppt/media/image34.svg" ContentType="image/svg+xml"/>
  <Override PartName="/ppt/media/image36.svg" ContentType="image/svg+xml"/>
  <Override PartName="/ppt/media/image39.svg" ContentType="image/svg+xml"/>
  <Override PartName="/ppt/media/image4.svg" ContentType="image/svg+xml"/>
  <Override PartName="/ppt/media/image41.svg" ContentType="image/svg+xml"/>
  <Override PartName="/ppt/media/image46.svg" ContentType="image/svg+xml"/>
  <Override PartName="/ppt/media/image48.svg" ContentType="image/svg+xml"/>
  <Override PartName="/ppt/media/image50.svg" ContentType="image/svg+xml"/>
  <Override PartName="/ppt/media/image52.svg" ContentType="image/svg+xml"/>
  <Override PartName="/ppt/media/image54.svg" ContentType="image/svg+xml"/>
  <Override PartName="/ppt/media/image56.svg" ContentType="image/svg+xml"/>
  <Override PartName="/ppt/media/image58.svg" ContentType="image/svg+xml"/>
  <Override PartName="/ppt/media/image6.svg" ContentType="image/svg+xml"/>
  <Override PartName="/ppt/media/image60.svg" ContentType="image/svg+xml"/>
  <Override PartName="/ppt/media/image62.svg" ContentType="image/svg+xml"/>
  <Override PartName="/ppt/media/image64.svg" ContentType="image/svg+xml"/>
  <Override PartName="/ppt/media/image66.svg" ContentType="image/svg+xml"/>
  <Override PartName="/ppt/media/image68.svg" ContentType="image/svg+xml"/>
  <Override PartName="/ppt/media/image71.svg" ContentType="image/svg+xml"/>
  <Override PartName="/ppt/media/image73.svg" ContentType="image/svg+xml"/>
  <Override PartName="/ppt/media/image75.svg" ContentType="image/svg+xml"/>
  <Override PartName="/ppt/media/image77.svg" ContentType="image/svg+xml"/>
  <Override PartName="/ppt/media/image8.svg" ContentType="image/svg+xml"/>
  <Override PartName="/ppt/media/image80.svg" ContentType="image/svg+xml"/>
  <Override PartName="/ppt/media/image82.svg" ContentType="image/svg+xml"/>
  <Override PartName="/ppt/media/image84.svg" ContentType="image/svg+xml"/>
  <Override PartName="/ppt/media/image86.svg" ContentType="image/svg+xml"/>
  <Override PartName="/ppt/media/image88.svg" ContentType="image/svg+xml"/>
  <Override PartName="/ppt/media/image90.svg" ContentType="image/svg+xml"/>
  <Override PartName="/ppt/media/image92.svg" ContentType="image/svg+xml"/>
  <Override PartName="/ppt/media/image94.svg" ContentType="image/svg+xml"/>
  <Override PartName="/ppt/media/image96.svg" ContentType="image/svg+xml"/>
  <Override PartName="/ppt/media/image9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3"/>
  </p:sldMasterIdLst>
  <p:notesMasterIdLst>
    <p:notesMasterId r:id="rId5"/>
  </p:notesMasterIdLst>
  <p:sldIdLst>
    <p:sldId id="256" r:id="rId4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747775"/>
          </p15:clr>
        </p15:guide>
        <p15:guide id="2" pos="288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6" Type="http://schemas.openxmlformats.org/officeDocument/2006/relationships/tableStyles" Target="tableStyles.xml"/><Relationship Id="rId35" Type="http://schemas.openxmlformats.org/officeDocument/2006/relationships/viewProps" Target="viewProps.xml"/><Relationship Id="rId34" Type="http://schemas.openxmlformats.org/officeDocument/2006/relationships/presProps" Target="presProps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尊敬的各位领导、老师，大家下午好。今天我将向大家汇报我们关于“智慧校园认证计费与网络接入管理”的整体解决方案。随着数字化校园建设的深入，网络已成为教学、科研和生活不可或缺的基础设施。我们的方案旨在帮助学校实现从传统的“接入建设”向更高层次的“治理运营”转型，全面提升校园网络的管理效率、安全性和用户体验。接下来，我将详细阐述我们的思考和具体方案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在与运营商的合作中，最大的难点在于各方管理目标和资源能力的差异。学校侧关注策略与管理，运营商侧关注出口带宽与套餐，平台侧负责认证计费的技术实现，服务侧则保障联调和运维。我们的方案旨在打通这四个环节之间的流程，实现无缝协同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总结一下，我们的建设目标可以概括为三个关键词：安全可控、协同可管、运营可持续。通过认证、策略和审计的联动，实现网络的安全与可控；通过精细化的运营手段，实现用户开户的增长和体验的持续优化。我们同样建议通过认证成功率、投诉率、响应时效等指标来量化评估建设成果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这是我们方案的整体部署架构。它分为三个层次：顶层是学校治理层，负责制定身份策略、接入规则等管理决策；中间是平台控制层，负责统一认证、计费联动等核心技术功能；底层是协同支撑层，负责工单联动、运营复盘等执行工作。这张图是一个概览，在项目深化阶段，我们会结合学校的实际网络拓扑，输出更详细的高清架构图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统一认证与账号管理是实现统一治理的核心。我们的方案覆盖了从用户开户、认证、授权，到后续的审计和信息变更的全生命周期管理，确保对每一个人、每一台设备、每一条策略都能进行精准、统一的管控。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在开户流程方面，我们强调触点、异常处理与复盘的并行。从通过迎新、宿舍、公众号等多渠道触达用户，到简化开户流程，再到与运营商的计费系统联动，同时建立完善的异常处理机制。整个流程结束后，我们会对开户率、激活率、异常率等数据进行复盘，持续优化流程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这张图再次强调了学校与三大运营商之间的四方协作架构。学校提供认证入口和管理策略，运营商提供出口带宽和套餐能力，我们的平台负责核心的代拨和AAA转发技术，服务团队则提供全方位的联调和运维支持。四方分工明确，协同运作，共同保障校园网接入业务的稳定、安全和高效运行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这是认证与计费联动的具体技术流程。学生用户通过学校认证入口发起请求，请求经过我们平台的AAA/RADIUS转发，到达运营商进行授权和计费确认，确认通过后用户即可访问互联网。整个过程的日志都会被记录，用于后续的审计和故障定位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们方案的核心硬件是多功能网关，它扮演着策略执行中枢的角色。这张表格详细列举了网关的七大能力模块，以及它们分别解决了什么问题，能为学校带来什么价值。例如，“接入控制”模块解决了终端准入边界不清的问题，为学校带来的价值就是统一准入边界，减少安全风险。而“扩容评估”模块，则能为学校网络的科学扩容提供数据支撑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这是一个典型的网络部署拓扑图。可以看到，学生终端的流量都必须经过我们的认证计费平台和多功能网关，才能访问运营商出口和互联网。这确保了认证平台和网关处于整个治理体系的关键路径上，能够对所有流量进行有效的管控。正式汇报时，我们会替换为根据贵校实际情况定制的拓扑图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有了好的技术架构，如何确保它能持续稳定地发挥作用？这就需要强大的运营与保障体系。在第三部分，我们将介绍如何构建一个持续优化的服务闭环。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本次汇报将分为四个部分。首先，我们将分析当前高校网络管理面临的现状与挑战，明确我们需要解决的核心问题。其次，我们将详细介绍我们的整体解决方案，包括其核心架构和关键功能模块。第三部分，我们将探讨如何通过有效的运营和保障机制，确保方案的成功落地和持续优化。最后，我们将展示具体的实施路径、合作建议以及本方案能为学校、运营商和服务方带来的协同价值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为了提升开户率，我们设计了一个从触达到复盘的完整运营漏斗。通过多渠道触达用户，简化流程促进转化，结合数据进行激活和留存分析，最后通过复盘不断优化策略。这个闭环的核心是数据驱动，我们建议后续接入真实的运营数据，让决策更加科学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在售后与运维保障方面，我们建立了一套以分级机制为核心的响应体系。从联调上线开始，到日常监控、故障受理、分级响应，再到与运营商协同排障，最后通过审计复盘实现持续优化。这张表格将用于详细定义不同事件类别的处理流程和责任人，确保服务响应的高效和规范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为了直观地展示运营状况，我们设计了一个四区块协同管理的运营看板。它涵盖了用户增长、网络体验、协同运营和持续运营机制四大模块，并列出了相应的建议指标。通过这个看板，管理者可以一目了然地掌握网络运营的整体健康度。正式版将接入真实的运营数据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最后，我们来谈谈具体的实施路径和本方案能带来的价值。我们将采用分阶段推进的策略，确保项目平稳落地，并最终实现学校、运营商和服务方的多方共赢。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们的实施路径遵循分阶段推进的原则，分为五个步骤：首先是详细的调研与设计阶段；然后是小范围的试点灰度测试，验证方案可行性；接着是全量上线；上线稳定后进行验收移交；最后进入持续的运营复盘阶段，不断优化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为了支持分阶段建设，我们的配置与报价逻辑也是按能力模块拆分的。这张表格列出了各个配置项的作用、是否必选、适用阶段和备注。学校可以根据自身的实际需求和预算，灵活选择不同的模块和建设阶段。具体的配置与金额，我们会在后续提供正式的报价单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，我们总结一下本方案能带来的协同价值。对于学校而言，意味着重掌管理主动权，实现安全可控和服务体验的提升。对于运营商，能够更高效地转化资源能力，提升验效效率和用户服务质量。对于我们服务方，则希望探索出可复制的推广模式，与学校建立长期的合作关系。这些价值在后续的试点和运营中，还可以通过数据进一步量化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基于以上方案，我们提出后续的合作建议：采用“先试点、再扩容、再标准化推广”的模式。首先，我们可以选择一个高校或一个院校作为试点，完成联调与阶段验收。在取得成功经验和运营数据后，再逐步进行扩容，并最终形成标准化的解决方案进行推广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最后是技术附录部分。关于具体的接口参数、联调记录等详细技术材料，我们会在项目深化阶段与贵校的技术团队进行详细沟通和确认，并形成正式的技术附件，确保项目实施的顺利进行。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我的汇报到此结束，感谢各位的耐心聆听。接下来是问答环节，欢迎大家提问。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，让我们进入第一部分：现状与挑战。我们观察到，当前高校网络建设的重心正在发生深刻转变，从过去单纯追求“接入可用”，即“先把网络建起来”，转向了对“治理可控、运营可持续”的更高要求。这一转变背后，是信息中心面临的日益复杂的管理压力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基于这一转变，我们本次汇报的核心目标非常明确：就是要帮助学校实现从“接入建设”到“治理运营”的战略转型。具体来说，我们希望通过这个方案，帮助学校重新掌握网络管理的主动权，建立一个高效的学校、运营商与服务方的三方协同机制，并最终形成一个能够持续优化、自我改进的运营闭环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这张图清晰地展示了高校网络建设的三个演进阶段。第一阶段是“接入建设”，核心任务是实现网络的全面覆盖，解决基础连通性问题。第二阶段是“治理管控”，重点在于通过统一认证和审计，建立安全体系，实现对网络的有效管理和风险可控。而我们现在所处的，正是向第三阶段“持续运营”迈进的关键时期，其核心是从“建设”思维转向“运营”思维，以用户体验为中心，关注增长和体验优化。我们建议通过认证成功率、故障率、活跃率等关键指标来量化衡量这一阶段的成效，确保网络价值持续创造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在这一转型过程中，学校信息中心普遍面临着五类核心压力：安全合规、身份接入、运营协同、运维服务和运营增长。这些压力相互交织，给管理带来了巨大挑战。我们的核心建议是，采取分步走的策略，首先通过统一认证与审计，解决安全和身份管理的核心问题，夯实基础，然后在此之上逐步推进运营协同和用户增长等更高阶的目标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为了更清晰地展示问题与解决方案的对应关系，我们梳理了这张“痛点-影响-方案响应”表。例如，针对“策略割裂”导致的“效率低”问题，我们的方案是通过“统一认证与策略编排”来解决。针对“系统分散”带来的“协同慢”，我们提出“代拨+AAA联动”的机制。而对于“服务被动”造成的“体验波动”，我们则通过建立“运维闭环与看板”来主动管理和优化服务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接下来，我们进入第二部分，详细介绍我们的解决方案与技术架构。我们的核心目标是构建一个安全可控、协同可管、运营可持续的校园网络治理体系。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安全合规是网络治理的基石。我们的方案通过构建一个完整的治理闭环来实现这一目标。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首先，对用户行为进行脱敏处理，保护隐私；然后，通过技术手段将分散的事件进行关联分析；接着，一旦发现风险，能够快速定位并追责；最后，基于这些数据和分析，支持学校做出科学的治理决策。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标题幻灯片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标题和竖排文字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竖排标题与文本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标题和内容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节标题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两栏内容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比较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39" name="Shape 37"/>
          <p:cNvSpPr txBox="1"/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41" name="Shape 39"/>
          <p:cNvSpPr txBox="1"/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仅标题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空白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内容与标题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图片与标题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2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Shape 3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9" name="Shape 4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0" name="Shape 5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42.png"/><Relationship Id="rId8" Type="http://schemas.openxmlformats.org/officeDocument/2006/relationships/image" Target="../media/image41.svg"/><Relationship Id="rId7" Type="http://schemas.openxmlformats.org/officeDocument/2006/relationships/image" Target="../media/image40.png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8.svg"/><Relationship Id="rId3" Type="http://schemas.openxmlformats.org/officeDocument/2006/relationships/image" Target="../media/image37.png"/><Relationship Id="rId2" Type="http://schemas.openxmlformats.org/officeDocument/2006/relationships/image" Target="../media/image36.svg"/><Relationship Id="rId12" Type="http://schemas.openxmlformats.org/officeDocument/2006/relationships/notesSlide" Target="../notesSlides/notesSlide10.xml"/><Relationship Id="rId11" Type="http://schemas.openxmlformats.org/officeDocument/2006/relationships/slideLayout" Target="../slideLayouts/slideLayout12.xml"/><Relationship Id="rId10" Type="http://schemas.openxmlformats.org/officeDocument/2006/relationships/image" Target="../media/image25.svg"/><Relationship Id="rId1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10.svg"/><Relationship Id="rId3" Type="http://schemas.openxmlformats.org/officeDocument/2006/relationships/image" Target="../media/image19.png"/><Relationship Id="rId2" Type="http://schemas.openxmlformats.org/officeDocument/2006/relationships/image" Target="../media/image12.svg"/><Relationship Id="rId1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2.x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4" Type="http://schemas.openxmlformats.org/officeDocument/2006/relationships/image" Target="../media/image46.svg"/><Relationship Id="rId3" Type="http://schemas.openxmlformats.org/officeDocument/2006/relationships/image" Target="../media/image45.png"/><Relationship Id="rId2" Type="http://schemas.openxmlformats.org/officeDocument/2006/relationships/image" Target="../media/image36.svg"/><Relationship Id="rId1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57.png"/><Relationship Id="rId8" Type="http://schemas.openxmlformats.org/officeDocument/2006/relationships/image" Target="../media/image56.svg"/><Relationship Id="rId7" Type="http://schemas.openxmlformats.org/officeDocument/2006/relationships/image" Target="../media/image55.png"/><Relationship Id="rId6" Type="http://schemas.openxmlformats.org/officeDocument/2006/relationships/image" Target="../media/image54.svg"/><Relationship Id="rId5" Type="http://schemas.openxmlformats.org/officeDocument/2006/relationships/image" Target="../media/image53.png"/><Relationship Id="rId4" Type="http://schemas.openxmlformats.org/officeDocument/2006/relationships/image" Target="../media/image52.svg"/><Relationship Id="rId3" Type="http://schemas.openxmlformats.org/officeDocument/2006/relationships/image" Target="../media/image51.png"/><Relationship Id="rId2" Type="http://schemas.openxmlformats.org/officeDocument/2006/relationships/image" Target="../media/image50.svg"/><Relationship Id="rId14" Type="http://schemas.openxmlformats.org/officeDocument/2006/relationships/notesSlide" Target="../notesSlides/notesSlide13.xml"/><Relationship Id="rId13" Type="http://schemas.openxmlformats.org/officeDocument/2006/relationships/slideLayout" Target="../slideLayouts/slideLayout12.xml"/><Relationship Id="rId12" Type="http://schemas.openxmlformats.org/officeDocument/2006/relationships/image" Target="../media/image60.svg"/><Relationship Id="rId11" Type="http://schemas.openxmlformats.org/officeDocument/2006/relationships/image" Target="../media/image59.png"/><Relationship Id="rId10" Type="http://schemas.openxmlformats.org/officeDocument/2006/relationships/image" Target="../media/image58.svg"/><Relationship Id="rId1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67.png"/><Relationship Id="rId8" Type="http://schemas.openxmlformats.org/officeDocument/2006/relationships/image" Target="../media/image25.svg"/><Relationship Id="rId7" Type="http://schemas.openxmlformats.org/officeDocument/2006/relationships/image" Target="../media/image42.png"/><Relationship Id="rId6" Type="http://schemas.openxmlformats.org/officeDocument/2006/relationships/image" Target="../media/image66.svg"/><Relationship Id="rId5" Type="http://schemas.openxmlformats.org/officeDocument/2006/relationships/image" Target="../media/image65.png"/><Relationship Id="rId4" Type="http://schemas.openxmlformats.org/officeDocument/2006/relationships/image" Target="../media/image64.svg"/><Relationship Id="rId3" Type="http://schemas.openxmlformats.org/officeDocument/2006/relationships/image" Target="../media/image63.png"/><Relationship Id="rId2" Type="http://schemas.openxmlformats.org/officeDocument/2006/relationships/image" Target="../media/image62.svg"/><Relationship Id="rId12" Type="http://schemas.openxmlformats.org/officeDocument/2006/relationships/notesSlide" Target="../notesSlides/notesSlide14.xml"/><Relationship Id="rId11" Type="http://schemas.openxmlformats.org/officeDocument/2006/relationships/slideLayout" Target="../slideLayouts/slideLayout12.xml"/><Relationship Id="rId10" Type="http://schemas.openxmlformats.org/officeDocument/2006/relationships/image" Target="../media/image68.svg"/><Relationship Id="rId1" Type="http://schemas.openxmlformats.org/officeDocument/2006/relationships/image" Target="../media/image61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73.svg"/><Relationship Id="rId7" Type="http://schemas.openxmlformats.org/officeDocument/2006/relationships/image" Target="../media/image72.png"/><Relationship Id="rId6" Type="http://schemas.openxmlformats.org/officeDocument/2006/relationships/image" Target="../media/image71.svg"/><Relationship Id="rId5" Type="http://schemas.openxmlformats.org/officeDocument/2006/relationships/image" Target="../media/image70.png"/><Relationship Id="rId4" Type="http://schemas.openxmlformats.org/officeDocument/2006/relationships/image" Target="../media/image39.svg"/><Relationship Id="rId3" Type="http://schemas.openxmlformats.org/officeDocument/2006/relationships/image" Target="../media/image69.png"/><Relationship Id="rId2" Type="http://schemas.openxmlformats.org/officeDocument/2006/relationships/image" Target="../media/image36.svg"/><Relationship Id="rId10" Type="http://schemas.openxmlformats.org/officeDocument/2006/relationships/notesSlide" Target="../notesSlides/notesSlide15.xml"/><Relationship Id="rId1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79.png"/><Relationship Id="rId8" Type="http://schemas.openxmlformats.org/officeDocument/2006/relationships/image" Target="../media/image16.svg"/><Relationship Id="rId7" Type="http://schemas.openxmlformats.org/officeDocument/2006/relationships/image" Target="../media/image78.png"/><Relationship Id="rId6" Type="http://schemas.openxmlformats.org/officeDocument/2006/relationships/image" Target="../media/image77.svg"/><Relationship Id="rId5" Type="http://schemas.openxmlformats.org/officeDocument/2006/relationships/image" Target="../media/image76.png"/><Relationship Id="rId4" Type="http://schemas.openxmlformats.org/officeDocument/2006/relationships/image" Target="../media/image8.svg"/><Relationship Id="rId3" Type="http://schemas.openxmlformats.org/officeDocument/2006/relationships/image" Target="../media/image37.png"/><Relationship Id="rId2" Type="http://schemas.openxmlformats.org/officeDocument/2006/relationships/image" Target="../media/image75.svg"/><Relationship Id="rId16" Type="http://schemas.openxmlformats.org/officeDocument/2006/relationships/notesSlide" Target="../notesSlides/notesSlide16.xml"/><Relationship Id="rId15" Type="http://schemas.openxmlformats.org/officeDocument/2006/relationships/slideLayout" Target="../slideLayouts/slideLayout12.xml"/><Relationship Id="rId14" Type="http://schemas.openxmlformats.org/officeDocument/2006/relationships/image" Target="../media/image84.svg"/><Relationship Id="rId13" Type="http://schemas.openxmlformats.org/officeDocument/2006/relationships/image" Target="../media/image83.png"/><Relationship Id="rId12" Type="http://schemas.openxmlformats.org/officeDocument/2006/relationships/image" Target="../media/image82.svg"/><Relationship Id="rId11" Type="http://schemas.openxmlformats.org/officeDocument/2006/relationships/image" Target="../media/image81.png"/><Relationship Id="rId10" Type="http://schemas.openxmlformats.org/officeDocument/2006/relationships/image" Target="../media/image80.svg"/><Relationship Id="rId1" Type="http://schemas.openxmlformats.org/officeDocument/2006/relationships/image" Target="../media/image7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91.png"/><Relationship Id="rId8" Type="http://schemas.openxmlformats.org/officeDocument/2006/relationships/image" Target="../media/image66.svg"/><Relationship Id="rId7" Type="http://schemas.openxmlformats.org/officeDocument/2006/relationships/image" Target="../media/image65.png"/><Relationship Id="rId6" Type="http://schemas.openxmlformats.org/officeDocument/2006/relationships/image" Target="../media/image90.svg"/><Relationship Id="rId5" Type="http://schemas.openxmlformats.org/officeDocument/2006/relationships/image" Target="../media/image89.png"/><Relationship Id="rId4" Type="http://schemas.openxmlformats.org/officeDocument/2006/relationships/image" Target="../media/image88.svg"/><Relationship Id="rId3" Type="http://schemas.openxmlformats.org/officeDocument/2006/relationships/image" Target="../media/image87.png"/><Relationship Id="rId2" Type="http://schemas.openxmlformats.org/officeDocument/2006/relationships/image" Target="../media/image86.svg"/><Relationship Id="rId14" Type="http://schemas.openxmlformats.org/officeDocument/2006/relationships/notesSlide" Target="../notesSlides/notesSlide18.xml"/><Relationship Id="rId13" Type="http://schemas.openxmlformats.org/officeDocument/2006/relationships/slideLayout" Target="../slideLayouts/slideLayout12.xml"/><Relationship Id="rId12" Type="http://schemas.openxmlformats.org/officeDocument/2006/relationships/image" Target="../media/image82.svg"/><Relationship Id="rId11" Type="http://schemas.openxmlformats.org/officeDocument/2006/relationships/image" Target="../media/image81.png"/><Relationship Id="rId10" Type="http://schemas.openxmlformats.org/officeDocument/2006/relationships/image" Target="../media/image92.svg"/><Relationship Id="rId1" Type="http://schemas.openxmlformats.org/officeDocument/2006/relationships/image" Target="../media/image8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0.png"/><Relationship Id="rId8" Type="http://schemas.openxmlformats.org/officeDocument/2006/relationships/image" Target="../media/image99.svg"/><Relationship Id="rId7" Type="http://schemas.openxmlformats.org/officeDocument/2006/relationships/image" Target="../media/image98.png"/><Relationship Id="rId6" Type="http://schemas.openxmlformats.org/officeDocument/2006/relationships/image" Target="../media/image23.svg"/><Relationship Id="rId5" Type="http://schemas.openxmlformats.org/officeDocument/2006/relationships/image" Target="../media/image97.png"/><Relationship Id="rId4" Type="http://schemas.openxmlformats.org/officeDocument/2006/relationships/image" Target="../media/image96.svg"/><Relationship Id="rId3" Type="http://schemas.openxmlformats.org/officeDocument/2006/relationships/image" Target="../media/image95.png"/><Relationship Id="rId2" Type="http://schemas.openxmlformats.org/officeDocument/2006/relationships/image" Target="../media/image94.svg"/><Relationship Id="rId12" Type="http://schemas.openxmlformats.org/officeDocument/2006/relationships/notesSlide" Target="../notesSlides/notesSlide20.xml"/><Relationship Id="rId11" Type="http://schemas.openxmlformats.org/officeDocument/2006/relationships/slideLayout" Target="../slideLayouts/slideLayout12.xml"/><Relationship Id="rId10" Type="http://schemas.openxmlformats.org/officeDocument/2006/relationships/image" Target="../media/image101.svg"/><Relationship Id="rId1" Type="http://schemas.openxmlformats.org/officeDocument/2006/relationships/image" Target="../media/image9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1.x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105.svg"/><Relationship Id="rId5" Type="http://schemas.openxmlformats.org/officeDocument/2006/relationships/image" Target="../media/image104.png"/><Relationship Id="rId4" Type="http://schemas.openxmlformats.org/officeDocument/2006/relationships/image" Target="../media/image48.svg"/><Relationship Id="rId3" Type="http://schemas.openxmlformats.org/officeDocument/2006/relationships/image" Target="../media/image47.png"/><Relationship Id="rId2" Type="http://schemas.openxmlformats.org/officeDocument/2006/relationships/image" Target="../media/image103.svg"/><Relationship Id="rId1" Type="http://schemas.openxmlformats.org/officeDocument/2006/relationships/image" Target="../media/image102.png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113.svg"/><Relationship Id="rId7" Type="http://schemas.openxmlformats.org/officeDocument/2006/relationships/image" Target="../media/image112.png"/><Relationship Id="rId6" Type="http://schemas.openxmlformats.org/officeDocument/2006/relationships/image" Target="../media/image111.svg"/><Relationship Id="rId5" Type="http://schemas.openxmlformats.org/officeDocument/2006/relationships/image" Target="../media/image110.png"/><Relationship Id="rId4" Type="http://schemas.openxmlformats.org/officeDocument/2006/relationships/image" Target="../media/image109.svg"/><Relationship Id="rId3" Type="http://schemas.openxmlformats.org/officeDocument/2006/relationships/image" Target="../media/image108.png"/><Relationship Id="rId2" Type="http://schemas.openxmlformats.org/officeDocument/2006/relationships/image" Target="../media/image107.svg"/><Relationship Id="rId10" Type="http://schemas.openxmlformats.org/officeDocument/2006/relationships/notesSlide" Target="../notesSlides/notesSlide22.xml"/><Relationship Id="rId1" Type="http://schemas.openxmlformats.org/officeDocument/2006/relationships/image" Target="../media/image10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0.png"/><Relationship Id="rId8" Type="http://schemas.openxmlformats.org/officeDocument/2006/relationships/image" Target="../media/image58.svg"/><Relationship Id="rId7" Type="http://schemas.openxmlformats.org/officeDocument/2006/relationships/image" Target="../media/image57.png"/><Relationship Id="rId6" Type="http://schemas.openxmlformats.org/officeDocument/2006/relationships/image" Target="../media/image119.svg"/><Relationship Id="rId5" Type="http://schemas.openxmlformats.org/officeDocument/2006/relationships/image" Target="../media/image118.png"/><Relationship Id="rId4" Type="http://schemas.openxmlformats.org/officeDocument/2006/relationships/image" Target="../media/image117.svg"/><Relationship Id="rId3" Type="http://schemas.openxmlformats.org/officeDocument/2006/relationships/image" Target="../media/image116.png"/><Relationship Id="rId2" Type="http://schemas.openxmlformats.org/officeDocument/2006/relationships/image" Target="../media/image115.svg"/><Relationship Id="rId12" Type="http://schemas.openxmlformats.org/officeDocument/2006/relationships/notesSlide" Target="../notesSlides/notesSlide24.xml"/><Relationship Id="rId11" Type="http://schemas.openxmlformats.org/officeDocument/2006/relationships/slideLayout" Target="../slideLayouts/slideLayout12.xml"/><Relationship Id="rId10" Type="http://schemas.openxmlformats.org/officeDocument/2006/relationships/image" Target="../media/image121.svg"/><Relationship Id="rId1" Type="http://schemas.openxmlformats.org/officeDocument/2006/relationships/image" Target="../media/image11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6.x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2.svg"/><Relationship Id="rId5" Type="http://schemas.openxmlformats.org/officeDocument/2006/relationships/image" Target="../media/image122.png"/><Relationship Id="rId4" Type="http://schemas.openxmlformats.org/officeDocument/2006/relationships/image" Target="../media/image109.svg"/><Relationship Id="rId3" Type="http://schemas.openxmlformats.org/officeDocument/2006/relationships/image" Target="../media/image108.png"/><Relationship Id="rId2" Type="http://schemas.openxmlformats.org/officeDocument/2006/relationships/image" Target="../media/image77.svg"/><Relationship Id="rId1" Type="http://schemas.openxmlformats.org/officeDocument/2006/relationships/image" Target="../media/image7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7.x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10.svg"/><Relationship Id="rId5" Type="http://schemas.openxmlformats.org/officeDocument/2006/relationships/image" Target="../media/image19.png"/><Relationship Id="rId4" Type="http://schemas.openxmlformats.org/officeDocument/2006/relationships/image" Target="../media/image16.svg"/><Relationship Id="rId3" Type="http://schemas.openxmlformats.org/officeDocument/2006/relationships/image" Target="../media/image78.png"/><Relationship Id="rId2" Type="http://schemas.openxmlformats.org/officeDocument/2006/relationships/image" Target="../media/image124.svg"/><Relationship Id="rId1" Type="http://schemas.openxmlformats.org/officeDocument/2006/relationships/image" Target="../media/image123.png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132.svg"/><Relationship Id="rId7" Type="http://schemas.openxmlformats.org/officeDocument/2006/relationships/image" Target="../media/image131.png"/><Relationship Id="rId6" Type="http://schemas.openxmlformats.org/officeDocument/2006/relationships/image" Target="../media/image130.svg"/><Relationship Id="rId5" Type="http://schemas.openxmlformats.org/officeDocument/2006/relationships/image" Target="../media/image129.png"/><Relationship Id="rId4" Type="http://schemas.openxmlformats.org/officeDocument/2006/relationships/image" Target="../media/image128.svg"/><Relationship Id="rId3" Type="http://schemas.openxmlformats.org/officeDocument/2006/relationships/image" Target="../media/image127.png"/><Relationship Id="rId2" Type="http://schemas.openxmlformats.org/officeDocument/2006/relationships/image" Target="../media/image126.svg"/><Relationship Id="rId10" Type="http://schemas.openxmlformats.org/officeDocument/2006/relationships/notesSlide" Target="../notesSlides/notesSlide28.xml"/><Relationship Id="rId1" Type="http://schemas.openxmlformats.org/officeDocument/2006/relationships/image" Target="../media/image12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3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10.svg"/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9.png"/><Relationship Id="rId8" Type="http://schemas.openxmlformats.org/officeDocument/2006/relationships/image" Target="../media/image18.svg"/><Relationship Id="rId7" Type="http://schemas.openxmlformats.org/officeDocument/2006/relationships/image" Target="../media/image17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2" Type="http://schemas.openxmlformats.org/officeDocument/2006/relationships/notesSlide" Target="../notesSlides/notesSlide6.xml"/><Relationship Id="rId11" Type="http://schemas.openxmlformats.org/officeDocument/2006/relationships/slideLayout" Target="../slideLayouts/slideLayout12.xml"/><Relationship Id="rId10" Type="http://schemas.openxmlformats.org/officeDocument/2006/relationships/image" Target="../media/image10.svg"/><Relationship Id="rId1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7.x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33.png"/><Relationship Id="rId8" Type="http://schemas.openxmlformats.org/officeDocument/2006/relationships/image" Target="../media/image32.svg"/><Relationship Id="rId7" Type="http://schemas.openxmlformats.org/officeDocument/2006/relationships/image" Target="../media/image31.png"/><Relationship Id="rId6" Type="http://schemas.openxmlformats.org/officeDocument/2006/relationships/image" Target="../media/image4.svg"/><Relationship Id="rId5" Type="http://schemas.openxmlformats.org/officeDocument/2006/relationships/image" Target="../media/image30.png"/><Relationship Id="rId4" Type="http://schemas.openxmlformats.org/officeDocument/2006/relationships/image" Target="../media/image29.svg"/><Relationship Id="rId3" Type="http://schemas.openxmlformats.org/officeDocument/2006/relationships/image" Target="../media/image28.png"/><Relationship Id="rId2" Type="http://schemas.openxmlformats.org/officeDocument/2006/relationships/image" Target="../media/image27.svg"/><Relationship Id="rId12" Type="http://schemas.openxmlformats.org/officeDocument/2006/relationships/notesSlide" Target="../notesSlides/notesSlide9.xml"/><Relationship Id="rId11" Type="http://schemas.openxmlformats.org/officeDocument/2006/relationships/slideLayout" Target="../slideLayouts/slideLayout12.xml"/><Relationship Id="rId10" Type="http://schemas.openxmlformats.org/officeDocument/2006/relationships/image" Target="../media/image34.svg"/><Relationship Id="rId1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715000" y="1524000"/>
            <a:ext cx="762000" cy="762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2286000"/>
            <a:ext cx="12192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智慧校园认证计费与网络接入管理</a:t>
            </a:r>
            <a:br>
              <a:rPr lang="en-US" sz="48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48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整体解决方案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0" y="419100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客户汇报版 v1.0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0" y="5461000"/>
            <a:ext cx="12192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汇报团队：网络技术解决方案组 | 汇报日期：2026年5月</a:t>
            </a:r>
            <a:endParaRPr lang="en-US" sz="11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76200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运营商协同难点：管理目标与资源能力需要流程打通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2286000"/>
            <a:ext cx="2413000" cy="3302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762000" y="2286000"/>
            <a:ext cx="2413000" cy="10160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52500" y="2514600"/>
            <a:ext cx="558800" cy="5588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651000" y="2476500"/>
            <a:ext cx="1397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学校侧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889000" y="3683000"/>
            <a:ext cx="2159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策略与管理</a:t>
            </a:r>
            <a:endParaRPr lang="en-US" sz="1100"/>
          </a:p>
          <a:p>
            <a:pPr indent="0" algn="ctr">
              <a:lnSpc>
                <a:spcPct val="125000"/>
              </a:lnSpc>
              <a:spcBef>
                <a:spcPts val="1200"/>
              </a:spcBef>
            </a:pP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制定整体网络策略与校园管理规范，确保业务合规与有序运营。</a:t>
            </a:r>
            <a:endParaRPr lang="en-US" sz="13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02000" y="3556000"/>
            <a:ext cx="406400" cy="4064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3810000" y="2286000"/>
            <a:ext cx="2413000" cy="3302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3810000" y="2286000"/>
            <a:ext cx="2413000" cy="10160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00500" y="2514600"/>
            <a:ext cx="558800" cy="5588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4699000" y="2476500"/>
            <a:ext cx="1397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运营商侧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3937000" y="3683000"/>
            <a:ext cx="2159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出口与套餐</a:t>
            </a:r>
            <a:endParaRPr lang="en-US" sz="1100"/>
          </a:p>
          <a:p>
            <a:pPr indent="0" algn="ctr">
              <a:lnSpc>
                <a:spcPct val="125000"/>
              </a:lnSpc>
              <a:spcBef>
                <a:spcPts val="1200"/>
              </a:spcBef>
            </a:pP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提供高质量的互联网出口带宽，以及定制化的资费套餐方案。</a:t>
            </a:r>
            <a:endParaRPr lang="en-US" sz="13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50000" y="3556000"/>
            <a:ext cx="406400" cy="4064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6858000" y="2286000"/>
            <a:ext cx="2413000" cy="3302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6858000" y="2286000"/>
            <a:ext cx="2413000" cy="10160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48500" y="2514600"/>
            <a:ext cx="558800" cy="5588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7747000" y="2476500"/>
            <a:ext cx="1397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平台侧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6985000" y="3683000"/>
            <a:ext cx="2159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认证计费联动</a:t>
            </a:r>
            <a:endParaRPr lang="en-US" sz="1100"/>
          </a:p>
          <a:p>
            <a:pPr indent="0" algn="ctr">
              <a:lnSpc>
                <a:spcPct val="125000"/>
              </a:lnSpc>
              <a:spcBef>
                <a:spcPts val="1200"/>
              </a:spcBef>
            </a:pP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实现用户身份认证与流量、时长计费系统的无缝技术对接。</a:t>
            </a:r>
            <a:endParaRPr lang="en-US" sz="13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98000" y="3556000"/>
            <a:ext cx="406400" cy="4064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9906000" y="2286000"/>
            <a:ext cx="2159000" cy="3302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9906000" y="2286000"/>
            <a:ext cx="2159000" cy="10160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033000" y="2514600"/>
            <a:ext cx="558800" cy="558800"/>
          </a:xfrm>
          <a:prstGeom prst="rect">
            <a:avLst/>
          </a:prstGeom>
        </p:spPr>
      </p:pic>
      <p:sp>
        <p:nvSpPr>
          <p:cNvPr id="24" name="AutoShape 24"/>
          <p:cNvSpPr/>
          <p:nvPr/>
        </p:nvSpPr>
        <p:spPr>
          <a:xfrm>
            <a:off x="10668000" y="2476500"/>
            <a:ext cx="127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服务侧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10033000" y="3683000"/>
            <a:ext cx="1905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联调运维</a:t>
            </a:r>
            <a:endParaRPr lang="en-US" sz="1100"/>
          </a:p>
          <a:p>
            <a:pPr indent="0" algn="ctr">
              <a:lnSpc>
                <a:spcPct val="125000"/>
              </a:lnSpc>
              <a:spcBef>
                <a:spcPts val="1200"/>
              </a:spcBef>
            </a:pP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负责系统上线前的联合调试，及上线后的日常运行维护与保障。</a:t>
            </a:r>
            <a:endParaRPr lang="en-US" sz="13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6" name="AutoShape 26"/>
          <p:cNvSpPr/>
          <p:nvPr/>
        </p:nvSpPr>
        <p:spPr>
          <a:xfrm>
            <a:off x="0" y="584200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打通四方流程壁垒，实现管理、资源、技术与服务的无缝协同闭环</a:t>
            </a:r>
            <a:endParaRPr lang="en-US" sz="11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50800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建设目标：让校园网络实现安全可控、协同可管、运营可持续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778000"/>
            <a:ext cx="5207000" cy="3175000"/>
          </a:xfrm>
          <a:prstGeom prst="roundRect">
            <a:avLst>
              <a:gd name="adj" fmla="val 4800"/>
            </a:avLst>
          </a:prstGeom>
          <a:solidFill>
            <a:srgbClr val="F8FAFC">
              <a:alpha val="100000"/>
            </a:srgbClr>
          </a:solidFill>
          <a:ln w="12700" cap="flat" cmpd="sng">
            <a:solidFill>
              <a:srgbClr val="E2E8F0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500" y="2159000"/>
            <a:ext cx="660400" cy="6604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2032000" y="2095500"/>
            <a:ext cx="3556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安全 + 可控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Security &amp; Controllability</a:t>
            </a:r>
            <a:endParaRPr lang="en-US" sz="13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1079500" y="3302000"/>
            <a:ext cx="4572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构建认证、策略与审计的深度联动机制，打造端到端的校园网络安全闭环。通过统一管控网络访问权限与行为，实现网络基础设施的运行稳定与数据资产的绝对安全，达成整体网络环境的“可管、可控”。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6223000" y="1778000"/>
            <a:ext cx="5207000" cy="3175000"/>
          </a:xfrm>
          <a:prstGeom prst="roundRect">
            <a:avLst>
              <a:gd name="adj" fmla="val 4800"/>
            </a:avLst>
          </a:prstGeom>
          <a:solidFill>
            <a:srgbClr val="F8FAFC">
              <a:alpha val="100000"/>
            </a:srgbClr>
          </a:solidFill>
          <a:ln w="12700" cap="flat" cmpd="sng">
            <a:solidFill>
              <a:srgbClr val="E2E8F0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40500" y="2159000"/>
            <a:ext cx="660400" cy="6604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7493000" y="2095500"/>
            <a:ext cx="3556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可运营 + 可持续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Operational &amp; Sustainable</a:t>
            </a:r>
            <a:endParaRPr lang="en-US" sz="13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6540500" y="3302000"/>
            <a:ext cx="4572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建立以用户体验为中心的精细化运营体系，持续推动校园网络用户开户规模与活跃度的双向增长。同时，通过对网络架构与服务流程的不断迭代与优化，保障校园网络服务的长期健康与可持续发展。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762000" y="5461000"/>
            <a:ext cx="10668000" cy="889000"/>
          </a:xfrm>
          <a:prstGeom prst="roundRect">
            <a:avLst>
              <a:gd name="adj" fmla="val 11428"/>
            </a:avLst>
          </a:prstGeom>
          <a:solidFill>
            <a:srgbClr val="EBF2F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952500" y="5651500"/>
            <a:ext cx="1028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200" b="1" i="0" u="none" strike="noStrike">
                <a:solidFill>
                  <a:srgbClr val="525A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建议评估指标：</a:t>
            </a:r>
            <a:r>
              <a:rPr lang="en-US" sz="1200" b="0" i="0" u="none" strike="noStrike">
                <a:solidFill>
                  <a:srgbClr val="525A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认证成功率 · 网络服务投诉率 · 故障平均响应时效 （可在项目深化阶段补充具体数据指标）</a:t>
            </a:r>
            <a:endParaRPr lang="en-US" sz="11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508000"/>
            <a:ext cx="1219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项目深化阶段可结合学校现网拓扑进一步细化部署架构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635000" y="1778000"/>
            <a:ext cx="3429000" cy="3556000"/>
          </a:xfrm>
          <a:prstGeom prst="roundRect">
            <a:avLst>
              <a:gd name="adj" fmla="val 3703"/>
            </a:avLst>
          </a:prstGeom>
          <a:solidFill>
            <a:srgbClr val="F8FAFC">
              <a:alpha val="100000"/>
            </a:srgbClr>
          </a:solidFill>
          <a:ln w="12700" cap="flat" cmpd="sng">
            <a:solidFill>
              <a:srgbClr val="E2E8F0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635000" y="1778000"/>
            <a:ext cx="3429000" cy="889000"/>
          </a:xfrm>
          <a:prstGeom prst="roundRect">
            <a:avLst>
              <a:gd name="adj" fmla="val 14285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89000" y="1981200"/>
            <a:ext cx="457200" cy="4572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524000" y="1930400"/>
            <a:ext cx="2286000" cy="584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学校治理层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825500" y="2921000"/>
            <a:ext cx="3048000" cy="215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33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核心职责与功能：</a:t>
            </a:r>
            <a:endParaRPr lang="en-US" sz="1100"/>
          </a:p>
          <a:p>
            <a:pPr indent="0" algn="l">
              <a:lnSpc>
                <a:spcPct val="133000"/>
              </a:lnSpc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制定全网身份准入与安全策略</a:t>
            </a:r>
            <a:endParaRPr lang="en-US" sz="1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33000"/>
              </a:lnSpc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设定终端与用户接入规则体系</a:t>
            </a:r>
            <a:endParaRPr lang="en-US" sz="1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33000"/>
              </a:lnSpc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统筹全链路安全审计与日志管理</a:t>
            </a:r>
            <a:endParaRPr lang="en-US" sz="1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33000"/>
              </a:lnSpc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提供运营数据支撑学校管理决策</a:t>
            </a:r>
            <a:endParaRPr lang="en-US" sz="1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4381500" y="1778000"/>
            <a:ext cx="3429000" cy="3556000"/>
          </a:xfrm>
          <a:prstGeom prst="roundRect">
            <a:avLst>
              <a:gd name="adj" fmla="val 3703"/>
            </a:avLst>
          </a:prstGeom>
          <a:solidFill>
            <a:srgbClr val="F8FAFC">
              <a:alpha val="100000"/>
            </a:srgbClr>
          </a:solidFill>
          <a:ln w="12700" cap="flat" cmpd="sng">
            <a:solidFill>
              <a:srgbClr val="E2E8F0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4381500" y="1778000"/>
            <a:ext cx="3429000" cy="889000"/>
          </a:xfrm>
          <a:prstGeom prst="roundRect">
            <a:avLst>
              <a:gd name="adj" fmla="val 14285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35500" y="1981200"/>
            <a:ext cx="457200" cy="4572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5270500" y="1930400"/>
            <a:ext cx="2286000" cy="584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平台控制层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4572000" y="2921000"/>
            <a:ext cx="3048000" cy="215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33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核心技术与能力：</a:t>
            </a:r>
            <a:endParaRPr lang="en-US" sz="1100"/>
          </a:p>
          <a:p>
            <a:pPr indent="0" algn="l">
              <a:lnSpc>
                <a:spcPct val="133000"/>
              </a:lnSpc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提供全校统一身份认证服务 (IDaaS)</a:t>
            </a:r>
            <a:endParaRPr lang="en-US" sz="1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33000"/>
              </a:lnSpc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实现网络与业务系统的计费联动</a:t>
            </a:r>
            <a:endParaRPr lang="en-US" sz="1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33000"/>
              </a:lnSpc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负责AAA认证转发与RADIUS协议处理</a:t>
            </a:r>
            <a:endParaRPr lang="en-US" sz="1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33000"/>
              </a:lnSpc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建立跨系统日志关联与分析模型</a:t>
            </a:r>
            <a:endParaRPr lang="en-US" sz="1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8128000" y="1778000"/>
            <a:ext cx="3429000" cy="3556000"/>
          </a:xfrm>
          <a:prstGeom prst="roundRect">
            <a:avLst>
              <a:gd name="adj" fmla="val 3703"/>
            </a:avLst>
          </a:prstGeom>
          <a:solidFill>
            <a:srgbClr val="F8FAFC">
              <a:alpha val="100000"/>
            </a:srgbClr>
          </a:solidFill>
          <a:ln w="12700" cap="flat" cmpd="sng">
            <a:solidFill>
              <a:srgbClr val="E2E8F0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8128000" y="1778000"/>
            <a:ext cx="3429000" cy="889000"/>
          </a:xfrm>
          <a:prstGeom prst="roundRect">
            <a:avLst>
              <a:gd name="adj" fmla="val 14285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82000" y="1981200"/>
            <a:ext cx="457200" cy="4572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9017000" y="1930400"/>
            <a:ext cx="2286000" cy="584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协同支撑层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8318500" y="2921000"/>
            <a:ext cx="3048000" cy="215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33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落地保障与运营：</a:t>
            </a:r>
            <a:endParaRPr lang="en-US" sz="1100"/>
          </a:p>
          <a:p>
            <a:pPr indent="0" algn="l">
              <a:lnSpc>
                <a:spcPct val="133000"/>
              </a:lnSpc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建立与运维平台的工单自动化联动</a:t>
            </a:r>
            <a:endParaRPr lang="en-US" sz="1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33000"/>
              </a:lnSpc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提供高效的故障工单流转与联系机制</a:t>
            </a:r>
            <a:endParaRPr lang="en-US" sz="1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33000"/>
              </a:lnSpc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定期开展网络运营复盘与优化</a:t>
            </a:r>
            <a:endParaRPr lang="en-US" sz="1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33000"/>
              </a:lnSpc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持续提升师生的校园网使用体验</a:t>
            </a:r>
            <a:endParaRPr lang="en-US" sz="1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8" name="AutoShape 18"/>
          <p:cNvSpPr/>
          <p:nvPr/>
        </p:nvSpPr>
        <p:spPr>
          <a:xfrm>
            <a:off x="0" y="571500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注：当前架构已整合认证计费、代拨及工单相关核心条目；在项目正式交付阶段，可替换为结合学校现网拓扑的高清详细架构图。</a:t>
            </a:r>
            <a:endParaRPr lang="en-US" sz="11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63500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统一认证与账号管理：实现人、设备、策略统一治理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508000" y="2032000"/>
            <a:ext cx="2032000" cy="3429000"/>
          </a:xfrm>
          <a:prstGeom prst="roundRect">
            <a:avLst>
              <a:gd name="adj" fmla="val 7500"/>
            </a:avLst>
          </a:prstGeom>
          <a:solidFill>
            <a:srgbClr val="F3F7FC">
              <a:alpha val="100000"/>
            </a:srgbClr>
          </a:solidFill>
          <a:ln w="12700" cap="flat" cmpd="sng">
            <a:solidFill>
              <a:srgbClr val="D6E4F5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43000" y="2413000"/>
            <a:ext cx="762000" cy="7620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635000" y="3429000"/>
            <a:ext cx="177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开户 Account Opening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698500" y="4318000"/>
            <a:ext cx="1651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支持批量与自助开户，统一人员信息入库，建立身份基准库，实现账号源头治理。</a:t>
            </a:r>
            <a:endParaRPr lang="en-US" sz="1100"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41600" y="3429000"/>
            <a:ext cx="304800" cy="3048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3048000" y="2032000"/>
            <a:ext cx="2032000" cy="3429000"/>
          </a:xfrm>
          <a:prstGeom prst="roundRect">
            <a:avLst>
              <a:gd name="adj" fmla="val 7500"/>
            </a:avLst>
          </a:prstGeom>
          <a:solidFill>
            <a:srgbClr val="F3F7FC">
              <a:alpha val="100000"/>
            </a:srgbClr>
          </a:solidFill>
          <a:ln w="12700" cap="flat" cmpd="sng">
            <a:solidFill>
              <a:srgbClr val="D6E4F5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83000" y="2413000"/>
            <a:ext cx="762000" cy="7620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3175000" y="3429000"/>
            <a:ext cx="177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认证 Authentication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3238500" y="4318000"/>
            <a:ext cx="1651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集成多因素认证(MFA)、生物识别等多种方式，全方位保障身份真实性与访问安全。</a:t>
            </a:r>
            <a:endParaRPr lang="en-US" sz="1100"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81600" y="3429000"/>
            <a:ext cx="304800" cy="3048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5588000" y="2032000"/>
            <a:ext cx="2032000" cy="3429000"/>
          </a:xfrm>
          <a:prstGeom prst="roundRect">
            <a:avLst>
              <a:gd name="adj" fmla="val 7500"/>
            </a:avLst>
          </a:prstGeom>
          <a:solidFill>
            <a:srgbClr val="F3F7FC">
              <a:alpha val="100000"/>
            </a:srgbClr>
          </a:solidFill>
          <a:ln w="12700" cap="flat" cmpd="sng">
            <a:solidFill>
              <a:srgbClr val="D6E4F5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23000" y="2413000"/>
            <a:ext cx="762000" cy="7620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5715000" y="3429000"/>
            <a:ext cx="177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授权 Authorization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5778500" y="4318000"/>
            <a:ext cx="1651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遵循最小权限原则与RBAC动态授权，实现跨应用、跨系统的权限精细化分配与管控。</a:t>
            </a:r>
            <a:endParaRPr lang="en-US" sz="1100"/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21600" y="3429000"/>
            <a:ext cx="304800" cy="3048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8128000" y="2032000"/>
            <a:ext cx="2032000" cy="3429000"/>
          </a:xfrm>
          <a:prstGeom prst="roundRect">
            <a:avLst>
              <a:gd name="adj" fmla="val 7500"/>
            </a:avLst>
          </a:prstGeom>
          <a:solidFill>
            <a:srgbClr val="F3F7FC">
              <a:alpha val="100000"/>
            </a:srgbClr>
          </a:solidFill>
          <a:ln w="12700" cap="flat" cmpd="sng">
            <a:solidFill>
              <a:srgbClr val="D6E4F5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763000" y="2413000"/>
            <a:ext cx="762000" cy="7620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8255000" y="3429000"/>
            <a:ext cx="177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审计 Audit &amp; Monitor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8318500" y="4318000"/>
            <a:ext cx="1651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全链路记录账号访问与操作行为，提供实时风险监测与告警，支持合规性审计追溯。</a:t>
            </a:r>
            <a:endParaRPr lang="en-US" sz="1100"/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61600" y="3429000"/>
            <a:ext cx="304800" cy="3048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10160000" y="2032000"/>
            <a:ext cx="1905000" cy="3429000"/>
          </a:xfrm>
          <a:prstGeom prst="roundRect">
            <a:avLst>
              <a:gd name="adj" fmla="val 8000"/>
            </a:avLst>
          </a:prstGeom>
          <a:solidFill>
            <a:srgbClr val="F3F7FC">
              <a:alpha val="100000"/>
            </a:srgbClr>
          </a:solidFill>
          <a:ln w="12700" cap="flat" cmpd="sng">
            <a:solidFill>
              <a:srgbClr val="D6E4F5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4" name="Picture 2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680700" y="2413000"/>
            <a:ext cx="762000" cy="762000"/>
          </a:xfrm>
          <a:prstGeom prst="rect">
            <a:avLst/>
          </a:prstGeom>
        </p:spPr>
      </p:pic>
      <p:sp>
        <p:nvSpPr>
          <p:cNvPr id="25" name="AutoShape 25"/>
          <p:cNvSpPr/>
          <p:nvPr/>
        </p:nvSpPr>
        <p:spPr>
          <a:xfrm>
            <a:off x="10223500" y="3429000"/>
            <a:ext cx="177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变更 Change Mgmt</a:t>
            </a:r>
            <a:endParaRPr lang="en-US" sz="1100"/>
          </a:p>
        </p:txBody>
      </p:sp>
      <p:sp>
        <p:nvSpPr>
          <p:cNvPr id="26" name="AutoShape 26"/>
          <p:cNvSpPr/>
          <p:nvPr/>
        </p:nvSpPr>
        <p:spPr>
          <a:xfrm>
            <a:off x="10287000" y="4318000"/>
            <a:ext cx="1651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自动化处理账号权限的变更、续期与注销，及时响应人员变动，有效规避权限滞留。</a:t>
            </a: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>
            <a:off x="0" y="5842000"/>
            <a:ext cx="1219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覆盖全生命周期 · 实现统一治理 · 保障合规安全</a:t>
            </a:r>
            <a:endParaRPr lang="en-US" sz="11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50800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认证计费与开户流程：触点、异常与复盘并行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381000" y="1778000"/>
            <a:ext cx="2133600" cy="3683000"/>
          </a:xfrm>
          <a:prstGeom prst="roundRect">
            <a:avLst>
              <a:gd name="adj" fmla="val 4761"/>
            </a:avLst>
          </a:prstGeom>
          <a:solidFill>
            <a:srgbClr val="F5F8FC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381000" y="1778000"/>
            <a:ext cx="2133600" cy="1016000"/>
          </a:xfrm>
          <a:prstGeom prst="roundRect">
            <a:avLst>
              <a:gd name="adj" fmla="val 1000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35000" y="2032000"/>
            <a:ext cx="457200" cy="4572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219200" y="1968500"/>
            <a:ext cx="1143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381000" y="3048000"/>
            <a:ext cx="21336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触达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508000" y="3937000"/>
            <a:ext cx="18796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ctr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迎新活动 / 宿舍推广</a:t>
            </a:r>
            <a:b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公众号矩阵推送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2743200" y="1778000"/>
            <a:ext cx="2133600" cy="3683000"/>
          </a:xfrm>
          <a:prstGeom prst="roundRect">
            <a:avLst>
              <a:gd name="adj" fmla="val 4761"/>
            </a:avLst>
          </a:prstGeom>
          <a:solidFill>
            <a:srgbClr val="F5F8FC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2743200" y="1778000"/>
            <a:ext cx="2133600" cy="1016000"/>
          </a:xfrm>
          <a:prstGeom prst="roundRect">
            <a:avLst>
              <a:gd name="adj" fmla="val 1000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97200" y="2032000"/>
            <a:ext cx="457200" cy="4572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3581400" y="1968500"/>
            <a:ext cx="1143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2743200" y="3048000"/>
            <a:ext cx="21336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开户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2870200" y="3937000"/>
            <a:ext cx="18796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ctr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极简填单流程</a:t>
            </a:r>
            <a:b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线上指引辅助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5105400" y="1778000"/>
            <a:ext cx="2133600" cy="3683000"/>
          </a:xfrm>
          <a:prstGeom prst="roundRect">
            <a:avLst>
              <a:gd name="adj" fmla="val 4761"/>
            </a:avLst>
          </a:prstGeom>
          <a:solidFill>
            <a:srgbClr val="F5F8FC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5105400" y="1778000"/>
            <a:ext cx="2133600" cy="1016000"/>
          </a:xfrm>
          <a:prstGeom prst="roundRect">
            <a:avLst>
              <a:gd name="adj" fmla="val 1000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59400" y="2032000"/>
            <a:ext cx="457200" cy="4572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5943600" y="1968500"/>
            <a:ext cx="1143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5105400" y="3048000"/>
            <a:ext cx="21336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计费联动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5232400" y="3937000"/>
            <a:ext cx="18796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ctr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对接运营商侧</a:t>
            </a:r>
            <a:b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完成业务授权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7467600" y="1778000"/>
            <a:ext cx="2133600" cy="3683000"/>
          </a:xfrm>
          <a:prstGeom prst="roundRect">
            <a:avLst>
              <a:gd name="adj" fmla="val 4761"/>
            </a:avLst>
          </a:prstGeom>
          <a:solidFill>
            <a:srgbClr val="F5F8FC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7467600" y="1778000"/>
            <a:ext cx="2133600" cy="1016000"/>
          </a:xfrm>
          <a:prstGeom prst="roundRect">
            <a:avLst>
              <a:gd name="adj" fmla="val 1000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721600" y="2032000"/>
            <a:ext cx="457200" cy="457200"/>
          </a:xfrm>
          <a:prstGeom prst="rect">
            <a:avLst/>
          </a:prstGeom>
        </p:spPr>
      </p:pic>
      <p:sp>
        <p:nvSpPr>
          <p:cNvPr id="24" name="AutoShape 24"/>
          <p:cNvSpPr/>
          <p:nvPr/>
        </p:nvSpPr>
        <p:spPr>
          <a:xfrm>
            <a:off x="8305800" y="1968500"/>
            <a:ext cx="1143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7467600" y="3048000"/>
            <a:ext cx="21336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异常处理</a:t>
            </a:r>
            <a:endParaRPr lang="en-US" sz="1100"/>
          </a:p>
        </p:txBody>
      </p:sp>
      <p:sp>
        <p:nvSpPr>
          <p:cNvPr id="26" name="AutoShape 26"/>
          <p:cNvSpPr/>
          <p:nvPr/>
        </p:nvSpPr>
        <p:spPr>
          <a:xfrm>
            <a:off x="7594600" y="3937000"/>
            <a:ext cx="18796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ctr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自动失败重试</a:t>
            </a:r>
            <a:b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人工协助兜底</a:t>
            </a: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>
            <a:off x="9829800" y="1778000"/>
            <a:ext cx="2133600" cy="3683000"/>
          </a:xfrm>
          <a:prstGeom prst="roundRect">
            <a:avLst>
              <a:gd name="adj" fmla="val 4761"/>
            </a:avLst>
          </a:prstGeom>
          <a:solidFill>
            <a:srgbClr val="F5F8FC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8" name="AutoShape 28"/>
          <p:cNvSpPr/>
          <p:nvPr/>
        </p:nvSpPr>
        <p:spPr>
          <a:xfrm>
            <a:off x="9829800" y="1778000"/>
            <a:ext cx="2133600" cy="1016000"/>
          </a:xfrm>
          <a:prstGeom prst="roundRect">
            <a:avLst>
              <a:gd name="adj" fmla="val 1000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9" name="Picture 2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083800" y="2032000"/>
            <a:ext cx="457200" cy="457200"/>
          </a:xfrm>
          <a:prstGeom prst="rect">
            <a:avLst/>
          </a:prstGeom>
        </p:spPr>
      </p:pic>
      <p:sp>
        <p:nvSpPr>
          <p:cNvPr id="30" name="AutoShape 30"/>
          <p:cNvSpPr/>
          <p:nvPr/>
        </p:nvSpPr>
        <p:spPr>
          <a:xfrm>
            <a:off x="10668000" y="1968500"/>
            <a:ext cx="1143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05</a:t>
            </a:r>
            <a:endParaRPr lang="en-US" sz="1100"/>
          </a:p>
        </p:txBody>
      </p:sp>
      <p:sp>
        <p:nvSpPr>
          <p:cNvPr id="31" name="AutoShape 31"/>
          <p:cNvSpPr/>
          <p:nvPr/>
        </p:nvSpPr>
        <p:spPr>
          <a:xfrm>
            <a:off x="9829800" y="3048000"/>
            <a:ext cx="21336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复盘</a:t>
            </a:r>
            <a:endParaRPr lang="en-US" sz="1100"/>
          </a:p>
        </p:txBody>
      </p:sp>
      <p:sp>
        <p:nvSpPr>
          <p:cNvPr id="32" name="AutoShape 32"/>
          <p:cNvSpPr/>
          <p:nvPr/>
        </p:nvSpPr>
        <p:spPr>
          <a:xfrm>
            <a:off x="9956800" y="3937000"/>
            <a:ext cx="18796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ctr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定义关键指标</a:t>
            </a:r>
            <a:b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定期分析优化</a:t>
            </a:r>
            <a:endParaRPr lang="en-US" sz="1100"/>
          </a:p>
        </p:txBody>
      </p:sp>
      <p:sp>
        <p:nvSpPr>
          <p:cNvPr id="33" name="AutoShape 33"/>
          <p:cNvSpPr/>
          <p:nvPr/>
        </p:nvSpPr>
        <p:spPr>
          <a:xfrm>
            <a:off x="0" y="5842000"/>
            <a:ext cx="12192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建议跟踪指标：开户率、激活率、异常率（可在项目深化阶段补充真实业务数据）</a:t>
            </a:r>
            <a:endParaRPr lang="en-US" sz="11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50800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学校与电信/联通/移动协同：四方协作架构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571500" y="1905000"/>
            <a:ext cx="2540000" cy="3683000"/>
          </a:xfrm>
          <a:prstGeom prst="roundRect">
            <a:avLst>
              <a:gd name="adj" fmla="val 4000"/>
            </a:avLst>
          </a:prstGeom>
          <a:solidFill>
            <a:srgbClr val="F8FAFC">
              <a:alpha val="100000"/>
            </a:srgbClr>
          </a:solidFill>
          <a:ln w="12700" cap="flat" cmpd="sng">
            <a:solidFill>
              <a:srgbClr val="E2E8F0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571500" y="1905000"/>
            <a:ext cx="2540000" cy="8890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62000" y="2032000"/>
            <a:ext cx="457200" cy="4572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333500" y="2057400"/>
            <a:ext cx="1651000" cy="584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学校侧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698500" y="3175000"/>
            <a:ext cx="2286000" cy="203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认证与管理核心</a:t>
            </a:r>
            <a:endParaRPr lang="en-US" sz="1100"/>
          </a:p>
          <a:p>
            <a:pPr indent="0" algn="ctr">
              <a:lnSpc>
                <a:spcPct val="117000"/>
              </a:lnSpc>
              <a:spcBef>
                <a:spcPts val="1600"/>
              </a:spcBef>
            </a:pPr>
            <a:r>
              <a:rPr lang="en-US" sz="14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提供认证统一入口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制定接入与计费策略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负责校园网安全审计</a:t>
            </a:r>
            <a:endParaRPr lang="en-US" sz="14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3429000" y="1905000"/>
            <a:ext cx="2540000" cy="3683000"/>
          </a:xfrm>
          <a:prstGeom prst="roundRect">
            <a:avLst>
              <a:gd name="adj" fmla="val 4000"/>
            </a:avLst>
          </a:prstGeom>
          <a:solidFill>
            <a:srgbClr val="F8FAFC">
              <a:alpha val="100000"/>
            </a:srgbClr>
          </a:solidFill>
          <a:ln w="12700" cap="flat" cmpd="sng">
            <a:solidFill>
              <a:srgbClr val="E2E8F0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3429000" y="1905000"/>
            <a:ext cx="2540000" cy="8890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19500" y="2032000"/>
            <a:ext cx="457200" cy="4572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4191000" y="2057400"/>
            <a:ext cx="1651000" cy="584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运营商侧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3556000" y="3175000"/>
            <a:ext cx="2286000" cy="203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网络与业务能力</a:t>
            </a:r>
            <a:endParaRPr lang="en-US" sz="1100"/>
          </a:p>
          <a:p>
            <a:pPr indent="0" algn="ctr">
              <a:lnSpc>
                <a:spcPct val="117000"/>
              </a:lnSpc>
              <a:spcBef>
                <a:spcPts val="1600"/>
              </a:spcBef>
            </a:pPr>
            <a:r>
              <a:rPr lang="en-US" sz="14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提供公网出口与带宽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开放运营商套餐能力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支撑基础网络连接</a:t>
            </a:r>
            <a:endParaRPr lang="en-US" sz="14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286500" y="1905000"/>
            <a:ext cx="2540000" cy="3683000"/>
          </a:xfrm>
          <a:prstGeom prst="roundRect">
            <a:avLst>
              <a:gd name="adj" fmla="val 4000"/>
            </a:avLst>
          </a:prstGeom>
          <a:solidFill>
            <a:srgbClr val="F8FAFC">
              <a:alpha val="100000"/>
            </a:srgbClr>
          </a:solidFill>
          <a:ln w="12700" cap="flat" cmpd="sng">
            <a:solidFill>
              <a:srgbClr val="E2E8F0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286500" y="1905000"/>
            <a:ext cx="2540000" cy="8890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77000" y="2032000"/>
            <a:ext cx="457200" cy="4572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7048500" y="2057400"/>
            <a:ext cx="1651000" cy="584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平台侧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6413500" y="3175000"/>
            <a:ext cx="2286000" cy="203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技术枢纽与转发</a:t>
            </a:r>
            <a:endParaRPr lang="en-US" sz="1100"/>
          </a:p>
          <a:p>
            <a:pPr indent="0" algn="ctr">
              <a:lnSpc>
                <a:spcPct val="117000"/>
              </a:lnSpc>
              <a:spcBef>
                <a:spcPts val="1600"/>
              </a:spcBef>
            </a:pPr>
            <a:r>
              <a:rPr lang="en-US" sz="14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核心代拨能力支撑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AAA认证请求转发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实现跨网无缝互联</a:t>
            </a:r>
            <a:endParaRPr lang="en-US" sz="14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8" name="AutoShape 18"/>
          <p:cNvSpPr/>
          <p:nvPr/>
        </p:nvSpPr>
        <p:spPr>
          <a:xfrm>
            <a:off x="9144000" y="1905000"/>
            <a:ext cx="2540000" cy="3683000"/>
          </a:xfrm>
          <a:prstGeom prst="roundRect">
            <a:avLst>
              <a:gd name="adj" fmla="val 4000"/>
            </a:avLst>
          </a:prstGeom>
          <a:solidFill>
            <a:srgbClr val="F8FAFC">
              <a:alpha val="100000"/>
            </a:srgbClr>
          </a:solidFill>
          <a:ln w="12700" cap="flat" cmpd="sng">
            <a:solidFill>
              <a:srgbClr val="E2E8F0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9144000" y="1905000"/>
            <a:ext cx="2540000" cy="8890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334500" y="2032000"/>
            <a:ext cx="457200" cy="4572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9906000" y="2057400"/>
            <a:ext cx="1651000" cy="584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 服务侧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9271000" y="3175000"/>
            <a:ext cx="2286000" cy="203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落地保障与运维</a:t>
            </a:r>
            <a:endParaRPr lang="en-US" sz="1100"/>
          </a:p>
          <a:p>
            <a:pPr indent="0" algn="ctr">
              <a:lnSpc>
                <a:spcPct val="117000"/>
              </a:lnSpc>
              <a:spcBef>
                <a:spcPts val="1600"/>
              </a:spcBef>
            </a:pPr>
            <a:r>
              <a:rPr lang="en-US" sz="14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现场设备实物联调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全周期系统运维支持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快速响应故障与需求</a:t>
            </a:r>
            <a:endParaRPr lang="en-US" sz="14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3" name="AutoShape 23"/>
          <p:cNvSpPr/>
          <p:nvPr/>
        </p:nvSpPr>
        <p:spPr>
          <a:xfrm>
            <a:off x="0" y="5842000"/>
            <a:ext cx="12192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四方分工明确 · 流程无缝衔接 · 协同高效运作</a:t>
            </a:r>
            <a:endParaRPr lang="en-US" sz="11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50800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代拨与AAA/RADIUS转发：实现认证与计费联动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508000" y="2032000"/>
            <a:ext cx="1651000" cy="3048000"/>
          </a:xfrm>
          <a:prstGeom prst="roundRect">
            <a:avLst>
              <a:gd name="adj" fmla="val 6153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52500" y="2413000"/>
            <a:ext cx="762000" cy="7620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571500" y="3556000"/>
            <a:ext cx="1524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学生用户</a:t>
            </a:r>
            <a:endParaRPr lang="en-US" sz="1100"/>
          </a:p>
          <a:p>
            <a:pPr indent="0" algn="ctr">
              <a:lnSpc>
                <a:spcPct val="117000"/>
              </a:lnSpc>
              <a:spcBef>
                <a:spcPts val="800"/>
              </a:spcBef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校园网络终端发起认证请求，访问校内资源及互联网</a:t>
            </a:r>
            <a:endParaRPr lang="en-US" sz="12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60600" y="33020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2667000" y="2032000"/>
            <a:ext cx="1651000" cy="3048000"/>
          </a:xfrm>
          <a:prstGeom prst="roundRect">
            <a:avLst>
              <a:gd name="adj" fmla="val 6153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11500" y="2413000"/>
            <a:ext cx="762000" cy="7620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2730500" y="3556000"/>
            <a:ext cx="1524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学校认证入口</a:t>
            </a:r>
            <a:endParaRPr lang="en-US" sz="1100"/>
          </a:p>
          <a:p>
            <a:pPr indent="0" algn="ctr">
              <a:lnSpc>
                <a:spcPct val="117000"/>
              </a:lnSpc>
              <a:spcBef>
                <a:spcPts val="800"/>
              </a:spcBef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统一身份认证门户，验证用户身份合法性并转发请求</a:t>
            </a:r>
            <a:endParaRPr lang="en-US" sz="12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19600" y="33020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4826000" y="2032000"/>
            <a:ext cx="1651000" cy="3048000"/>
          </a:xfrm>
          <a:prstGeom prst="roundRect">
            <a:avLst>
              <a:gd name="adj" fmla="val 6153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70500" y="2413000"/>
            <a:ext cx="762000" cy="7620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4889500" y="3556000"/>
            <a:ext cx="1524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AAA/RADIUS转发</a:t>
            </a:r>
            <a:endParaRPr lang="en-US" sz="1100"/>
          </a:p>
          <a:p>
            <a:pPr indent="0" algn="ctr">
              <a:lnSpc>
                <a:spcPct val="117000"/>
              </a:lnSpc>
              <a:spcBef>
                <a:spcPts val="800"/>
              </a:spcBef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核心转发节点，将认证信息标准化并路由至运营商系统</a:t>
            </a:r>
            <a:endParaRPr lang="en-US" sz="12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78600" y="3302000"/>
            <a:ext cx="304800" cy="3048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6985000" y="2032000"/>
            <a:ext cx="1651000" cy="3048000"/>
          </a:xfrm>
          <a:prstGeom prst="roundRect">
            <a:avLst>
              <a:gd name="adj" fmla="val 6153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429500" y="2413000"/>
            <a:ext cx="762000" cy="7620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7048500" y="3556000"/>
            <a:ext cx="1524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运营商授权/计费</a:t>
            </a:r>
            <a:endParaRPr lang="en-US" sz="1100"/>
          </a:p>
          <a:p>
            <a:pPr indent="0" algn="ctr">
              <a:lnSpc>
                <a:spcPct val="117000"/>
              </a:lnSpc>
              <a:spcBef>
                <a:spcPts val="800"/>
              </a:spcBef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鉴权通过后下发授权指令，同步启动流量与时长计费</a:t>
            </a:r>
            <a:endParaRPr lang="en-US" sz="12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37600" y="3302000"/>
            <a:ext cx="304800" cy="3048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9144000" y="2032000"/>
            <a:ext cx="1651000" cy="3048000"/>
          </a:xfrm>
          <a:prstGeom prst="roundRect">
            <a:avLst>
              <a:gd name="adj" fmla="val 6153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588500" y="2413000"/>
            <a:ext cx="762000" cy="7620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9207500" y="3556000"/>
            <a:ext cx="1524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出口访问</a:t>
            </a:r>
            <a:endParaRPr lang="en-US" sz="1100"/>
          </a:p>
          <a:p>
            <a:pPr indent="0" algn="ctr">
              <a:lnSpc>
                <a:spcPct val="117000"/>
              </a:lnSpc>
              <a:spcBef>
                <a:spcPts val="800"/>
              </a:spcBef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用户终端建立网络连接，实现对互联网资源的高速访问</a:t>
            </a:r>
            <a:endParaRPr lang="en-US" sz="12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2" name="AutoShape 22"/>
          <p:cNvSpPr/>
          <p:nvPr/>
        </p:nvSpPr>
        <p:spPr>
          <a:xfrm>
            <a:off x="508000" y="5461000"/>
            <a:ext cx="11176000" cy="1016000"/>
          </a:xfrm>
          <a:prstGeom prst="roundRect">
            <a:avLst>
              <a:gd name="adj" fmla="val 1000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89000" y="5689600"/>
            <a:ext cx="558800" cy="558800"/>
          </a:xfrm>
          <a:prstGeom prst="rect">
            <a:avLst/>
          </a:prstGeom>
        </p:spPr>
      </p:pic>
      <p:sp>
        <p:nvSpPr>
          <p:cNvPr id="24" name="AutoShape 24"/>
          <p:cNvSpPr/>
          <p:nvPr/>
        </p:nvSpPr>
        <p:spPr>
          <a:xfrm>
            <a:off x="1778000" y="5461000"/>
            <a:ext cx="9652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日志审计与故障定位：</a:t>
            </a:r>
            <a:r>
              <a:rPr lang="en-US" sz="1400" b="0" i="0" u="none" strike="noStrike">
                <a:solidFill>
                  <a:srgbClr val="E5E7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全链路日志实时记录，涵盖用户行为、认证过程、计费详单，确保数据可追溯，为网络运维提供精准故障定位与安全审计依据。</a:t>
            </a:r>
            <a:endParaRPr lang="en-US" sz="11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08000" y="508000"/>
            <a:ext cx="1117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多功能网关：校园接入治理与运营商协同的策略执行中枢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508000" y="1524000"/>
            <a:ext cx="11176000" cy="4826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508000" y="1524000"/>
            <a:ext cx="11176000" cy="6985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508000" y="1524000"/>
            <a:ext cx="2032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能力模块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540000" y="1524000"/>
            <a:ext cx="3048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解决的问题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5588000" y="1524000"/>
            <a:ext cx="3302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对学校的价值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8890000" y="1524000"/>
            <a:ext cx="2794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证据来源类型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508000" y="2222500"/>
            <a:ext cx="11176000" cy="571500"/>
          </a:xfrm>
          <a:prstGeom prst="roundRect">
            <a:avLst>
              <a:gd name="adj" fmla="val 0"/>
            </a:avLst>
          </a:prstGeom>
          <a:solidFill>
            <a:srgbClr val="F3F4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508000" y="2222500"/>
            <a:ext cx="2032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接入控制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2540000" y="2222500"/>
            <a:ext cx="304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终端准入边界不清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5588000" y="2222500"/>
            <a:ext cx="3302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统一终端准入边界，减少无序接入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8890000" y="2222500"/>
            <a:ext cx="2794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-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508000" y="2794000"/>
            <a:ext cx="2032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认证联动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2540000" y="2794000"/>
            <a:ext cx="304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账号认证策略分散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5588000" y="2794000"/>
            <a:ext cx="3302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打通账号、认证与策略，实现一体化管控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8890000" y="2794000"/>
            <a:ext cx="2794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-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508000" y="3365500"/>
            <a:ext cx="11176000" cy="571500"/>
          </a:xfrm>
          <a:prstGeom prst="roundRect">
            <a:avLst>
              <a:gd name="adj" fmla="val 0"/>
            </a:avLst>
          </a:prstGeom>
          <a:solidFill>
            <a:srgbClr val="F3F4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508000" y="3365500"/>
            <a:ext cx="2032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策略执行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2540000" y="3365500"/>
            <a:ext cx="304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规则配置复杂，落地难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5588000" y="3365500"/>
            <a:ext cx="3302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让管理的规则更好执行，提升策略落地效率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8890000" y="3365500"/>
            <a:ext cx="2794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-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508000" y="3937000"/>
            <a:ext cx="2032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审计数据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2540000" y="3937000"/>
            <a:ext cx="304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出账链路长，数据溯源困难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5588000" y="3937000"/>
            <a:ext cx="3302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提供完整日志，支撑事件追溯与责任界定</a:t>
            </a:r>
            <a:endParaRPr lang="en-US" sz="1100"/>
          </a:p>
        </p:txBody>
      </p:sp>
      <p:sp>
        <p:nvSpPr>
          <p:cNvPr id="26" name="AutoShape 26"/>
          <p:cNvSpPr/>
          <p:nvPr/>
        </p:nvSpPr>
        <p:spPr>
          <a:xfrm>
            <a:off x="8890000" y="3937000"/>
            <a:ext cx="2794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-</a:t>
            </a: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>
            <a:off x="508000" y="4508500"/>
            <a:ext cx="11176000" cy="571500"/>
          </a:xfrm>
          <a:prstGeom prst="roundRect">
            <a:avLst>
              <a:gd name="adj" fmla="val 0"/>
            </a:avLst>
          </a:prstGeom>
          <a:solidFill>
            <a:srgbClr val="F3F4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8" name="AutoShape 28"/>
          <p:cNvSpPr/>
          <p:nvPr/>
        </p:nvSpPr>
        <p:spPr>
          <a:xfrm>
            <a:off x="508000" y="4508500"/>
            <a:ext cx="2032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出口协同</a:t>
            </a:r>
            <a:endParaRPr lang="en-US" sz="1100"/>
          </a:p>
        </p:txBody>
      </p:sp>
      <p:sp>
        <p:nvSpPr>
          <p:cNvPr id="29" name="AutoShape 29"/>
          <p:cNvSpPr/>
          <p:nvPr/>
        </p:nvSpPr>
        <p:spPr>
          <a:xfrm>
            <a:off x="2540000" y="4508500"/>
            <a:ext cx="304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学校与运营商两方协同效率低</a:t>
            </a:r>
            <a:endParaRPr lang="en-US" sz="1100"/>
          </a:p>
        </p:txBody>
      </p:sp>
      <p:sp>
        <p:nvSpPr>
          <p:cNvPr id="30" name="AutoShape 30"/>
          <p:cNvSpPr/>
          <p:nvPr/>
        </p:nvSpPr>
        <p:spPr>
          <a:xfrm>
            <a:off x="5588000" y="4508500"/>
            <a:ext cx="3302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支撑与运营商出口资源高效协同与调度</a:t>
            </a:r>
            <a:endParaRPr lang="en-US" sz="1100"/>
          </a:p>
        </p:txBody>
      </p:sp>
      <p:sp>
        <p:nvSpPr>
          <p:cNvPr id="31" name="AutoShape 31"/>
          <p:cNvSpPr/>
          <p:nvPr/>
        </p:nvSpPr>
        <p:spPr>
          <a:xfrm>
            <a:off x="8890000" y="4508500"/>
            <a:ext cx="2794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-</a:t>
            </a:r>
            <a:endParaRPr lang="en-US" sz="1100"/>
          </a:p>
        </p:txBody>
      </p:sp>
      <p:sp>
        <p:nvSpPr>
          <p:cNvPr id="32" name="AutoShape 32"/>
          <p:cNvSpPr/>
          <p:nvPr/>
        </p:nvSpPr>
        <p:spPr>
          <a:xfrm>
            <a:off x="508000" y="5080000"/>
            <a:ext cx="2032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异常排查</a:t>
            </a:r>
            <a:endParaRPr lang="en-US" sz="1100"/>
          </a:p>
        </p:txBody>
      </p:sp>
      <p:sp>
        <p:nvSpPr>
          <p:cNvPr id="33" name="AutoShape 33"/>
          <p:cNvSpPr/>
          <p:nvPr/>
        </p:nvSpPr>
        <p:spPr>
          <a:xfrm>
            <a:off x="2540000" y="5080000"/>
            <a:ext cx="304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网络故障定位慢，影响师生体验</a:t>
            </a:r>
            <a:endParaRPr lang="en-US" sz="1100"/>
          </a:p>
        </p:txBody>
      </p:sp>
      <p:sp>
        <p:nvSpPr>
          <p:cNvPr id="34" name="AutoShape 34"/>
          <p:cNvSpPr/>
          <p:nvPr/>
        </p:nvSpPr>
        <p:spPr>
          <a:xfrm>
            <a:off x="5588000" y="5080000"/>
            <a:ext cx="3302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缩短故障定位链路，快速恢复网络服务</a:t>
            </a:r>
            <a:endParaRPr lang="en-US" sz="1100"/>
          </a:p>
        </p:txBody>
      </p:sp>
      <p:sp>
        <p:nvSpPr>
          <p:cNvPr id="35" name="AutoShape 35"/>
          <p:cNvSpPr/>
          <p:nvPr/>
        </p:nvSpPr>
        <p:spPr>
          <a:xfrm>
            <a:off x="8890000" y="5080000"/>
            <a:ext cx="2794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-</a:t>
            </a:r>
            <a:endParaRPr lang="en-US" sz="1100"/>
          </a:p>
        </p:txBody>
      </p:sp>
      <p:sp>
        <p:nvSpPr>
          <p:cNvPr id="36" name="AutoShape 36"/>
          <p:cNvSpPr/>
          <p:nvPr/>
        </p:nvSpPr>
        <p:spPr>
          <a:xfrm>
            <a:off x="508000" y="5651500"/>
            <a:ext cx="11176000" cy="571500"/>
          </a:xfrm>
          <a:prstGeom prst="roundRect">
            <a:avLst>
              <a:gd name="adj" fmla="val 0"/>
            </a:avLst>
          </a:prstGeom>
          <a:solidFill>
            <a:srgbClr val="F3F4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7" name="AutoShape 37"/>
          <p:cNvSpPr/>
          <p:nvPr/>
        </p:nvSpPr>
        <p:spPr>
          <a:xfrm>
            <a:off x="508000" y="5651500"/>
            <a:ext cx="2032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扩容评估</a:t>
            </a:r>
            <a:endParaRPr lang="en-US" sz="1100"/>
          </a:p>
        </p:txBody>
      </p:sp>
      <p:sp>
        <p:nvSpPr>
          <p:cNvPr id="38" name="AutoShape 38"/>
          <p:cNvSpPr/>
          <p:nvPr/>
        </p:nvSpPr>
        <p:spPr>
          <a:xfrm>
            <a:off x="2540000" y="5651500"/>
            <a:ext cx="304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网络扩容路径不清，缺乏依据</a:t>
            </a:r>
            <a:endParaRPr lang="en-US" sz="1100"/>
          </a:p>
        </p:txBody>
      </p:sp>
      <p:sp>
        <p:nvSpPr>
          <p:cNvPr id="39" name="AutoShape 39"/>
          <p:cNvSpPr/>
          <p:nvPr/>
        </p:nvSpPr>
        <p:spPr>
          <a:xfrm>
            <a:off x="5588000" y="5651500"/>
            <a:ext cx="3302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提供数据支撑运维分析，科学辅助扩容决策</a:t>
            </a:r>
            <a:endParaRPr lang="en-US" sz="1100"/>
          </a:p>
        </p:txBody>
      </p:sp>
      <p:sp>
        <p:nvSpPr>
          <p:cNvPr id="40" name="AutoShape 40"/>
          <p:cNvSpPr/>
          <p:nvPr/>
        </p:nvSpPr>
        <p:spPr>
          <a:xfrm>
            <a:off x="8890000" y="5651500"/>
            <a:ext cx="2794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DC26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待产品资料确认</a:t>
            </a:r>
            <a:endParaRPr lang="en-US" sz="11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08000" y="508000"/>
            <a:ext cx="1117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典型网络拓扑与部署：认证平台与网关位于治理关键路径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571500" y="1905000"/>
            <a:ext cx="2032000" cy="2667000"/>
          </a:xfrm>
          <a:prstGeom prst="roundRect">
            <a:avLst>
              <a:gd name="adj" fmla="val 0"/>
            </a:avLst>
          </a:prstGeom>
          <a:solidFill>
            <a:srgbClr val="F0F5FF">
              <a:alpha val="100000"/>
            </a:srgbClr>
          </a:solidFill>
          <a:ln w="12700" cap="flat" cmpd="sng">
            <a:solidFill>
              <a:srgbClr val="C8D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06500" y="2222500"/>
            <a:ext cx="762000" cy="7620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635000" y="3175000"/>
            <a:ext cx="1905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学生终端 / 宿舍区</a:t>
            </a:r>
            <a:endParaRPr lang="en-US" sz="1100"/>
          </a:p>
          <a:p>
            <a:pPr indent="0" algn="ctr">
              <a:lnSpc>
                <a:spcPct val="125000"/>
              </a:lnSpc>
              <a:spcBef>
                <a:spcPts val="800"/>
              </a:spcBef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接入校园网络的海量用户终端，产生基础上网流量需求</a:t>
            </a:r>
            <a:endParaRPr lang="en-US" sz="12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67000" y="2921000"/>
            <a:ext cx="381000" cy="3810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3111500" y="1905000"/>
            <a:ext cx="2032000" cy="2667000"/>
          </a:xfrm>
          <a:prstGeom prst="roundRect">
            <a:avLst>
              <a:gd name="adj" fmla="val 0"/>
            </a:avLst>
          </a:prstGeom>
          <a:solidFill>
            <a:srgbClr val="F0F5FF">
              <a:alpha val="100000"/>
            </a:srgbClr>
          </a:solidFill>
          <a:ln w="12700" cap="flat" cmpd="sng">
            <a:solidFill>
              <a:srgbClr val="C8D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46500" y="2222500"/>
            <a:ext cx="762000" cy="7620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3175000" y="3175000"/>
            <a:ext cx="1905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接入汇聚层</a:t>
            </a:r>
            <a:endParaRPr lang="en-US" sz="1100"/>
          </a:p>
          <a:p>
            <a:pPr indent="0" algn="ctr">
              <a:lnSpc>
                <a:spcPct val="125000"/>
              </a:lnSpc>
              <a:spcBef>
                <a:spcPts val="800"/>
              </a:spcBef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负责流量的物理接入与初步收敛，连接终端与核心层</a:t>
            </a:r>
            <a:endParaRPr lang="en-US" sz="12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07000" y="2921000"/>
            <a:ext cx="381000" cy="3810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5651500" y="1905000"/>
            <a:ext cx="2032000" cy="26670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86500" y="2222500"/>
            <a:ext cx="762000" cy="7620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5715000" y="3175000"/>
            <a:ext cx="1905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认证计费平台</a:t>
            </a:r>
            <a:endParaRPr lang="en-US" sz="1100"/>
          </a:p>
          <a:p>
            <a:pPr indent="0" algn="ctr">
              <a:lnSpc>
                <a:spcPct val="125000"/>
              </a:lnSpc>
              <a:spcBef>
                <a:spcPts val="800"/>
              </a:spcBef>
            </a:pPr>
            <a:r>
              <a:rPr lang="en-US" sz="1200" b="0" i="0" u="none" strike="noStrike">
                <a:solidFill>
                  <a:srgbClr val="E6E6E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核心管控点：完成用户身份鉴权、账号认证及流量计费管理</a:t>
            </a:r>
            <a:endParaRPr lang="en-US" sz="1200" b="0" i="0" u="none" strike="noStrike">
              <a:solidFill>
                <a:srgbClr val="E6E6E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47000" y="2921000"/>
            <a:ext cx="381000" cy="3810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8191500" y="1905000"/>
            <a:ext cx="2032000" cy="26670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826500" y="2222500"/>
            <a:ext cx="762000" cy="7620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8255000" y="3175000"/>
            <a:ext cx="1905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多功能网关</a:t>
            </a:r>
            <a:endParaRPr lang="en-US" sz="1100"/>
          </a:p>
          <a:p>
            <a:pPr indent="0" algn="ctr">
              <a:lnSpc>
                <a:spcPct val="125000"/>
              </a:lnSpc>
              <a:spcBef>
                <a:spcPts val="800"/>
              </a:spcBef>
            </a:pPr>
            <a:r>
              <a:rPr lang="en-US" sz="1200" b="0" i="0" u="none" strike="noStrike">
                <a:solidFill>
                  <a:srgbClr val="E6E6E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流量出口管控：实施带宽控制、访问策略与安全审计功能</a:t>
            </a:r>
            <a:endParaRPr lang="en-US" sz="1200" b="0" i="0" u="none" strike="noStrike">
              <a:solidFill>
                <a:srgbClr val="E6E6E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87000" y="2921000"/>
            <a:ext cx="381000" cy="3810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10731500" y="1905000"/>
            <a:ext cx="1397000" cy="2667000"/>
          </a:xfrm>
          <a:prstGeom prst="roundRect">
            <a:avLst>
              <a:gd name="adj" fmla="val 0"/>
            </a:avLst>
          </a:prstGeom>
          <a:solidFill>
            <a:srgbClr val="F0F5FF">
              <a:alpha val="100000"/>
            </a:srgbClr>
          </a:solidFill>
          <a:ln w="12700" cap="flat" cmpd="sng">
            <a:solidFill>
              <a:srgbClr val="C8D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985500" y="2222500"/>
            <a:ext cx="762000" cy="7620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10795000" y="3175000"/>
            <a:ext cx="1270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互联网出口</a:t>
            </a:r>
            <a:endParaRPr lang="en-US" sz="1100"/>
          </a:p>
          <a:p>
            <a:pPr indent="0" algn="ctr">
              <a:lnSpc>
                <a:spcPct val="125000"/>
              </a:lnSpc>
              <a:spcBef>
                <a:spcPts val="800"/>
              </a:spcBef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连接公网，提供访问外部网络资源的能力</a:t>
            </a:r>
            <a:endParaRPr lang="en-US" sz="12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2" name="AutoShape 22"/>
          <p:cNvSpPr/>
          <p:nvPr/>
        </p:nvSpPr>
        <p:spPr>
          <a:xfrm>
            <a:off x="0" y="5207000"/>
            <a:ext cx="12192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💡 项目深化阶段可结合学校现网拓扑进行细化设计，确保方案落地性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0" y="5969000"/>
            <a:ext cx="1219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8080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正式汇报版建议替换为经用户确认的详细项目拓扑图</a:t>
            </a:r>
            <a:endParaRPr lang="en-US" sz="11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2032000"/>
            <a:ext cx="2286000" cy="203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0" b="1" i="0" u="none" strike="noStrike">
                <a:solidFill>
                  <a:srgbClr val="E6F0FF"/>
                </a:solidFill>
                <a:latin typeface="Poppins"/>
                <a:ea typeface="Poppins"/>
                <a:cs typeface="Poppins"/>
                <a:sym typeface="Poppins"/>
              </a:rPr>
              <a:t>03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3683000" y="2413000"/>
            <a:ext cx="101600" cy="8890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4191000" y="2286000"/>
            <a:ext cx="711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42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运营与保障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4191000" y="3683000"/>
            <a:ext cx="711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构建持续优化的服务体系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4191000" y="4826000"/>
            <a:ext cx="7112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1" u="none" strike="noStrike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Operations &amp; Assurance: Building a Continuously Optimized Service System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0" y="6350000"/>
            <a:ext cx="12192000" cy="5080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3556000" cy="68580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2032000"/>
            <a:ext cx="355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汇报目录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0" y="3302000"/>
            <a:ext cx="3556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000" b="0" i="0" u="none" strike="noStrike" spc="400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AGENDA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1397000" y="4445000"/>
            <a:ext cx="762000" cy="508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4064000" y="762000"/>
            <a:ext cx="7620000" cy="1219200"/>
          </a:xfrm>
          <a:prstGeom prst="roundRect">
            <a:avLst>
              <a:gd name="adj" fmla="val 8333"/>
            </a:avLst>
          </a:prstGeom>
          <a:solidFill>
            <a:srgbClr val="F8FAFC">
              <a:alpha val="100000"/>
            </a:srgbClr>
          </a:solidFill>
          <a:ln w="12700" cap="flat" cmpd="sng">
            <a:solidFill>
              <a:srgbClr val="EBEEF5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4318000" y="939800"/>
            <a:ext cx="1143000" cy="863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44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5588000" y="939800"/>
            <a:ext cx="5842000" cy="863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2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现状与挑战</a:t>
            </a:r>
            <a:endParaRPr lang="en-US" sz="1100"/>
          </a:p>
          <a:p>
            <a:pPr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深入分析当前高校网络建设面临的核心压力与痛点。</a:t>
            </a:r>
            <a:endParaRPr lang="en-US" sz="14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4064000" y="2235200"/>
            <a:ext cx="7620000" cy="1219200"/>
          </a:xfrm>
          <a:prstGeom prst="roundRect">
            <a:avLst>
              <a:gd name="adj" fmla="val 8333"/>
            </a:avLst>
          </a:prstGeom>
          <a:solidFill>
            <a:srgbClr val="F8FAFC">
              <a:alpha val="100000"/>
            </a:srgbClr>
          </a:solidFill>
          <a:ln w="12700" cap="flat" cmpd="sng">
            <a:solidFill>
              <a:srgbClr val="EBEEF5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4318000" y="2413000"/>
            <a:ext cx="1143000" cy="863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44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5588000" y="2413000"/>
            <a:ext cx="5842000" cy="863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2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解决方案与架构</a:t>
            </a:r>
            <a:endParaRPr lang="en-US" sz="1100"/>
          </a:p>
          <a:p>
            <a:pPr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介绍我们的整体解决方案、核心架构与关键功能。</a:t>
            </a:r>
            <a:endParaRPr lang="en-US" sz="14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4064000" y="3708400"/>
            <a:ext cx="7620000" cy="1219200"/>
          </a:xfrm>
          <a:prstGeom prst="roundRect">
            <a:avLst>
              <a:gd name="adj" fmla="val 8333"/>
            </a:avLst>
          </a:prstGeom>
          <a:solidFill>
            <a:srgbClr val="F8FAFC">
              <a:alpha val="100000"/>
            </a:srgbClr>
          </a:solidFill>
          <a:ln w="12700" cap="flat" cmpd="sng">
            <a:solidFill>
              <a:srgbClr val="EBEEF5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4318000" y="3886200"/>
            <a:ext cx="1143000" cy="863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44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5588000" y="3886200"/>
            <a:ext cx="5842000" cy="863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2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运营与保障</a:t>
            </a:r>
            <a:endParaRPr lang="en-US" sz="1100"/>
          </a:p>
          <a:p>
            <a:pPr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阐述如何通过运营闭环和运维体系保障方案落地。</a:t>
            </a:r>
            <a:endParaRPr lang="en-US" sz="14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4064000" y="5181600"/>
            <a:ext cx="7620000" cy="1219200"/>
          </a:xfrm>
          <a:prstGeom prst="roundRect">
            <a:avLst>
              <a:gd name="adj" fmla="val 8333"/>
            </a:avLst>
          </a:prstGeom>
          <a:solidFill>
            <a:srgbClr val="F8FAFC">
              <a:alpha val="100000"/>
            </a:srgbClr>
          </a:solidFill>
          <a:ln w="12700" cap="flat" cmpd="sng">
            <a:solidFill>
              <a:srgbClr val="EBEEF5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4318000" y="5359400"/>
            <a:ext cx="1143000" cy="863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44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5588000" y="5359400"/>
            <a:ext cx="5842000" cy="863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2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实施与价值</a:t>
            </a:r>
            <a:endParaRPr lang="en-US" sz="1100"/>
          </a:p>
          <a:p>
            <a:pPr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展示项目实施路径、合作模式及为各方带来的价值。</a:t>
            </a:r>
            <a:endParaRPr lang="en-US" sz="14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508000"/>
            <a:ext cx="12192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开户率提升漏斗：触达-转化-激活-留存-复盘的运营闭环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406400" y="1651000"/>
            <a:ext cx="2108200" cy="3683000"/>
          </a:xfrm>
          <a:prstGeom prst="roundRect">
            <a:avLst>
              <a:gd name="adj" fmla="val 7228"/>
            </a:avLst>
          </a:prstGeom>
          <a:solidFill>
            <a:srgbClr val="F8F9FA">
              <a:alpha val="100000"/>
            </a:srgbClr>
          </a:solidFill>
          <a:ln w="12700" cap="flat" cmpd="sng">
            <a:solidFill>
              <a:srgbClr val="EBEDF0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406400" y="1651000"/>
            <a:ext cx="2108200" cy="9144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4200" y="1854200"/>
            <a:ext cx="457200" cy="4572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143000" y="1828800"/>
            <a:ext cx="1219200" cy="558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触达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533400" y="2794000"/>
            <a:ext cx="18542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ctr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全渠道覆盖</a:t>
            </a:r>
            <a:endParaRPr lang="en-US" sz="1100"/>
          </a:p>
          <a:p>
            <a:pPr indent="0" algn="ctr">
              <a:lnSpc>
                <a:spcPct val="117000"/>
              </a:lnSpc>
              <a:spcBef>
                <a:spcPts val="1600"/>
              </a:spcBef>
            </a:pPr>
            <a:r>
              <a:rPr lang="en-US" sz="13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迎新现场 / 宿舍公告栏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班级群宣导 / 校园卡联动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官方公众号精准推文</a:t>
            </a:r>
            <a:endParaRPr lang="en-US" sz="1300" b="0" i="0" u="none" strike="noStrike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2743200" y="1651000"/>
            <a:ext cx="2108200" cy="3683000"/>
          </a:xfrm>
          <a:prstGeom prst="roundRect">
            <a:avLst>
              <a:gd name="adj" fmla="val 7228"/>
            </a:avLst>
          </a:prstGeom>
          <a:solidFill>
            <a:srgbClr val="F8F9FA">
              <a:alpha val="100000"/>
            </a:srgbClr>
          </a:solidFill>
          <a:ln w="12700" cap="flat" cmpd="sng">
            <a:solidFill>
              <a:srgbClr val="EBEDF0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2743200" y="1651000"/>
            <a:ext cx="2108200" cy="9144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21000" y="1854200"/>
            <a:ext cx="457200" cy="4572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3479800" y="1828800"/>
            <a:ext cx="1219200" cy="558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转化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2870200" y="2794000"/>
            <a:ext cx="18542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ctr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体验与策略优化</a:t>
            </a:r>
            <a:endParaRPr lang="en-US" sz="1100"/>
          </a:p>
          <a:p>
            <a:pPr indent="0" algn="ctr">
              <a:lnSpc>
                <a:spcPct val="117000"/>
              </a:lnSpc>
              <a:spcBef>
                <a:spcPts val="1600"/>
              </a:spcBef>
            </a:pPr>
            <a:r>
              <a:rPr lang="en-US" sz="13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开户流程“极简改造”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减少操作步骤降低流失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基于学生画像的套餐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个性化推荐与引导</a:t>
            </a:r>
            <a:endParaRPr lang="en-US" sz="1300" b="0" i="0" u="none" strike="noStrike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5080000" y="1651000"/>
            <a:ext cx="2108200" cy="3683000"/>
          </a:xfrm>
          <a:prstGeom prst="roundRect">
            <a:avLst>
              <a:gd name="adj" fmla="val 7228"/>
            </a:avLst>
          </a:prstGeom>
          <a:solidFill>
            <a:srgbClr val="F8F9FA">
              <a:alpha val="100000"/>
            </a:srgbClr>
          </a:solidFill>
          <a:ln w="12700" cap="flat" cmpd="sng">
            <a:solidFill>
              <a:srgbClr val="EBEDF0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5080000" y="1651000"/>
            <a:ext cx="2108200" cy="9144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57800" y="1854200"/>
            <a:ext cx="457200" cy="4572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5816600" y="1828800"/>
            <a:ext cx="1219200" cy="558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激活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5207000" y="2794000"/>
            <a:ext cx="18542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ctr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诊断与促活</a:t>
            </a:r>
            <a:endParaRPr lang="en-US" sz="1100"/>
          </a:p>
          <a:p>
            <a:pPr indent="0" algn="ctr">
              <a:lnSpc>
                <a:spcPct val="117000"/>
              </a:lnSpc>
              <a:spcBef>
                <a:spcPts val="1600"/>
              </a:spcBef>
            </a:pPr>
            <a:r>
              <a:rPr lang="en-US" sz="13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结合学校实际业务数据，针对开户、激活、投诉与故障进行全链路诊断，制定针对性的促活策略。</a:t>
            </a:r>
            <a:endParaRPr lang="en-US" sz="1300" b="0" i="0" u="none" strike="noStrike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8" name="AutoShape 18"/>
          <p:cNvSpPr/>
          <p:nvPr/>
        </p:nvSpPr>
        <p:spPr>
          <a:xfrm>
            <a:off x="7416800" y="1651000"/>
            <a:ext cx="2108200" cy="3683000"/>
          </a:xfrm>
          <a:prstGeom prst="roundRect">
            <a:avLst>
              <a:gd name="adj" fmla="val 7228"/>
            </a:avLst>
          </a:prstGeom>
          <a:solidFill>
            <a:srgbClr val="F8F9FA">
              <a:alpha val="100000"/>
            </a:srgbClr>
          </a:solidFill>
          <a:ln w="12700" cap="flat" cmpd="sng">
            <a:solidFill>
              <a:srgbClr val="EBEDF0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7416800" y="1651000"/>
            <a:ext cx="2108200" cy="9144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94600" y="1854200"/>
            <a:ext cx="457200" cy="4572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8153400" y="1828800"/>
            <a:ext cx="1219200" cy="558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 留存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7543800" y="2794000"/>
            <a:ext cx="18542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ctr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服务保障体系</a:t>
            </a:r>
            <a:endParaRPr lang="en-US" sz="1100"/>
          </a:p>
          <a:p>
            <a:pPr indent="0" algn="ctr">
              <a:lnSpc>
                <a:spcPct val="117000"/>
              </a:lnSpc>
              <a:spcBef>
                <a:spcPts val="1600"/>
              </a:spcBef>
            </a:pPr>
            <a:r>
              <a:rPr lang="en-US" sz="13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建立校园故障快速响应机制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套餐到期前的智能续费提醒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定期的关怀福利发放</a:t>
            </a:r>
            <a:endParaRPr lang="en-US" sz="1300" b="0" i="0" u="none" strike="noStrike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3" name="AutoShape 23"/>
          <p:cNvSpPr/>
          <p:nvPr/>
        </p:nvSpPr>
        <p:spPr>
          <a:xfrm>
            <a:off x="9753600" y="1651000"/>
            <a:ext cx="2108200" cy="3683000"/>
          </a:xfrm>
          <a:prstGeom prst="roundRect">
            <a:avLst>
              <a:gd name="adj" fmla="val 7228"/>
            </a:avLst>
          </a:prstGeom>
          <a:solidFill>
            <a:srgbClr val="F8F9FA">
              <a:alpha val="100000"/>
            </a:srgbClr>
          </a:solidFill>
          <a:ln w="12700" cap="flat" cmpd="sng">
            <a:solidFill>
              <a:srgbClr val="EBEDF0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4"/>
          <p:cNvSpPr/>
          <p:nvPr/>
        </p:nvSpPr>
        <p:spPr>
          <a:xfrm>
            <a:off x="9753600" y="1651000"/>
            <a:ext cx="2108200" cy="9144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931400" y="1854200"/>
            <a:ext cx="457200" cy="457200"/>
          </a:xfrm>
          <a:prstGeom prst="rect">
            <a:avLst/>
          </a:prstGeom>
        </p:spPr>
      </p:pic>
      <p:sp>
        <p:nvSpPr>
          <p:cNvPr id="26" name="AutoShape 26"/>
          <p:cNvSpPr/>
          <p:nvPr/>
        </p:nvSpPr>
        <p:spPr>
          <a:xfrm>
            <a:off x="10490200" y="1828800"/>
            <a:ext cx="1219200" cy="558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05 复盘</a:t>
            </a: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>
            <a:off x="9880600" y="2794000"/>
            <a:ext cx="18542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ctr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指标监控与迭代</a:t>
            </a:r>
            <a:endParaRPr lang="en-US" sz="1100"/>
          </a:p>
          <a:p>
            <a:pPr indent="0" algn="ctr">
              <a:lnSpc>
                <a:spcPct val="117000"/>
              </a:lnSpc>
              <a:spcBef>
                <a:spcPts val="1600"/>
              </a:spcBef>
            </a:pPr>
            <a:r>
              <a:rPr lang="en-US" sz="13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重点关注核心指标：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开户率 | 激活率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投诉率 | 故障率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定期复盘，持续优化运营策略。</a:t>
            </a:r>
            <a:endParaRPr lang="en-US" sz="1300" b="0" i="0" u="none" strike="noStrike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8" name="AutoShape 28"/>
          <p:cNvSpPr/>
          <p:nvPr/>
        </p:nvSpPr>
        <p:spPr>
          <a:xfrm>
            <a:off x="0" y="571500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200" b="0" i="1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建议后续接入真实开户率、激活率、投诉率与故障数据，用于运营复盘，实现数据驱动的精细化运营。</a:t>
            </a:r>
            <a:endParaRPr lang="en-US" sz="11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09600" y="508000"/>
            <a:ext cx="109728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售后与运维保障：以分级机制驱动响应、协同与持续优化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609600" y="1397000"/>
            <a:ext cx="10972800" cy="1016000"/>
          </a:xfrm>
          <a:prstGeom prst="roundRect">
            <a:avLst>
              <a:gd name="adj" fmla="val 15000"/>
            </a:avLst>
          </a:prstGeom>
          <a:solidFill>
            <a:srgbClr val="F3F8FF">
              <a:alpha val="100000"/>
            </a:srgbClr>
          </a:solidFill>
          <a:ln w="12700" cap="flat" cmpd="sng">
            <a:solidFill>
              <a:srgbClr val="DCE6F5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812800" y="1600200"/>
            <a:ext cx="1371600" cy="609600"/>
          </a:xfrm>
          <a:prstGeom prst="roundRect">
            <a:avLst>
              <a:gd name="adj" fmla="val 16666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812800" y="1701800"/>
            <a:ext cx="13716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联调上线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387600" y="1600200"/>
            <a:ext cx="1371600" cy="609600"/>
          </a:xfrm>
          <a:prstGeom prst="roundRect">
            <a:avLst>
              <a:gd name="adj" fmla="val 16666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003366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2387600" y="1701800"/>
            <a:ext cx="13716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日常监控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3962400" y="1600200"/>
            <a:ext cx="1371600" cy="609600"/>
          </a:xfrm>
          <a:prstGeom prst="roundRect">
            <a:avLst>
              <a:gd name="adj" fmla="val 16666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003366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3962400" y="1701800"/>
            <a:ext cx="13716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故障受理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5537200" y="1600200"/>
            <a:ext cx="1371600" cy="609600"/>
          </a:xfrm>
          <a:prstGeom prst="roundRect">
            <a:avLst>
              <a:gd name="adj" fmla="val 16666"/>
            </a:avLst>
          </a:prstGeom>
          <a:solidFill>
            <a:srgbClr val="D9770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5537200" y="1701800"/>
            <a:ext cx="13716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分级响应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7112000" y="1600200"/>
            <a:ext cx="1371600" cy="609600"/>
          </a:xfrm>
          <a:prstGeom prst="roundRect">
            <a:avLst>
              <a:gd name="adj" fmla="val 16666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003366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7112000" y="1701800"/>
            <a:ext cx="13716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协同排障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8686800" y="1600200"/>
            <a:ext cx="1371600" cy="609600"/>
          </a:xfrm>
          <a:prstGeom prst="roundRect">
            <a:avLst>
              <a:gd name="adj" fmla="val 16666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003366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8686800" y="1701800"/>
            <a:ext cx="13716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审计复盘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10160000" y="1600200"/>
            <a:ext cx="1219200" cy="609600"/>
          </a:xfrm>
          <a:prstGeom prst="roundRect">
            <a:avLst>
              <a:gd name="adj" fmla="val 16666"/>
            </a:avLst>
          </a:prstGeom>
          <a:solidFill>
            <a:srgbClr val="10B98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10160000" y="1701800"/>
            <a:ext cx="12192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持续优化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609600" y="2794000"/>
            <a:ext cx="3454400" cy="35560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609600" y="2794000"/>
            <a:ext cx="3454400" cy="7620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12800" y="2946400"/>
            <a:ext cx="304800" cy="3048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1219200" y="2921000"/>
            <a:ext cx="254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分级响应机制 (SLA)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812800" y="3810000"/>
            <a:ext cx="30480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33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一级事件 (P1)：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严重故障，影响核心业务。5分钟内响应，30分钟内解决或给出具体方案。</a:t>
            </a:r>
            <a:endParaRPr lang="en-US" sz="1100"/>
          </a:p>
          <a:p>
            <a:pPr indent="0" algn="l">
              <a:lnSpc>
                <a:spcPct val="133000"/>
              </a:lnSpc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二级事件 (P2)：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重要功能故障，影响部分用户。15分钟内响应，2小时内恢复服务。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33000"/>
              </a:lnSpc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三级事件 (P3)：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一般故障或功能咨询。1小时内响应，24小时内解决。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3" name="AutoShape 23"/>
          <p:cNvSpPr/>
          <p:nvPr/>
        </p:nvSpPr>
        <p:spPr>
          <a:xfrm>
            <a:off x="4368800" y="2794000"/>
            <a:ext cx="3454400" cy="35560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4"/>
          <p:cNvSpPr/>
          <p:nvPr/>
        </p:nvSpPr>
        <p:spPr>
          <a:xfrm>
            <a:off x="4368800" y="2794000"/>
            <a:ext cx="3454400" cy="7620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72000" y="2946400"/>
            <a:ext cx="304800" cy="304800"/>
          </a:xfrm>
          <a:prstGeom prst="rect">
            <a:avLst/>
          </a:prstGeom>
        </p:spPr>
      </p:pic>
      <p:sp>
        <p:nvSpPr>
          <p:cNvPr id="26" name="AutoShape 26"/>
          <p:cNvSpPr/>
          <p:nvPr/>
        </p:nvSpPr>
        <p:spPr>
          <a:xfrm>
            <a:off x="4978400" y="2921000"/>
            <a:ext cx="254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跨部门与运营商协同</a:t>
            </a: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>
            <a:off x="4572000" y="3810000"/>
            <a:ext cx="30480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33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内部支撑体系：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建立“技术-产品-运营”三方快速联动群，故障发生时同步拉通相关方介入。</a:t>
            </a:r>
            <a:endParaRPr lang="en-US" sz="1100"/>
          </a:p>
          <a:p>
            <a:pPr indent="0" algn="l">
              <a:lnSpc>
                <a:spcPct val="133000"/>
              </a:lnSpc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运营商对接：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与三大运营商建立专线故障处理通道，优先受理和排查网络侧问题，缩短定位时间。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33000"/>
              </a:lnSpc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7x24小时值班：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关键时期提供全天候专人值守保障。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8" name="AutoShape 28"/>
          <p:cNvSpPr/>
          <p:nvPr/>
        </p:nvSpPr>
        <p:spPr>
          <a:xfrm>
            <a:off x="8128000" y="2794000"/>
            <a:ext cx="3454400" cy="35560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9" name="AutoShape 29"/>
          <p:cNvSpPr/>
          <p:nvPr/>
        </p:nvSpPr>
        <p:spPr>
          <a:xfrm>
            <a:off x="8128000" y="2794000"/>
            <a:ext cx="3454400" cy="7620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30" name="Picture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31200" y="2946400"/>
            <a:ext cx="304800" cy="304800"/>
          </a:xfrm>
          <a:prstGeom prst="rect">
            <a:avLst/>
          </a:prstGeom>
        </p:spPr>
      </p:pic>
      <p:sp>
        <p:nvSpPr>
          <p:cNvPr id="31" name="AutoShape 31"/>
          <p:cNvSpPr/>
          <p:nvPr/>
        </p:nvSpPr>
        <p:spPr>
          <a:xfrm>
            <a:off x="8737600" y="2921000"/>
            <a:ext cx="254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复盘与持续优化闭环</a:t>
            </a:r>
            <a:endParaRPr lang="en-US" sz="1100"/>
          </a:p>
        </p:txBody>
      </p:sp>
      <p:sp>
        <p:nvSpPr>
          <p:cNvPr id="32" name="AutoShape 32"/>
          <p:cNvSpPr/>
          <p:nvPr/>
        </p:nvSpPr>
        <p:spPr>
          <a:xfrm>
            <a:off x="8331200" y="3810000"/>
            <a:ext cx="30480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33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故障复盘机制：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针对P1/P2级故障，48小时内完成根因分析（RCA）并输出改进方案，确保同类问题不复现。</a:t>
            </a:r>
            <a:endParaRPr lang="en-US" sz="1100"/>
          </a:p>
          <a:p>
            <a:pPr indent="0" algn="l">
              <a:lnSpc>
                <a:spcPct val="133000"/>
              </a:lnSpc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知识库沉淀：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将常见问题、排障步骤整理为知识库，定期更新，提升一线客服解决率。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33000"/>
              </a:lnSpc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系统迭代升级：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定期评估系统性能瓶颈，主动优化架构与监控能力。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08000" y="508000"/>
            <a:ext cx="1117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运营看板：四区块协同管理框架（建议指标）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508000" y="1651000"/>
            <a:ext cx="5461000" cy="21590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508000" y="1651000"/>
            <a:ext cx="76200" cy="21590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89000" y="2032000"/>
            <a:ext cx="609600" cy="6096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778000" y="1968500"/>
            <a:ext cx="3937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8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用户增长</a:t>
            </a:r>
            <a:endParaRPr lang="en-US" sz="1100"/>
          </a:p>
          <a:p>
            <a:pPr indent="0" algn="l">
              <a:lnSpc>
                <a:spcPct val="125000"/>
              </a:lnSpc>
              <a:spcBef>
                <a:spcPts val="1200"/>
              </a:spcBef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关注核心转化与留存指标：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开户率 · 激活率 · 续费 / 流失率</a:t>
            </a:r>
            <a:endParaRPr lang="en-US" sz="1400" b="0" i="0" u="none" strike="noStrike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6223000" y="1651000"/>
            <a:ext cx="5461000" cy="21590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6223000" y="1651000"/>
            <a:ext cx="76200" cy="21590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04000" y="2032000"/>
            <a:ext cx="609600" cy="6096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7493000" y="1968500"/>
            <a:ext cx="3937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8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网络体验</a:t>
            </a:r>
            <a:endParaRPr lang="en-US" sz="1100"/>
          </a:p>
          <a:p>
            <a:pPr indent="0" algn="l">
              <a:lnSpc>
                <a:spcPct val="125000"/>
              </a:lnSpc>
              <a:spcBef>
                <a:spcPts val="1200"/>
              </a:spcBef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确保网络连接质量与稳定性：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认证成功率 · 在线稳定性 · 客诉率</a:t>
            </a:r>
            <a:endParaRPr lang="en-US" sz="1400" b="0" i="0" u="none" strike="noStrike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508000" y="4064000"/>
            <a:ext cx="5461000" cy="19050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508000" y="4064000"/>
            <a:ext cx="76200" cy="19050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9000" y="4508500"/>
            <a:ext cx="609600" cy="6096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1778000" y="4381500"/>
            <a:ext cx="3937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8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协同运营</a:t>
            </a:r>
            <a:endParaRPr lang="en-US" sz="1100"/>
          </a:p>
          <a:p>
            <a:pPr indent="0" algn="l">
              <a:lnSpc>
                <a:spcPct val="125000"/>
              </a:lnSpc>
              <a:spcBef>
                <a:spcPts val="1000"/>
              </a:spcBef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聚焦问题解决与优化闭环：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联调问题追踪 · 异常快速处理 · 定期复盘建议</a:t>
            </a:r>
            <a:endParaRPr lang="en-US" sz="1400" b="0" i="0" u="none" strike="noStrike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6223000" y="4064000"/>
            <a:ext cx="5461000" cy="19050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6223000" y="4064000"/>
            <a:ext cx="76200" cy="19050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04000" y="4508500"/>
            <a:ext cx="609600" cy="6096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7493000" y="4381500"/>
            <a:ext cx="3937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8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持续运营机制</a:t>
            </a:r>
            <a:endParaRPr lang="en-US" sz="1100"/>
          </a:p>
          <a:p>
            <a:pPr indent="0" algn="l">
              <a:lnSpc>
                <a:spcPct val="125000"/>
              </a:lnSpc>
              <a:spcBef>
                <a:spcPts val="1000"/>
              </a:spcBef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构建数据驱动的运营体系：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后续可接入网管或运营系统数据，形成自动化监控与分析。</a:t>
            </a:r>
            <a:endParaRPr lang="en-US" sz="1400" b="0" i="0" u="none" strike="noStrike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0" y="6223000"/>
            <a:ext cx="1219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本页展示建议指标框架，正式版需接入月报或运营系统数据，实现可视化管理。</a:t>
            </a:r>
            <a:endParaRPr lang="en-US" sz="11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2159000"/>
            <a:ext cx="2540000" cy="203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0" b="1" i="0" u="none" strike="noStrike">
                <a:solidFill>
                  <a:srgbClr val="E6F0FF"/>
                </a:solidFill>
                <a:latin typeface="Poppins"/>
                <a:ea typeface="Poppins"/>
                <a:cs typeface="Poppins"/>
                <a:sym typeface="Poppins"/>
              </a:rPr>
              <a:t>04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4064000" y="2413000"/>
            <a:ext cx="76200" cy="8636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4572000" y="2286000"/>
            <a:ext cx="6604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实施与价值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4572000" y="3683000"/>
            <a:ext cx="6604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分阶段推进，实现多方共赢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0" y="6223000"/>
            <a:ext cx="12192000" cy="1016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63500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实施路径与上线计划：分阶段推进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571500" y="2032000"/>
            <a:ext cx="1905000" cy="3556000"/>
          </a:xfrm>
          <a:prstGeom prst="roundRect">
            <a:avLst>
              <a:gd name="adj" fmla="val 0"/>
            </a:avLst>
          </a:prstGeom>
          <a:solidFill>
            <a:srgbClr val="F8FAFC">
              <a:alpha val="100000"/>
            </a:srgbClr>
          </a:solidFill>
          <a:ln w="12700" cap="flat" cmpd="sng">
            <a:solidFill>
              <a:srgbClr val="E2E8F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571500" y="2032000"/>
            <a:ext cx="1905000" cy="762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43000" y="2413000"/>
            <a:ext cx="762000" cy="7620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635000" y="3429000"/>
            <a:ext cx="177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调研设计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698500" y="4318000"/>
            <a:ext cx="1651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17000"/>
              </a:lnSpc>
              <a:defRPr/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业务场景深度调研</a:t>
            </a:r>
            <a:b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定制化方案设计与</a:t>
            </a:r>
            <a:b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整体架构规划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2857500" y="2032000"/>
            <a:ext cx="1905000" cy="3556000"/>
          </a:xfrm>
          <a:prstGeom prst="roundRect">
            <a:avLst>
              <a:gd name="adj" fmla="val 0"/>
            </a:avLst>
          </a:prstGeom>
          <a:solidFill>
            <a:srgbClr val="F8FAFC">
              <a:alpha val="100000"/>
            </a:srgbClr>
          </a:solidFill>
          <a:ln w="12700" cap="flat" cmpd="sng">
            <a:solidFill>
              <a:srgbClr val="E2E8F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2857500" y="2032000"/>
            <a:ext cx="1905000" cy="762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29000" y="2413000"/>
            <a:ext cx="762000" cy="7620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2921000" y="3429000"/>
            <a:ext cx="177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试点灰度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2984500" y="4318000"/>
            <a:ext cx="1651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17000"/>
              </a:lnSpc>
              <a:defRPr/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小范围试点验证</a:t>
            </a:r>
            <a:b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数据回流分析</a:t>
            </a:r>
            <a:b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方案快速迭代优化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5143500" y="2032000"/>
            <a:ext cx="1905000" cy="3556000"/>
          </a:xfrm>
          <a:prstGeom prst="roundRect">
            <a:avLst>
              <a:gd name="adj" fmla="val 0"/>
            </a:avLst>
          </a:prstGeom>
          <a:solidFill>
            <a:srgbClr val="F8FAFC">
              <a:alpha val="100000"/>
            </a:srgbClr>
          </a:solidFill>
          <a:ln w="12700" cap="flat" cmpd="sng">
            <a:solidFill>
              <a:srgbClr val="E2E8F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5143500" y="2032000"/>
            <a:ext cx="1905000" cy="762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15000" y="2413000"/>
            <a:ext cx="762000" cy="7620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5207000" y="3429000"/>
            <a:ext cx="177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全量上线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5270500" y="4318000"/>
            <a:ext cx="1651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17000"/>
              </a:lnSpc>
              <a:defRPr/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制定详细切换计划</a:t>
            </a:r>
            <a:b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保障业务平滑过渡</a:t>
            </a:r>
            <a:b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确保系统稳定运行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7429500" y="2032000"/>
            <a:ext cx="1905000" cy="3556000"/>
          </a:xfrm>
          <a:prstGeom prst="roundRect">
            <a:avLst>
              <a:gd name="adj" fmla="val 0"/>
            </a:avLst>
          </a:prstGeom>
          <a:solidFill>
            <a:srgbClr val="F8FAFC">
              <a:alpha val="100000"/>
            </a:srgbClr>
          </a:solidFill>
          <a:ln w="12700" cap="flat" cmpd="sng">
            <a:solidFill>
              <a:srgbClr val="E2E8F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7429500" y="2032000"/>
            <a:ext cx="1905000" cy="762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001000" y="2413000"/>
            <a:ext cx="762000" cy="7620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7493000" y="3429000"/>
            <a:ext cx="177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 验收移交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7556500" y="4318000"/>
            <a:ext cx="1651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17000"/>
              </a:lnSpc>
              <a:defRPr/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完成项目验收标准确认</a:t>
            </a:r>
            <a:b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操作文档与知识库交付</a:t>
            </a:r>
            <a:b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系统权限完整移交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9715500" y="2032000"/>
            <a:ext cx="1905000" cy="3556000"/>
          </a:xfrm>
          <a:prstGeom prst="roundRect">
            <a:avLst>
              <a:gd name="adj" fmla="val 0"/>
            </a:avLst>
          </a:prstGeom>
          <a:solidFill>
            <a:srgbClr val="F8FAFC">
              <a:alpha val="100000"/>
            </a:srgbClr>
          </a:solidFill>
          <a:ln w="12700" cap="flat" cmpd="sng">
            <a:solidFill>
              <a:srgbClr val="E2E8F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4"/>
          <p:cNvSpPr/>
          <p:nvPr/>
        </p:nvSpPr>
        <p:spPr>
          <a:xfrm>
            <a:off x="9715500" y="2032000"/>
            <a:ext cx="1905000" cy="762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287000" y="2413000"/>
            <a:ext cx="762000" cy="762000"/>
          </a:xfrm>
          <a:prstGeom prst="rect">
            <a:avLst/>
          </a:prstGeom>
        </p:spPr>
      </p:pic>
      <p:sp>
        <p:nvSpPr>
          <p:cNvPr id="26" name="AutoShape 26"/>
          <p:cNvSpPr/>
          <p:nvPr/>
        </p:nvSpPr>
        <p:spPr>
          <a:xfrm>
            <a:off x="9779000" y="3429000"/>
            <a:ext cx="177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05 运营复盘</a:t>
            </a: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>
            <a:off x="9842500" y="4318000"/>
            <a:ext cx="1651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17000"/>
              </a:lnSpc>
              <a:defRPr/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持续监控系统性能</a:t>
            </a:r>
            <a:b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定期复盘运营数据</a:t>
            </a:r>
            <a:b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不断优化运营策略</a:t>
            </a:r>
            <a:endParaRPr lang="en-US" sz="11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508000"/>
            <a:ext cx="12192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配置与报价逻辑：按能力模块拆分，支持分阶段建设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508000" y="1524000"/>
            <a:ext cx="11176000" cy="4191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508000" y="1524000"/>
            <a:ext cx="11176000" cy="5715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508000" y="1524000"/>
            <a:ext cx="2032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配置项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540000" y="1524000"/>
            <a:ext cx="2794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作用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5334000" y="1524000"/>
            <a:ext cx="1524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是否必选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6858000" y="1524000"/>
            <a:ext cx="177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适用阶段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8636000" y="1524000"/>
            <a:ext cx="304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备注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508000" y="2095500"/>
            <a:ext cx="11176000" cy="457200"/>
          </a:xfrm>
          <a:prstGeom prst="roundRect">
            <a:avLst>
              <a:gd name="adj" fmla="val 0"/>
            </a:avLst>
          </a:prstGeom>
          <a:solidFill>
            <a:srgbClr val="F5F7F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508000" y="2095500"/>
            <a:ext cx="2032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基础硬件设备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2540000" y="2095500"/>
            <a:ext cx="2794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承载接入与出口能力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5334000" y="2095500"/>
            <a:ext cx="1524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必选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6858000" y="2095500"/>
            <a:ext cx="1778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一期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8636000" y="2095500"/>
            <a:ext cx="3048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规模按并发估算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508000" y="2552700"/>
            <a:ext cx="11176000" cy="4572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508000" y="2552700"/>
            <a:ext cx="2032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网关/审计能力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2540000" y="2552700"/>
            <a:ext cx="2794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策略执行与审计追溯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5334000" y="2552700"/>
            <a:ext cx="1524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建议必选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6858000" y="2552700"/>
            <a:ext cx="1778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一期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8636000" y="2552700"/>
            <a:ext cx="3048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按治理目标配置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508000" y="3009900"/>
            <a:ext cx="11176000" cy="457200"/>
          </a:xfrm>
          <a:prstGeom prst="roundRect">
            <a:avLst>
              <a:gd name="adj" fmla="val 0"/>
            </a:avLst>
          </a:prstGeom>
          <a:solidFill>
            <a:srgbClr val="F5F7F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508000" y="3009900"/>
            <a:ext cx="2032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统一计费模块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2540000" y="3009900"/>
            <a:ext cx="2794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统一认证与计费联动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5334000" y="3009900"/>
            <a:ext cx="1524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必选</a:t>
            </a:r>
            <a:endParaRPr lang="en-US" sz="1100"/>
          </a:p>
        </p:txBody>
      </p:sp>
      <p:sp>
        <p:nvSpPr>
          <p:cNvPr id="26" name="AutoShape 26"/>
          <p:cNvSpPr/>
          <p:nvPr/>
        </p:nvSpPr>
        <p:spPr>
          <a:xfrm>
            <a:off x="6858000" y="3009900"/>
            <a:ext cx="1778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一期</a:t>
            </a: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>
            <a:off x="8636000" y="3009900"/>
            <a:ext cx="3048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与身份体系对齐</a:t>
            </a:r>
            <a:endParaRPr lang="en-US" sz="1100"/>
          </a:p>
        </p:txBody>
      </p:sp>
      <p:sp>
        <p:nvSpPr>
          <p:cNvPr id="28" name="AutoShape 28"/>
          <p:cNvSpPr/>
          <p:nvPr/>
        </p:nvSpPr>
        <p:spPr>
          <a:xfrm>
            <a:off x="508000" y="3467100"/>
            <a:ext cx="11176000" cy="4572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9" name="AutoShape 29"/>
          <p:cNvSpPr/>
          <p:nvPr/>
        </p:nvSpPr>
        <p:spPr>
          <a:xfrm>
            <a:off x="508000" y="3467100"/>
            <a:ext cx="2032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AAA/RADIUS对接</a:t>
            </a:r>
            <a:endParaRPr lang="en-US" sz="1100"/>
          </a:p>
        </p:txBody>
      </p:sp>
      <p:sp>
        <p:nvSpPr>
          <p:cNvPr id="30" name="AutoShape 30"/>
          <p:cNvSpPr/>
          <p:nvPr/>
        </p:nvSpPr>
        <p:spPr>
          <a:xfrm>
            <a:off x="2540000" y="3467100"/>
            <a:ext cx="2794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学校与运营商协同</a:t>
            </a:r>
            <a:endParaRPr lang="en-US" sz="1100"/>
          </a:p>
        </p:txBody>
      </p:sp>
      <p:sp>
        <p:nvSpPr>
          <p:cNvPr id="31" name="AutoShape 31"/>
          <p:cNvSpPr/>
          <p:nvPr/>
        </p:nvSpPr>
        <p:spPr>
          <a:xfrm>
            <a:off x="5334000" y="3467100"/>
            <a:ext cx="1524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按模式</a:t>
            </a:r>
            <a:endParaRPr lang="en-US" sz="1100"/>
          </a:p>
        </p:txBody>
      </p:sp>
      <p:sp>
        <p:nvSpPr>
          <p:cNvPr id="32" name="AutoShape 32"/>
          <p:cNvSpPr/>
          <p:nvPr/>
        </p:nvSpPr>
        <p:spPr>
          <a:xfrm>
            <a:off x="6858000" y="3467100"/>
            <a:ext cx="1778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一期/二期</a:t>
            </a:r>
            <a:endParaRPr lang="en-US" sz="1100"/>
          </a:p>
        </p:txBody>
      </p:sp>
      <p:sp>
        <p:nvSpPr>
          <p:cNvPr id="33" name="AutoShape 33"/>
          <p:cNvSpPr/>
          <p:nvPr/>
        </p:nvSpPr>
        <p:spPr>
          <a:xfrm>
            <a:off x="8636000" y="3467100"/>
            <a:ext cx="3048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联调后确定细节</a:t>
            </a:r>
            <a:endParaRPr lang="en-US" sz="1100"/>
          </a:p>
        </p:txBody>
      </p:sp>
      <p:sp>
        <p:nvSpPr>
          <p:cNvPr id="34" name="AutoShape 34"/>
          <p:cNvSpPr/>
          <p:nvPr/>
        </p:nvSpPr>
        <p:spPr>
          <a:xfrm>
            <a:off x="508000" y="3924300"/>
            <a:ext cx="11176000" cy="457200"/>
          </a:xfrm>
          <a:prstGeom prst="roundRect">
            <a:avLst>
              <a:gd name="adj" fmla="val 0"/>
            </a:avLst>
          </a:prstGeom>
          <a:solidFill>
            <a:srgbClr val="F5F7F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5" name="AutoShape 35"/>
          <p:cNvSpPr/>
          <p:nvPr/>
        </p:nvSpPr>
        <p:spPr>
          <a:xfrm>
            <a:off x="508000" y="3924300"/>
            <a:ext cx="2032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软件授权</a:t>
            </a:r>
            <a:endParaRPr lang="en-US" sz="1100"/>
          </a:p>
        </p:txBody>
      </p:sp>
      <p:sp>
        <p:nvSpPr>
          <p:cNvPr id="36" name="AutoShape 36"/>
          <p:cNvSpPr/>
          <p:nvPr/>
        </p:nvSpPr>
        <p:spPr>
          <a:xfrm>
            <a:off x="2540000" y="3924300"/>
            <a:ext cx="2794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能力开通与扩展</a:t>
            </a:r>
            <a:endParaRPr lang="en-US" sz="1100"/>
          </a:p>
        </p:txBody>
      </p:sp>
      <p:sp>
        <p:nvSpPr>
          <p:cNvPr id="37" name="AutoShape 37"/>
          <p:cNvSpPr/>
          <p:nvPr/>
        </p:nvSpPr>
        <p:spPr>
          <a:xfrm>
            <a:off x="5334000" y="3924300"/>
            <a:ext cx="1524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按需</a:t>
            </a:r>
            <a:endParaRPr lang="en-US" sz="1100"/>
          </a:p>
        </p:txBody>
      </p:sp>
      <p:sp>
        <p:nvSpPr>
          <p:cNvPr id="38" name="AutoShape 38"/>
          <p:cNvSpPr/>
          <p:nvPr/>
        </p:nvSpPr>
        <p:spPr>
          <a:xfrm>
            <a:off x="6858000" y="3924300"/>
            <a:ext cx="1778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一期/二期</a:t>
            </a:r>
            <a:endParaRPr lang="en-US" sz="1100"/>
          </a:p>
        </p:txBody>
      </p:sp>
      <p:sp>
        <p:nvSpPr>
          <p:cNvPr id="39" name="AutoShape 39"/>
          <p:cNvSpPr/>
          <p:nvPr/>
        </p:nvSpPr>
        <p:spPr>
          <a:xfrm>
            <a:off x="8636000" y="3924300"/>
            <a:ext cx="3048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版本范围可细化</a:t>
            </a:r>
            <a:endParaRPr lang="en-US" sz="1100"/>
          </a:p>
        </p:txBody>
      </p:sp>
      <p:sp>
        <p:nvSpPr>
          <p:cNvPr id="40" name="AutoShape 40"/>
          <p:cNvSpPr/>
          <p:nvPr/>
        </p:nvSpPr>
        <p:spPr>
          <a:xfrm>
            <a:off x="508000" y="4381500"/>
            <a:ext cx="11176000" cy="4572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1" name="AutoShape 41"/>
          <p:cNvSpPr/>
          <p:nvPr/>
        </p:nvSpPr>
        <p:spPr>
          <a:xfrm>
            <a:off x="508000" y="4381500"/>
            <a:ext cx="2032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实施服务</a:t>
            </a:r>
            <a:endParaRPr lang="en-US" sz="1100"/>
          </a:p>
        </p:txBody>
      </p:sp>
      <p:sp>
        <p:nvSpPr>
          <p:cNvPr id="42" name="AutoShape 42"/>
          <p:cNvSpPr/>
          <p:nvPr/>
        </p:nvSpPr>
        <p:spPr>
          <a:xfrm>
            <a:off x="2540000" y="4381500"/>
            <a:ext cx="2794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部署联调与验收</a:t>
            </a:r>
            <a:endParaRPr lang="en-US" sz="1100"/>
          </a:p>
        </p:txBody>
      </p:sp>
      <p:sp>
        <p:nvSpPr>
          <p:cNvPr id="43" name="AutoShape 43"/>
          <p:cNvSpPr/>
          <p:nvPr/>
        </p:nvSpPr>
        <p:spPr>
          <a:xfrm>
            <a:off x="5334000" y="4381500"/>
            <a:ext cx="1524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必选</a:t>
            </a:r>
            <a:endParaRPr lang="en-US" sz="1100"/>
          </a:p>
        </p:txBody>
      </p:sp>
      <p:sp>
        <p:nvSpPr>
          <p:cNvPr id="44" name="AutoShape 44"/>
          <p:cNvSpPr/>
          <p:nvPr/>
        </p:nvSpPr>
        <p:spPr>
          <a:xfrm>
            <a:off x="6858000" y="4381500"/>
            <a:ext cx="1778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一期</a:t>
            </a:r>
            <a:endParaRPr lang="en-US" sz="1100"/>
          </a:p>
        </p:txBody>
      </p:sp>
      <p:sp>
        <p:nvSpPr>
          <p:cNvPr id="45" name="AutoShape 45"/>
          <p:cNvSpPr/>
          <p:nvPr/>
        </p:nvSpPr>
        <p:spPr>
          <a:xfrm>
            <a:off x="8636000" y="4381500"/>
            <a:ext cx="3048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范围按SOW约定</a:t>
            </a:r>
            <a:endParaRPr lang="en-US" sz="1100"/>
          </a:p>
        </p:txBody>
      </p:sp>
      <p:sp>
        <p:nvSpPr>
          <p:cNvPr id="46" name="AutoShape 46"/>
          <p:cNvSpPr/>
          <p:nvPr/>
        </p:nvSpPr>
        <p:spPr>
          <a:xfrm>
            <a:off x="508000" y="4838700"/>
            <a:ext cx="11176000" cy="457200"/>
          </a:xfrm>
          <a:prstGeom prst="roundRect">
            <a:avLst>
              <a:gd name="adj" fmla="val 0"/>
            </a:avLst>
          </a:prstGeom>
          <a:solidFill>
            <a:srgbClr val="F5F7F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7" name="AutoShape 47"/>
          <p:cNvSpPr/>
          <p:nvPr/>
        </p:nvSpPr>
        <p:spPr>
          <a:xfrm>
            <a:off x="508000" y="4838700"/>
            <a:ext cx="2032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运维服务</a:t>
            </a:r>
            <a:endParaRPr lang="en-US" sz="1100"/>
          </a:p>
        </p:txBody>
      </p:sp>
      <p:sp>
        <p:nvSpPr>
          <p:cNvPr id="48" name="AutoShape 48"/>
          <p:cNvSpPr/>
          <p:nvPr/>
        </p:nvSpPr>
        <p:spPr>
          <a:xfrm>
            <a:off x="2540000" y="4838700"/>
            <a:ext cx="2794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日常保障与排障</a:t>
            </a:r>
            <a:endParaRPr lang="en-US" sz="1100"/>
          </a:p>
        </p:txBody>
      </p:sp>
      <p:sp>
        <p:nvSpPr>
          <p:cNvPr id="49" name="AutoShape 49"/>
          <p:cNvSpPr/>
          <p:nvPr/>
        </p:nvSpPr>
        <p:spPr>
          <a:xfrm>
            <a:off x="5334000" y="4838700"/>
            <a:ext cx="1524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建议必选</a:t>
            </a:r>
            <a:endParaRPr lang="en-US" sz="1100"/>
          </a:p>
        </p:txBody>
      </p:sp>
      <p:sp>
        <p:nvSpPr>
          <p:cNvPr id="50" name="AutoShape 50"/>
          <p:cNvSpPr/>
          <p:nvPr/>
        </p:nvSpPr>
        <p:spPr>
          <a:xfrm>
            <a:off x="6858000" y="4838700"/>
            <a:ext cx="1778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长期</a:t>
            </a:r>
            <a:endParaRPr lang="en-US" sz="1100"/>
          </a:p>
        </p:txBody>
      </p:sp>
      <p:sp>
        <p:nvSpPr>
          <p:cNvPr id="51" name="AutoShape 51"/>
          <p:cNvSpPr/>
          <p:nvPr/>
        </p:nvSpPr>
        <p:spPr>
          <a:xfrm>
            <a:off x="8636000" y="4838700"/>
            <a:ext cx="3048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等级机制可细化</a:t>
            </a:r>
            <a:endParaRPr lang="en-US" sz="1100"/>
          </a:p>
        </p:txBody>
      </p:sp>
      <p:sp>
        <p:nvSpPr>
          <p:cNvPr id="52" name="AutoShape 52"/>
          <p:cNvSpPr/>
          <p:nvPr/>
        </p:nvSpPr>
        <p:spPr>
          <a:xfrm>
            <a:off x="508000" y="5295900"/>
            <a:ext cx="11176000" cy="4572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3" name="AutoShape 53"/>
          <p:cNvSpPr/>
          <p:nvPr/>
        </p:nvSpPr>
        <p:spPr>
          <a:xfrm>
            <a:off x="508000" y="5295900"/>
            <a:ext cx="2032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运营支撑服务</a:t>
            </a:r>
            <a:endParaRPr lang="en-US" sz="1100"/>
          </a:p>
        </p:txBody>
      </p:sp>
      <p:sp>
        <p:nvSpPr>
          <p:cNvPr id="54" name="AutoShape 54"/>
          <p:cNvSpPr/>
          <p:nvPr/>
        </p:nvSpPr>
        <p:spPr>
          <a:xfrm>
            <a:off x="2540000" y="5295900"/>
            <a:ext cx="2794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开户与复盘支持</a:t>
            </a:r>
            <a:endParaRPr lang="en-US" sz="1100"/>
          </a:p>
        </p:txBody>
      </p:sp>
      <p:sp>
        <p:nvSpPr>
          <p:cNvPr id="55" name="AutoShape 55"/>
          <p:cNvSpPr/>
          <p:nvPr/>
        </p:nvSpPr>
        <p:spPr>
          <a:xfrm>
            <a:off x="5334000" y="5295900"/>
            <a:ext cx="1524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按需</a:t>
            </a:r>
            <a:endParaRPr lang="en-US" sz="1100"/>
          </a:p>
        </p:txBody>
      </p:sp>
      <p:sp>
        <p:nvSpPr>
          <p:cNvPr id="56" name="AutoShape 56"/>
          <p:cNvSpPr/>
          <p:nvPr/>
        </p:nvSpPr>
        <p:spPr>
          <a:xfrm>
            <a:off x="6858000" y="5295900"/>
            <a:ext cx="1778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二期/长期</a:t>
            </a:r>
            <a:endParaRPr lang="en-US" sz="1100"/>
          </a:p>
        </p:txBody>
      </p:sp>
      <p:sp>
        <p:nvSpPr>
          <p:cNvPr id="57" name="AutoShape 57"/>
          <p:cNvSpPr/>
          <p:nvPr/>
        </p:nvSpPr>
        <p:spPr>
          <a:xfrm>
            <a:off x="8636000" y="5295900"/>
            <a:ext cx="3048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可按阶段采购</a:t>
            </a:r>
            <a:endParaRPr lang="en-US" sz="1100"/>
          </a:p>
        </p:txBody>
      </p:sp>
      <p:sp>
        <p:nvSpPr>
          <p:cNvPr id="58" name="AutoShape 58"/>
          <p:cNvSpPr/>
          <p:nvPr/>
        </p:nvSpPr>
        <p:spPr>
          <a:xfrm>
            <a:off x="0" y="6032500"/>
            <a:ext cx="1219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具体配置与金额以双方确认的正式报价单为准。</a:t>
            </a:r>
            <a:endParaRPr lang="en-US" sz="11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508000"/>
            <a:ext cx="12192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方案价值总结：学校、运营商、服务方的协同价值矩阵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778000"/>
            <a:ext cx="3302000" cy="38100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3302000" cy="762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6800" y="2159000"/>
            <a:ext cx="508000" cy="5080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778000" y="2159000"/>
            <a:ext cx="203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学校端价值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1016000" y="3048000"/>
            <a:ext cx="27940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33000"/>
              </a:lnSpc>
              <a:defRPr/>
            </a:pPr>
            <a:r>
              <a:rPr lang="en-US" sz="14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重掌网络与业务的</a:t>
            </a:r>
            <a:r>
              <a:rPr lang="en-US" sz="1400" b="1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管理主动权</a:t>
            </a:r>
            <a:endParaRPr lang="en-US" sz="1100"/>
          </a:p>
          <a:p>
            <a:pPr indent="0" algn="l">
              <a:lnSpc>
                <a:spcPct val="133000"/>
              </a:lnSpc>
            </a:pPr>
            <a:r>
              <a:rPr lang="en-US" sz="14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数据流转与合规风险</a:t>
            </a:r>
            <a:r>
              <a:rPr lang="en-US" sz="1400" b="1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安全可控</a:t>
            </a:r>
            <a:endParaRPr lang="en-US" sz="1400" b="1" i="0" u="none" strike="noStrike">
              <a:solidFill>
                <a:srgbClr val="52525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33000"/>
              </a:lnSpc>
            </a:pPr>
            <a:r>
              <a:rPr lang="en-US" sz="14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业务全流程</a:t>
            </a:r>
            <a:r>
              <a:rPr lang="en-US" sz="1400" b="1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审计追溯</a:t>
            </a:r>
            <a:r>
              <a:rPr lang="en-US" sz="14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能力强化</a:t>
            </a:r>
            <a:endParaRPr lang="en-US" sz="1400" b="0" i="0" u="none" strike="noStrike">
              <a:solidFill>
                <a:srgbClr val="52525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33000"/>
              </a:lnSpc>
            </a:pPr>
            <a:r>
              <a:rPr lang="en-US" sz="14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师生与管理方的整体</a:t>
            </a:r>
            <a:r>
              <a:rPr lang="en-US" sz="1400" b="1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服务体验提升</a:t>
            </a:r>
            <a:endParaRPr lang="en-US" sz="1400" b="1" i="0" u="none" strike="noStrike">
              <a:solidFill>
                <a:srgbClr val="52525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4445000" y="1778000"/>
            <a:ext cx="3302000" cy="38100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4445000" y="1778000"/>
            <a:ext cx="3302000" cy="762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49800" y="2159000"/>
            <a:ext cx="508000" cy="5080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5461000" y="2159000"/>
            <a:ext cx="203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运营商端价值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4699000" y="3048000"/>
            <a:ext cx="27940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33000"/>
              </a:lnSpc>
              <a:defRPr/>
            </a:pPr>
            <a:r>
              <a:rPr lang="en-US" sz="14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网络与渠道优势实现</a:t>
            </a:r>
            <a:r>
              <a:rPr lang="en-US" sz="1400" b="1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资源能力转化</a:t>
            </a:r>
            <a:endParaRPr lang="en-US" sz="1100"/>
          </a:p>
          <a:p>
            <a:pPr indent="0" algn="l">
              <a:lnSpc>
                <a:spcPct val="133000"/>
              </a:lnSpc>
            </a:pPr>
            <a:r>
              <a:rPr lang="en-US" sz="14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自动化流程实现</a:t>
            </a:r>
            <a:r>
              <a:rPr lang="en-US" sz="1400" b="1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验效效率提升</a:t>
            </a:r>
            <a:endParaRPr lang="en-US" sz="1400" b="1" i="0" u="none" strike="noStrike">
              <a:solidFill>
                <a:srgbClr val="52525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33000"/>
              </a:lnSpc>
            </a:pPr>
            <a:r>
              <a:rPr lang="en-US" sz="14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解决痛点，实现</a:t>
            </a:r>
            <a:r>
              <a:rPr lang="en-US" sz="1400" b="1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用户服务质量提升</a:t>
            </a:r>
            <a:endParaRPr lang="en-US" sz="1400" b="1" i="0" u="none" strike="noStrike">
              <a:solidFill>
                <a:srgbClr val="52525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8128000" y="1778000"/>
            <a:ext cx="3302000" cy="38100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8128000" y="1778000"/>
            <a:ext cx="3302000" cy="762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432800" y="2159000"/>
            <a:ext cx="508000" cy="5080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9144000" y="2159000"/>
            <a:ext cx="203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服务方价值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8382000" y="3048000"/>
            <a:ext cx="27940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33000"/>
              </a:lnSpc>
              <a:defRPr/>
            </a:pPr>
            <a:r>
              <a:rPr lang="en-US" sz="14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打造</a:t>
            </a:r>
            <a:r>
              <a:rPr lang="en-US" sz="1400" b="1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可复制的推广模式</a:t>
            </a:r>
            <a:r>
              <a:rPr lang="en-US" sz="14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，拓展市场</a:t>
            </a:r>
            <a:endParaRPr lang="en-US" sz="1100"/>
          </a:p>
          <a:p>
            <a:pPr indent="0" algn="l">
              <a:lnSpc>
                <a:spcPct val="133000"/>
              </a:lnSpc>
            </a:pPr>
            <a:r>
              <a:rPr lang="en-US" sz="14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与学校建立</a:t>
            </a:r>
            <a:r>
              <a:rPr lang="en-US" sz="1400" b="1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长期合作空间</a:t>
            </a:r>
            <a:r>
              <a:rPr lang="en-US" sz="14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，持续赋能</a:t>
            </a:r>
            <a:endParaRPr lang="en-US" sz="1400" b="0" i="0" u="none" strike="noStrike">
              <a:solidFill>
                <a:srgbClr val="52525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8" name="AutoShape 18"/>
          <p:cNvSpPr/>
          <p:nvPr/>
        </p:nvSpPr>
        <p:spPr>
          <a:xfrm>
            <a:off x="0" y="5842000"/>
            <a:ext cx="1219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注：具体价值可结合后续试点与实际运营数据进一步量化与评估。</a:t>
            </a:r>
            <a:endParaRPr lang="en-US" sz="11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09600" y="762000"/>
            <a:ext cx="109728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后续合作建议：先试点 · 再扩容 · 再标准化推广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609600" y="2032000"/>
            <a:ext cx="3429000" cy="39370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609600" y="2032000"/>
            <a:ext cx="3429000" cy="762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14400" y="2540000"/>
            <a:ext cx="508000" cy="5080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574800" y="2540000"/>
            <a:ext cx="2159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确定试点范围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914400" y="3683000"/>
            <a:ext cx="28194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选择具有代表性的某高校或院校作为首个合作试点，明确业务落地的范围与实施边界，为后续模式的快速复制与推广积累基础经验。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4381500" y="2032000"/>
            <a:ext cx="3429000" cy="39370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4381500" y="2032000"/>
            <a:ext cx="3429000" cy="762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86300" y="2540000"/>
            <a:ext cx="508000" cy="5080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5346700" y="2540000"/>
            <a:ext cx="2159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联调与阶段验收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4686300" y="3683000"/>
            <a:ext cx="28194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完成双方业务与技术系统的全面联调与功能测试，严格按照预设标准完成阶段性验收，确保试点业务流程全链路跑通、数据交互准确无误。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8153400" y="2032000"/>
            <a:ext cx="3429000" cy="39370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8153400" y="2032000"/>
            <a:ext cx="3429000" cy="762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458200" y="2540000"/>
            <a:ext cx="508000" cy="5080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9118600" y="2540000"/>
            <a:ext cx="2159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数据复盘与扩容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8458200" y="3683000"/>
            <a:ext cx="28194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基于试点项目的真实运营数据进行深度复盘与效果分析，验证模式的商业价值与稳定性后，逐步扩大合作院校范围，最终实现标准化方案的规模化推广。</a:t>
            </a:r>
            <a:endParaRPr lang="en-US" sz="11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762000"/>
            <a:ext cx="1016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技术附录：接口与联调材料将在项目深化阶段补充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1016000" y="2032000"/>
            <a:ext cx="4953000" cy="2032000"/>
          </a:xfrm>
          <a:prstGeom prst="roundRect">
            <a:avLst>
              <a:gd name="adj" fmla="val 0"/>
            </a:avLst>
          </a:prstGeom>
          <a:solidFill>
            <a:srgbClr val="F8FAFC">
              <a:alpha val="100000"/>
            </a:srgbClr>
          </a:solidFill>
          <a:ln w="12700" cap="flat" cmpd="sng">
            <a:solidFill>
              <a:srgbClr val="EBEEF5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1016000" y="2032000"/>
            <a:ext cx="76200" cy="20320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397000" y="2413000"/>
            <a:ext cx="457200" cy="4572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2032000" y="2286000"/>
            <a:ext cx="3683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AAA/RADIUS参数清单确认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1000"/>
              </a:spcBef>
            </a:pPr>
            <a:r>
              <a:rPr lang="en-US" sz="14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核心认证协议参数清单将在联调阶段与双方技术团队详细核对，确保基础配置与业务逻辑完全匹配。</a:t>
            </a:r>
            <a:endParaRPr lang="en-US" sz="14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6223000" y="2032000"/>
            <a:ext cx="4953000" cy="2032000"/>
          </a:xfrm>
          <a:prstGeom prst="roundRect">
            <a:avLst>
              <a:gd name="adj" fmla="val 0"/>
            </a:avLst>
          </a:prstGeom>
          <a:solidFill>
            <a:srgbClr val="F8FAFC">
              <a:alpha val="100000"/>
            </a:srgbClr>
          </a:solidFill>
          <a:ln w="12700" cap="flat" cmpd="sng">
            <a:solidFill>
              <a:srgbClr val="EBEEF5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6223000" y="2032000"/>
            <a:ext cx="76200" cy="20320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04000" y="2413000"/>
            <a:ext cx="457200" cy="4572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7239000" y="2286000"/>
            <a:ext cx="3683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接口联调过程记录沉淀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1000"/>
              </a:spcBef>
            </a:pPr>
            <a:r>
              <a:rPr lang="en-US" sz="14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所有接口联调过程中的关键日志、测试数据与配置结果，将随项目推进整理并归档，便于后续运维与排查。</a:t>
            </a:r>
            <a:endParaRPr lang="en-US" sz="14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1016000" y="4318000"/>
            <a:ext cx="4953000" cy="2032000"/>
          </a:xfrm>
          <a:prstGeom prst="roundRect">
            <a:avLst>
              <a:gd name="adj" fmla="val 0"/>
            </a:avLst>
          </a:prstGeom>
          <a:solidFill>
            <a:srgbClr val="F8FAFC">
              <a:alpha val="100000"/>
            </a:srgbClr>
          </a:solidFill>
          <a:ln w="12700" cap="flat" cmpd="sng">
            <a:solidFill>
              <a:srgbClr val="EBEEF5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1016000" y="4318000"/>
            <a:ext cx="76200" cy="20320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97000" y="4699000"/>
            <a:ext cx="457200" cy="4572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2032000" y="4572000"/>
            <a:ext cx="3683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版本差异与限制说明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1000"/>
              </a:spcBef>
            </a:pPr>
            <a:r>
              <a:rPr lang="en-US" sz="14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系统版本间的功能差异、特定环境下的兼容性限制等信息，均以双方最终确认签署的正式技术附件为准。</a:t>
            </a:r>
            <a:endParaRPr lang="en-US" sz="14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6223000" y="4318000"/>
            <a:ext cx="4953000" cy="2032000"/>
          </a:xfrm>
          <a:prstGeom prst="roundRect">
            <a:avLst>
              <a:gd name="adj" fmla="val 0"/>
            </a:avLst>
          </a:prstGeom>
          <a:solidFill>
            <a:srgbClr val="F8FAFC">
              <a:alpha val="100000"/>
            </a:srgbClr>
          </a:solidFill>
          <a:ln w="12700" cap="flat" cmpd="sng">
            <a:solidFill>
              <a:srgbClr val="EBEEF5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6223000" y="4318000"/>
            <a:ext cx="76200" cy="20320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04000" y="4699000"/>
            <a:ext cx="457200" cy="4572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7239000" y="4572000"/>
            <a:ext cx="3683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实施前完成双方确认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1000"/>
              </a:spcBef>
            </a:pPr>
            <a:r>
              <a:rPr lang="en-US" sz="14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建议在项目正式启动实施前，完成所有技术附件文档的审核与签字确认，明确权责边界，规避潜在实施风险。</a:t>
            </a:r>
            <a:endParaRPr lang="en-US" sz="14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1778000"/>
            <a:ext cx="12192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感谢聆听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5588000" y="3175000"/>
            <a:ext cx="1016000" cy="508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0" y="3810000"/>
            <a:ext cx="12192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80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Q &amp; A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0" y="5461000"/>
            <a:ext cx="1219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0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欢迎各位批评指正 · 期待与您深入交流</a:t>
            </a:r>
            <a:endParaRPr lang="en-US" sz="1100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68000" y="6190112"/>
            <a:ext cx="1524000" cy="66788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2222500"/>
            <a:ext cx="22860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0" b="1" i="0" u="none" strike="noStrike">
                <a:solidFill>
                  <a:srgbClr val="E6F0FF"/>
                </a:solidFill>
                <a:latin typeface="Poppins"/>
                <a:ea typeface="Poppins"/>
                <a:cs typeface="Poppins"/>
                <a:sym typeface="Poppins"/>
              </a:rPr>
              <a:t>01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3683000" y="2413000"/>
            <a:ext cx="76200" cy="20320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4191000" y="2413000"/>
            <a:ext cx="6985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 spc="300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CHAPTER 01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4191000" y="3429000"/>
            <a:ext cx="6985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现状与挑战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4191000" y="4699000"/>
            <a:ext cx="6985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从“接入可用”到“治理可控”</a:t>
            </a:r>
            <a:endParaRPr lang="en-US" sz="1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09600" y="762000"/>
            <a:ext cx="109728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汇报目标：从“接入建设”转向“治理运营”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609600" y="2032000"/>
            <a:ext cx="3429000" cy="3937000"/>
          </a:xfrm>
          <a:prstGeom prst="roundRect">
            <a:avLst>
              <a:gd name="adj" fmla="val 0"/>
            </a:avLst>
          </a:prstGeom>
          <a:solidFill>
            <a:srgbClr val="F9FBFD">
              <a:alpha val="100000"/>
            </a:srgbClr>
          </a:solidFill>
          <a:ln w="12700" cap="flat" cmpd="sng">
            <a:solidFill>
              <a:srgbClr val="E2E8F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892300" y="2413000"/>
            <a:ext cx="863600" cy="8636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863600" y="3556000"/>
            <a:ext cx="2921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掌握管理主动权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863600" y="4572000"/>
            <a:ext cx="2921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帮助学校侧摆脱被动依赖，全面接管网络管理权限，制定符合自身发展需求的管理规则与标准，真正成为校园网络的“掌舵人”。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4381500" y="2032000"/>
            <a:ext cx="3429000" cy="3937000"/>
          </a:xfrm>
          <a:prstGeom prst="roundRect">
            <a:avLst>
              <a:gd name="adj" fmla="val 0"/>
            </a:avLst>
          </a:prstGeom>
          <a:solidFill>
            <a:srgbClr val="F9FBFD">
              <a:alpha val="100000"/>
            </a:srgbClr>
          </a:solidFill>
          <a:ln w="12700" cap="flat" cmpd="sng">
            <a:solidFill>
              <a:srgbClr val="E2E8F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64200" y="2413000"/>
            <a:ext cx="863600" cy="8636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4635500" y="3556000"/>
            <a:ext cx="2921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建立三方协同机制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4635500" y="4572000"/>
            <a:ext cx="2921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打通学校、运营商与服务方的沟通壁垒，建立常态化沟通与协作流程，明确各方权责边界，形成“1+1+1&gt;3”的高效协同效应。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8153400" y="2032000"/>
            <a:ext cx="3429000" cy="3937000"/>
          </a:xfrm>
          <a:prstGeom prst="roundRect">
            <a:avLst>
              <a:gd name="adj" fmla="val 0"/>
            </a:avLst>
          </a:prstGeom>
          <a:solidFill>
            <a:srgbClr val="F9FBFD">
              <a:alpha val="100000"/>
            </a:srgbClr>
          </a:solidFill>
          <a:ln w="12700" cap="flat" cmpd="sng">
            <a:solidFill>
              <a:srgbClr val="E2E8F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436100" y="2413000"/>
            <a:ext cx="863600" cy="8636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8407400" y="3556000"/>
            <a:ext cx="2921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形成可持续运营路径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8407400" y="4572000"/>
            <a:ext cx="2921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跳出短期建设视角，构建长期的运营优化体系，通过数据驱动与定期评估，持续提升网络服务质量，确保持续满足学校发展需求。</a:t>
            </a:r>
            <a:endParaRPr lang="en-US" sz="11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50800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高校网络建设正在从“接入可用”走向“治理可控、运营可持续”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778000"/>
            <a:ext cx="3302000" cy="25400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3302000" cy="762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952500" y="2159000"/>
            <a:ext cx="29210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8000"/>
              </a:lnSpc>
              <a:defRPr/>
            </a:pPr>
            <a:r>
              <a:rPr lang="en-US" sz="20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/ 接入建设</a:t>
            </a:r>
            <a:endParaRPr lang="en-US" sz="1100"/>
          </a:p>
          <a:p>
            <a:pPr indent="0" algn="ctr">
              <a:lnSpc>
                <a:spcPct val="117000"/>
              </a:lnSpc>
              <a:spcBef>
                <a:spcPts val="1600"/>
              </a:spcBef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先把网络建起来</a:t>
            </a:r>
            <a:endParaRPr lang="en-US" sz="1600" b="1" i="0" u="none" strike="noStrike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ctr">
              <a:lnSpc>
                <a:spcPct val="108000"/>
              </a:lnSpc>
              <a:spcBef>
                <a:spcPts val="1000"/>
              </a:spcBef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实现校园网络的全面覆盖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解决基础连通性问题，保障“通”与“用”</a:t>
            </a:r>
            <a:endParaRPr lang="en-US" sz="13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91000" y="2667000"/>
            <a:ext cx="508000" cy="5080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4826000" y="1778000"/>
            <a:ext cx="3302000" cy="25400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4826000" y="1778000"/>
            <a:ext cx="3302000" cy="762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5016500" y="2159000"/>
            <a:ext cx="29210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8000"/>
              </a:lnSpc>
              <a:defRPr/>
            </a:pPr>
            <a:r>
              <a:rPr lang="en-US" sz="20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/ 治理管控</a:t>
            </a:r>
            <a:endParaRPr lang="en-US" sz="1100"/>
          </a:p>
          <a:p>
            <a:pPr indent="0" algn="ctr">
              <a:lnSpc>
                <a:spcPct val="117000"/>
              </a:lnSpc>
              <a:spcBef>
                <a:spcPts val="1600"/>
              </a:spcBef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统一认证与审计</a:t>
            </a:r>
            <a:endParaRPr lang="en-US" sz="1600" b="1" i="0" u="none" strike="noStrike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ctr">
              <a:lnSpc>
                <a:spcPct val="108000"/>
              </a:lnSpc>
              <a:spcBef>
                <a:spcPts val="1000"/>
              </a:spcBef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建立统一身份认证与安全体系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规范资源管理，实现网络风险“可管可控”</a:t>
            </a:r>
            <a:endParaRPr lang="en-US" sz="13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255000" y="2667000"/>
            <a:ext cx="508000" cy="5080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8890000" y="1778000"/>
            <a:ext cx="2921000" cy="25400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8890000" y="1778000"/>
            <a:ext cx="2921000" cy="762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9017000" y="2159000"/>
            <a:ext cx="26670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8000"/>
              </a:lnSpc>
              <a:defRPr/>
            </a:pPr>
            <a:r>
              <a:rPr lang="en-US" sz="20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/ 持续运营</a:t>
            </a:r>
            <a:endParaRPr lang="en-US" sz="1100"/>
          </a:p>
          <a:p>
            <a:pPr indent="0" algn="ctr">
              <a:lnSpc>
                <a:spcPct val="117000"/>
              </a:lnSpc>
              <a:spcBef>
                <a:spcPts val="1600"/>
              </a:spcBef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增长与体验优化</a:t>
            </a:r>
            <a:endParaRPr lang="en-US" sz="1600" b="1" i="0" u="none" strike="noStrike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ctr">
              <a:lnSpc>
                <a:spcPct val="108000"/>
              </a:lnSpc>
              <a:spcBef>
                <a:spcPts val="1000"/>
              </a:spcBef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以用户体验为核心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通过数据驱动服务升级，实现价值“可持续”</a:t>
            </a:r>
            <a:endParaRPr lang="en-US" sz="13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762000" y="4826000"/>
            <a:ext cx="11049000" cy="1397000"/>
          </a:xfrm>
          <a:prstGeom prst="roundRect">
            <a:avLst>
              <a:gd name="adj" fmla="val 7272"/>
            </a:avLst>
          </a:prstGeom>
          <a:solidFill>
            <a:srgbClr val="EBF2F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00" y="5207000"/>
            <a:ext cx="457200" cy="4572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1778000" y="5016500"/>
            <a:ext cx="9652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关键衡量指标体系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800"/>
              </a:spcBef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建议重点关注：</a:t>
            </a:r>
            <a:r>
              <a:rPr lang="en-US" sz="13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认证成功率、网络故障率、用户活跃率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（可在项目深化阶段补充具体数值指标，用于量化评估网络运营的实际质量与成效）。</a:t>
            </a:r>
            <a:endParaRPr lang="en-US" sz="13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609600"/>
            <a:ext cx="12192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信息中心面临的五类核心压力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406400" y="1778000"/>
            <a:ext cx="2032000" cy="3302000"/>
          </a:xfrm>
          <a:prstGeom prst="roundRect">
            <a:avLst>
              <a:gd name="adj" fmla="val 5000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406400" y="1778000"/>
            <a:ext cx="2032000" cy="762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6800" y="2159000"/>
            <a:ext cx="711200" cy="7112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533400" y="3175000"/>
            <a:ext cx="177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安全合规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850900" y="3937000"/>
            <a:ext cx="1143000" cy="330200"/>
          </a:xfrm>
          <a:prstGeom prst="roundRect">
            <a:avLst>
              <a:gd name="adj" fmla="val 50000"/>
            </a:avLst>
          </a:prstGeom>
          <a:solidFill>
            <a:srgbClr val="DBEAF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850900" y="3962400"/>
            <a:ext cx="1143000" cy="279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2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关键压力 · 基石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533400" y="4572000"/>
            <a:ext cx="177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ctr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数据泄露风险、日益严格的合规审计要求及网络攻击威胁持续增加。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2743200" y="1778000"/>
            <a:ext cx="2032000" cy="3302000"/>
          </a:xfrm>
          <a:prstGeom prst="roundRect">
            <a:avLst>
              <a:gd name="adj" fmla="val 5000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2743200" y="1778000"/>
            <a:ext cx="2032000" cy="762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03600" y="2159000"/>
            <a:ext cx="711200" cy="7112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2870200" y="3175000"/>
            <a:ext cx="177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身份接入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3187700" y="3937000"/>
            <a:ext cx="1143000" cy="330200"/>
          </a:xfrm>
          <a:prstGeom prst="roundRect">
            <a:avLst>
              <a:gd name="adj" fmla="val 50000"/>
            </a:avLst>
          </a:prstGeom>
          <a:solidFill>
            <a:srgbClr val="DBEAF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3187700" y="3962400"/>
            <a:ext cx="1143000" cy="279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2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关键压力 · 入口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2870200" y="4572000"/>
            <a:ext cx="177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ctr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多账号多密码难管理、身份孤岛严重、第三方应用集成与访问控制困难。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5080000" y="1778000"/>
            <a:ext cx="2032000" cy="3302000"/>
          </a:xfrm>
          <a:prstGeom prst="roundRect">
            <a:avLst>
              <a:gd name="adj" fmla="val 5000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5080000" y="1778000"/>
            <a:ext cx="2032000" cy="762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0400" y="2159000"/>
            <a:ext cx="711200" cy="7112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5207000" y="3175000"/>
            <a:ext cx="177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运营协同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5524500" y="3937000"/>
            <a:ext cx="1143000" cy="330200"/>
          </a:xfrm>
          <a:prstGeom prst="roundRect">
            <a:avLst>
              <a:gd name="adj" fmla="val 50000"/>
            </a:avLst>
          </a:prstGeom>
          <a:solidFill>
            <a:srgbClr val="DBEAF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5524500" y="3962400"/>
            <a:ext cx="1143000" cy="279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2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关键压力 · 效率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5207000" y="4572000"/>
            <a:ext cx="177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ctr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部门间数据不互通，业务流程割裂，难以实现跨部门协作与高效运营。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7416800" y="1778000"/>
            <a:ext cx="2032000" cy="3302000"/>
          </a:xfrm>
          <a:prstGeom prst="roundRect">
            <a:avLst>
              <a:gd name="adj" fmla="val 5000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5" name="AutoShape 25"/>
          <p:cNvSpPr/>
          <p:nvPr/>
        </p:nvSpPr>
        <p:spPr>
          <a:xfrm>
            <a:off x="7416800" y="1778000"/>
            <a:ext cx="2032000" cy="762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6" name="Picture 2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077200" y="2159000"/>
            <a:ext cx="711200" cy="711200"/>
          </a:xfrm>
          <a:prstGeom prst="rect">
            <a:avLst/>
          </a:prstGeom>
        </p:spPr>
      </p:pic>
      <p:sp>
        <p:nvSpPr>
          <p:cNvPr id="27" name="AutoShape 27"/>
          <p:cNvSpPr/>
          <p:nvPr/>
        </p:nvSpPr>
        <p:spPr>
          <a:xfrm>
            <a:off x="7543800" y="3175000"/>
            <a:ext cx="177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运维服务</a:t>
            </a:r>
            <a:endParaRPr lang="en-US" sz="1100"/>
          </a:p>
        </p:txBody>
      </p:sp>
      <p:sp>
        <p:nvSpPr>
          <p:cNvPr id="28" name="AutoShape 28"/>
          <p:cNvSpPr/>
          <p:nvPr/>
        </p:nvSpPr>
        <p:spPr>
          <a:xfrm>
            <a:off x="7861300" y="3937000"/>
            <a:ext cx="1143000" cy="330200"/>
          </a:xfrm>
          <a:prstGeom prst="roundRect">
            <a:avLst>
              <a:gd name="adj" fmla="val 50000"/>
            </a:avLst>
          </a:prstGeom>
          <a:solidFill>
            <a:srgbClr val="DBEAF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9" name="AutoShape 29"/>
          <p:cNvSpPr/>
          <p:nvPr/>
        </p:nvSpPr>
        <p:spPr>
          <a:xfrm>
            <a:off x="7861300" y="3962400"/>
            <a:ext cx="1143000" cy="279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2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关键压力 · 体验</a:t>
            </a:r>
            <a:endParaRPr lang="en-US" sz="1100"/>
          </a:p>
        </p:txBody>
      </p:sp>
      <p:sp>
        <p:nvSpPr>
          <p:cNvPr id="30" name="AutoShape 30"/>
          <p:cNvSpPr/>
          <p:nvPr/>
        </p:nvSpPr>
        <p:spPr>
          <a:xfrm>
            <a:off x="7543800" y="4572000"/>
            <a:ext cx="177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ctr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人工响应慢，服务标准不统一，缺乏主动服务能力，用户满意度有待提升。</a:t>
            </a:r>
            <a:endParaRPr lang="en-US" sz="1100"/>
          </a:p>
        </p:txBody>
      </p:sp>
      <p:sp>
        <p:nvSpPr>
          <p:cNvPr id="31" name="AutoShape 31"/>
          <p:cNvSpPr/>
          <p:nvPr/>
        </p:nvSpPr>
        <p:spPr>
          <a:xfrm>
            <a:off x="9753600" y="1778000"/>
            <a:ext cx="2032000" cy="3302000"/>
          </a:xfrm>
          <a:prstGeom prst="roundRect">
            <a:avLst>
              <a:gd name="adj" fmla="val 5000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2" name="AutoShape 32"/>
          <p:cNvSpPr/>
          <p:nvPr/>
        </p:nvSpPr>
        <p:spPr>
          <a:xfrm>
            <a:off x="9753600" y="1778000"/>
            <a:ext cx="2032000" cy="762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33" name="Picture 3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414000" y="2159000"/>
            <a:ext cx="711200" cy="711200"/>
          </a:xfrm>
          <a:prstGeom prst="rect">
            <a:avLst/>
          </a:prstGeom>
        </p:spPr>
      </p:pic>
      <p:sp>
        <p:nvSpPr>
          <p:cNvPr id="34" name="AutoShape 34"/>
          <p:cNvSpPr/>
          <p:nvPr/>
        </p:nvSpPr>
        <p:spPr>
          <a:xfrm>
            <a:off x="9880600" y="3175000"/>
            <a:ext cx="177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运营增长</a:t>
            </a:r>
            <a:endParaRPr lang="en-US" sz="1100"/>
          </a:p>
        </p:txBody>
      </p:sp>
      <p:sp>
        <p:nvSpPr>
          <p:cNvPr id="35" name="AutoShape 35"/>
          <p:cNvSpPr/>
          <p:nvPr/>
        </p:nvSpPr>
        <p:spPr>
          <a:xfrm>
            <a:off x="10198100" y="3937000"/>
            <a:ext cx="1143000" cy="330200"/>
          </a:xfrm>
          <a:prstGeom prst="roundRect">
            <a:avLst>
              <a:gd name="adj" fmla="val 50000"/>
            </a:avLst>
          </a:prstGeom>
          <a:solidFill>
            <a:srgbClr val="DBEAF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6" name="AutoShape 36"/>
          <p:cNvSpPr/>
          <p:nvPr/>
        </p:nvSpPr>
        <p:spPr>
          <a:xfrm>
            <a:off x="10198100" y="3962400"/>
            <a:ext cx="1143000" cy="279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2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关键压力 · 价值</a:t>
            </a:r>
            <a:endParaRPr lang="en-US" sz="1100"/>
          </a:p>
        </p:txBody>
      </p:sp>
      <p:sp>
        <p:nvSpPr>
          <p:cNvPr id="37" name="AutoShape 37"/>
          <p:cNvSpPr/>
          <p:nvPr/>
        </p:nvSpPr>
        <p:spPr>
          <a:xfrm>
            <a:off x="9880600" y="4572000"/>
            <a:ext cx="177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ctr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难以量化IT价值，缺乏数据支撑决策，难以驱动数字化转型与业务发展。</a:t>
            </a:r>
            <a:endParaRPr lang="en-US" sz="1100"/>
          </a:p>
        </p:txBody>
      </p:sp>
      <p:sp>
        <p:nvSpPr>
          <p:cNvPr id="38" name="AutoShape 38"/>
          <p:cNvSpPr/>
          <p:nvPr/>
        </p:nvSpPr>
        <p:spPr>
          <a:xfrm>
            <a:off x="2286000" y="5588000"/>
            <a:ext cx="7620000" cy="762000"/>
          </a:xfrm>
          <a:prstGeom prst="roundRect">
            <a:avLst>
              <a:gd name="adj" fmla="val 16666"/>
            </a:avLst>
          </a:prstGeom>
          <a:solidFill>
            <a:srgbClr val="EFF6FF">
              <a:alpha val="100000"/>
            </a:srgbClr>
          </a:solidFill>
          <a:ln w="12700" cap="flat" cmpd="sng">
            <a:solidFill>
              <a:srgbClr val="BFDBFE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9" name="AutoShape 39"/>
          <p:cNvSpPr/>
          <p:nvPr/>
        </p:nvSpPr>
        <p:spPr>
          <a:xfrm>
            <a:off x="2286000" y="5740400"/>
            <a:ext cx="7620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核心策略建议：</a:t>
            </a: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先通过统一认证与审计解决“安全与身份”问题夯实基础，再逐步推进“协同与增长”实现IT价值提升。</a:t>
            </a:r>
            <a:endParaRPr lang="en-US" sz="11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609600"/>
            <a:ext cx="12192000" cy="609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痛点 — 影响 — 方案响应：从问题识别到落地改进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571500" y="1778000"/>
            <a:ext cx="3429000" cy="4318000"/>
          </a:xfrm>
          <a:prstGeom prst="roundRect">
            <a:avLst>
              <a:gd name="adj" fmla="val 4444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571500" y="1778000"/>
            <a:ext cx="3429000" cy="8890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25500" y="1981200"/>
            <a:ext cx="457200" cy="4572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460500" y="1930400"/>
            <a:ext cx="2286000" cy="584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核心痛点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762000" y="2921000"/>
            <a:ext cx="3048000" cy="889000"/>
          </a:xfrm>
          <a:prstGeom prst="roundRect">
            <a:avLst>
              <a:gd name="adj" fmla="val 11428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889000" y="3048000"/>
            <a:ext cx="2794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策略割裂</a:t>
            </a:r>
            <a:endParaRPr lang="en-US" sz="1100"/>
          </a:p>
          <a:p>
            <a:pPr indent="0" algn="ctr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业务侧与安全侧策略定义不一致</a:t>
            </a:r>
            <a:endParaRPr lang="en-US" sz="12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762000" y="4064000"/>
            <a:ext cx="3048000" cy="889000"/>
          </a:xfrm>
          <a:prstGeom prst="roundRect">
            <a:avLst>
              <a:gd name="adj" fmla="val 11428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889000" y="4191000"/>
            <a:ext cx="2794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系统分散</a:t>
            </a:r>
            <a:endParaRPr lang="en-US" sz="1100"/>
          </a:p>
          <a:p>
            <a:pPr indent="0" algn="ctr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各业务系统独立部署，缺乏联动</a:t>
            </a:r>
            <a:endParaRPr lang="en-US" sz="12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762000" y="5207000"/>
            <a:ext cx="3048000" cy="889000"/>
          </a:xfrm>
          <a:prstGeom prst="roundRect">
            <a:avLst>
              <a:gd name="adj" fmla="val 11428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889000" y="5334000"/>
            <a:ext cx="2794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服务被动</a:t>
            </a:r>
            <a:endParaRPr lang="en-US" sz="1100"/>
          </a:p>
          <a:p>
            <a:pPr indent="0" algn="ctr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故障发现滞后，缺乏主动治理手段</a:t>
            </a:r>
            <a:endParaRPr lang="en-US" sz="12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4381500" y="1778000"/>
            <a:ext cx="3429000" cy="4318000"/>
          </a:xfrm>
          <a:prstGeom prst="roundRect">
            <a:avLst>
              <a:gd name="adj" fmla="val 4444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4381500" y="1778000"/>
            <a:ext cx="3429000" cy="889000"/>
          </a:xfrm>
          <a:prstGeom prst="roundRect">
            <a:avLst>
              <a:gd name="adj" fmla="val 0"/>
            </a:avLst>
          </a:prstGeom>
          <a:solidFill>
            <a:srgbClr val="C0392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35500" y="1981200"/>
            <a:ext cx="457200" cy="4572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5270500" y="1930400"/>
            <a:ext cx="2286000" cy="584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业务影响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4572000" y="2921000"/>
            <a:ext cx="3048000" cy="889000"/>
          </a:xfrm>
          <a:prstGeom prst="roundRect">
            <a:avLst>
              <a:gd name="adj" fmla="val 11428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4699000" y="3048000"/>
            <a:ext cx="2794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执行效率低</a:t>
            </a:r>
            <a:endParaRPr lang="en-US" sz="1100"/>
          </a:p>
          <a:p>
            <a:pPr indent="0" algn="ctr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策略落地周期长，人工成本高</a:t>
            </a:r>
            <a:endParaRPr lang="en-US" sz="12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4572000" y="4064000"/>
            <a:ext cx="3048000" cy="889000"/>
          </a:xfrm>
          <a:prstGeom prst="roundRect">
            <a:avLst>
              <a:gd name="adj" fmla="val 11428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4699000" y="4191000"/>
            <a:ext cx="2794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协同响应慢</a:t>
            </a:r>
            <a:endParaRPr lang="en-US" sz="1100"/>
          </a:p>
          <a:p>
            <a:pPr indent="0" algn="ctr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跨系统排查耗时长，定位困难</a:t>
            </a:r>
            <a:endParaRPr lang="en-US" sz="12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1" name="AutoShape 21"/>
          <p:cNvSpPr/>
          <p:nvPr/>
        </p:nvSpPr>
        <p:spPr>
          <a:xfrm>
            <a:off x="4572000" y="5207000"/>
            <a:ext cx="3048000" cy="889000"/>
          </a:xfrm>
          <a:prstGeom prst="roundRect">
            <a:avLst>
              <a:gd name="adj" fmla="val 11428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4699000" y="5334000"/>
            <a:ext cx="2794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用户体验波动</a:t>
            </a:r>
            <a:endParaRPr lang="en-US" sz="1100"/>
          </a:p>
          <a:p>
            <a:pPr indent="0" algn="ctr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服务稳定性差，满意度降低</a:t>
            </a:r>
            <a:endParaRPr lang="en-US" sz="12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3" name="AutoShape 23"/>
          <p:cNvSpPr/>
          <p:nvPr/>
        </p:nvSpPr>
        <p:spPr>
          <a:xfrm>
            <a:off x="8191500" y="1778000"/>
            <a:ext cx="3429000" cy="4318000"/>
          </a:xfrm>
          <a:prstGeom prst="roundRect">
            <a:avLst>
              <a:gd name="adj" fmla="val 4444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4"/>
          <p:cNvSpPr/>
          <p:nvPr/>
        </p:nvSpPr>
        <p:spPr>
          <a:xfrm>
            <a:off x="8191500" y="1778000"/>
            <a:ext cx="3429000" cy="889000"/>
          </a:xfrm>
          <a:prstGeom prst="roundRect">
            <a:avLst>
              <a:gd name="adj" fmla="val 0"/>
            </a:avLst>
          </a:prstGeom>
          <a:solidFill>
            <a:srgbClr val="1580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445500" y="1981200"/>
            <a:ext cx="457200" cy="457200"/>
          </a:xfrm>
          <a:prstGeom prst="rect">
            <a:avLst/>
          </a:prstGeom>
        </p:spPr>
      </p:pic>
      <p:sp>
        <p:nvSpPr>
          <p:cNvPr id="26" name="AutoShape 26"/>
          <p:cNvSpPr/>
          <p:nvPr/>
        </p:nvSpPr>
        <p:spPr>
          <a:xfrm>
            <a:off x="9080500" y="1930400"/>
            <a:ext cx="2286000" cy="584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方案响应</a:t>
            </a: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>
            <a:off x="8382000" y="2921000"/>
            <a:ext cx="3048000" cy="889000"/>
          </a:xfrm>
          <a:prstGeom prst="roundRect">
            <a:avLst>
              <a:gd name="adj" fmla="val 11428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8" name="AutoShape 28"/>
          <p:cNvSpPr/>
          <p:nvPr/>
        </p:nvSpPr>
        <p:spPr>
          <a:xfrm>
            <a:off x="8509000" y="3048000"/>
            <a:ext cx="2794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统一认证与策略编排</a:t>
            </a:r>
            <a:endParaRPr lang="en-US" sz="1100"/>
          </a:p>
          <a:p>
            <a:pPr indent="0" algn="ctr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建立集中式管控，消除策略孤岛</a:t>
            </a:r>
            <a:endParaRPr lang="en-US" sz="12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9" name="AutoShape 29"/>
          <p:cNvSpPr/>
          <p:nvPr/>
        </p:nvSpPr>
        <p:spPr>
          <a:xfrm>
            <a:off x="8382000" y="4064000"/>
            <a:ext cx="3048000" cy="889000"/>
          </a:xfrm>
          <a:prstGeom prst="roundRect">
            <a:avLst>
              <a:gd name="adj" fmla="val 11428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0" name="AutoShape 30"/>
          <p:cNvSpPr/>
          <p:nvPr/>
        </p:nvSpPr>
        <p:spPr>
          <a:xfrm>
            <a:off x="8509000" y="4191000"/>
            <a:ext cx="2794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代拨 + AAA 联动机制</a:t>
            </a:r>
            <a:endParaRPr lang="en-US" sz="1100"/>
          </a:p>
          <a:p>
            <a:pPr indent="0" algn="ctr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打通上下游系统，实现毫秒级协同</a:t>
            </a:r>
            <a:endParaRPr lang="en-US" sz="12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1" name="AutoShape 31"/>
          <p:cNvSpPr/>
          <p:nvPr/>
        </p:nvSpPr>
        <p:spPr>
          <a:xfrm>
            <a:off x="8382000" y="5207000"/>
            <a:ext cx="3048000" cy="889000"/>
          </a:xfrm>
          <a:prstGeom prst="roundRect">
            <a:avLst>
              <a:gd name="adj" fmla="val 11428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2" name="AutoShape 32"/>
          <p:cNvSpPr/>
          <p:nvPr/>
        </p:nvSpPr>
        <p:spPr>
          <a:xfrm>
            <a:off x="8509000" y="5334000"/>
            <a:ext cx="2794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运维闭环与可视看板</a:t>
            </a:r>
            <a:endParaRPr lang="en-US" sz="1100"/>
          </a:p>
          <a:p>
            <a:pPr indent="0" algn="ctr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实时监控预警，实现服务的主动治理</a:t>
            </a:r>
            <a:endParaRPr lang="en-US" sz="12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2159000"/>
            <a:ext cx="2286000" cy="203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0" b="1" i="0" u="none" strike="noStrike">
                <a:solidFill>
                  <a:srgbClr val="E6F0FF"/>
                </a:solidFill>
                <a:latin typeface="Poppins"/>
                <a:ea typeface="Poppins"/>
                <a:cs typeface="Poppins"/>
                <a:sym typeface="Poppins"/>
              </a:rPr>
              <a:t>02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3556000" y="2540000"/>
            <a:ext cx="76200" cy="1524000"/>
          </a:xfrm>
          <a:prstGeom prst="roundRect">
            <a:avLst>
              <a:gd name="adj" fmla="val 0"/>
            </a:avLst>
          </a:prstGeom>
          <a:solidFill>
            <a:srgbClr val="00336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4064000" y="2413000"/>
            <a:ext cx="7112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解决方案与架构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4089400" y="3556000"/>
            <a:ext cx="711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999999"/>
                </a:solidFill>
                <a:latin typeface="Poppins"/>
                <a:ea typeface="Poppins"/>
                <a:cs typeface="Poppins"/>
                <a:sym typeface="Poppins"/>
              </a:rPr>
              <a:t>SOLUTION &amp; ARCHITECTURE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4089400" y="4445000"/>
            <a:ext cx="711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构建安全可控的治理体系</a:t>
            </a:r>
            <a:endParaRPr lang="en-US" sz="11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50800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安全合规与可审计：形成治理闭环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635000" y="2032000"/>
            <a:ext cx="2413000" cy="3556000"/>
          </a:xfrm>
          <a:prstGeom prst="roundRect">
            <a:avLst>
              <a:gd name="adj" fmla="val 6315"/>
            </a:avLst>
          </a:prstGeom>
          <a:solidFill>
            <a:srgbClr val="F8FAFC">
              <a:alpha val="100000"/>
            </a:srgbClr>
          </a:solidFill>
          <a:ln w="12700" cap="flat" cmpd="sng">
            <a:solidFill>
              <a:srgbClr val="E2E8F0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09700" y="2413000"/>
            <a:ext cx="863600" cy="8636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762000" y="3556000"/>
            <a:ext cx="2159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行为脱敏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825500" y="4445000"/>
            <a:ext cx="2032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ctr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对敏感用户行为与身份信息进行动态脱敏处理，在保障数据分析价值的同时，严格保护师生隐私安全，规避数据泄露风险。</a:t>
            </a:r>
            <a:endParaRPr lang="en-US" sz="1100"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11500" y="3429000"/>
            <a:ext cx="406400" cy="4064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3581400" y="2032000"/>
            <a:ext cx="2413000" cy="3556000"/>
          </a:xfrm>
          <a:prstGeom prst="roundRect">
            <a:avLst>
              <a:gd name="adj" fmla="val 6315"/>
            </a:avLst>
          </a:prstGeom>
          <a:solidFill>
            <a:srgbClr val="F8FAFC">
              <a:alpha val="100000"/>
            </a:srgbClr>
          </a:solidFill>
          <a:ln w="12700" cap="flat" cmpd="sng">
            <a:solidFill>
              <a:srgbClr val="E2E8F0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56100" y="2413000"/>
            <a:ext cx="863600" cy="8636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3708400" y="3556000"/>
            <a:ext cx="2159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事件关联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3771900" y="4445000"/>
            <a:ext cx="2032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ctr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利用大数据关联分析技术，将分散在不同系统、不同时间的独立安全事件串联起来，还原事件全貌，识别潜在的安全攻击链条。</a:t>
            </a:r>
            <a:endParaRPr lang="en-US" sz="1100"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57900" y="3429000"/>
            <a:ext cx="406400" cy="4064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6527800" y="2032000"/>
            <a:ext cx="2413000" cy="3556000"/>
          </a:xfrm>
          <a:prstGeom prst="roundRect">
            <a:avLst>
              <a:gd name="adj" fmla="val 6315"/>
            </a:avLst>
          </a:prstGeom>
          <a:solidFill>
            <a:srgbClr val="F8FAFC">
              <a:alpha val="100000"/>
            </a:srgbClr>
          </a:solidFill>
          <a:ln w="12700" cap="flat" cmpd="sng">
            <a:solidFill>
              <a:srgbClr val="E2E8F0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02500" y="2413000"/>
            <a:ext cx="863600" cy="8636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6654800" y="3556000"/>
            <a:ext cx="2159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风险追责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6718300" y="4445000"/>
            <a:ext cx="2032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ctr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建立全链路的日志审计体系，一旦发现违规操作或安全风险，可快速定位事件源头与责任主体，实现违规行为的精准追溯与责任认定。</a:t>
            </a:r>
            <a:endParaRPr lang="en-US" sz="1100"/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04300" y="3429000"/>
            <a:ext cx="406400" cy="4064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9474200" y="2032000"/>
            <a:ext cx="2413000" cy="3556000"/>
          </a:xfrm>
          <a:prstGeom prst="roundRect">
            <a:avLst>
              <a:gd name="adj" fmla="val 6315"/>
            </a:avLst>
          </a:prstGeom>
          <a:solidFill>
            <a:srgbClr val="F8FAFC">
              <a:alpha val="100000"/>
            </a:srgbClr>
          </a:solidFill>
          <a:ln w="12700" cap="flat" cmpd="sng">
            <a:solidFill>
              <a:srgbClr val="E2E8F0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248900" y="2413000"/>
            <a:ext cx="863600" cy="8636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9601200" y="3556000"/>
            <a:ext cx="2159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治理决策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9664700" y="4445000"/>
            <a:ext cx="2032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ctr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汇聚脱敏后的行为数据与关联分析结果，形成可视化的安全态势看板，为学校网络安全治理提供坚实数据支撑，助力科学决策与策略优化。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635000" y="5969000"/>
            <a:ext cx="11252200" cy="635000"/>
          </a:xfrm>
          <a:prstGeom prst="roundRect">
            <a:avLst>
              <a:gd name="adj" fmla="val 16000"/>
            </a:avLst>
          </a:prstGeom>
          <a:solidFill>
            <a:srgbClr val="003366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635000" y="5969000"/>
            <a:ext cx="112522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0033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以“脱敏-关联-追责-决策”闭环体系，全方位保障校园网络空间安全与合规运营</a:t>
            </a:r>
            <a:endParaRPr lang="en-US" sz="11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6109</Words>
  <Application>WPS 演示</Application>
  <PresentationFormat/>
  <Paragraphs>685</Paragraphs>
  <Slides>29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29</vt:i4>
      </vt:variant>
    </vt:vector>
  </HeadingPairs>
  <TitlesOfParts>
    <vt:vector size="40" baseType="lpstr">
      <vt:lpstr>Arial</vt:lpstr>
      <vt:lpstr>宋体</vt:lpstr>
      <vt:lpstr>Wingdings</vt:lpstr>
      <vt:lpstr>Arial</vt:lpstr>
      <vt:lpstr>Noto Sans SC</vt:lpstr>
      <vt:lpstr>Poppins</vt:lpstr>
      <vt:lpstr>Segoe Print</vt:lpstr>
      <vt:lpstr>微软雅黑</vt:lpstr>
      <vt:lpstr>Arial Unicode MS</vt:lpstr>
      <vt:lpstr>Office 主题​​</vt:lpstr>
      <vt:lpstr>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itsw163com</cp:lastModifiedBy>
  <cp:revision>1</cp:revision>
  <dcterms:created xsi:type="dcterms:W3CDTF">2026-05-10T15:14:28Z</dcterms:created>
  <dcterms:modified xsi:type="dcterms:W3CDTF">2026-05-10T15:14:28Z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968BFBD32AC2457089496BDA7B5FAE93_13</vt:lpwstr>
  </property>
  <property fmtid="{D5CDD505-2E9C-101B-9397-08002B2CF9AE}" pid="3" name="KSOProductBuildVer">
    <vt:lpwstr>2052-12.1.0.25860</vt:lpwstr>
  </property>
</Properties>
</file>