
<file path=[Content_Types].xml><?xml version="1.0" encoding="utf-8"?>
<Types xmlns="http://schemas.openxmlformats.org/package/2006/content-types">
  <Default Extension="xml" ContentType="application/xml"/>
  <Default Extension="jpeg" ContentType="image/jpeg"/>
  <Default Extension="JPG" ContentType="image/.jpg"/>
  <Default Extension="png" ContentType="image/png"/>
  <Default Extension="emf" ContentType="image/x-emf"/>
  <Default Extension="wmf" ContentType="image/x-wmf"/>
  <Default Extension="rels" ContentType="application/vnd.openxmlformats-package.relationships+xml"/>
  <Override PartName="/customXml/itemProps3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2.svg" ContentType="image/svg+xml"/>
  <Override PartName="/ppt/media/image56.svg" ContentType="image/svg+xml"/>
  <Override PartName="/ppt/media/image58.svg" ContentType="image/svg+xml"/>
  <Override PartName="/ppt/media/image60.svg" ContentType="image/svg+xml"/>
  <Override PartName="/ppt/media/image62.svg" ContentType="image/svg+xml"/>
  <Override PartName="/ppt/media/image64.svg" ContentType="image/svg+xml"/>
  <Override PartName="/ppt/media/image66.svg" ContentType="image/svg+xml"/>
  <Override PartName="/ppt/media/image68.svg" ContentType="image/svg+xml"/>
  <Override PartName="/ppt/media/image70.svg" ContentType="image/svg+xml"/>
  <Override PartName="/ppt/media/image72.svg" ContentType="image/svg+xml"/>
  <Override PartName="/ppt/media/image7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4.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21"/>
  </p:handoutMasterIdLst>
  <p:sldIdLst>
    <p:sldId id="624" r:id="rId3"/>
    <p:sldId id="643" r:id="rId5"/>
    <p:sldId id="644" r:id="rId6"/>
    <p:sldId id="645" r:id="rId7"/>
    <p:sldId id="472" r:id="rId8"/>
    <p:sldId id="630" r:id="rId9"/>
    <p:sldId id="631" r:id="rId10"/>
    <p:sldId id="632" r:id="rId11"/>
    <p:sldId id="633" r:id="rId12"/>
    <p:sldId id="478" r:id="rId13"/>
    <p:sldId id="635" r:id="rId14"/>
    <p:sldId id="494" r:id="rId15"/>
    <p:sldId id="520" r:id="rId16"/>
    <p:sldId id="480" r:id="rId17"/>
    <p:sldId id="481" r:id="rId18"/>
    <p:sldId id="482" r:id="rId19"/>
    <p:sldId id="483" r:id="rId20"/>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57FDB"/>
    <a:srgbClr val="00B050"/>
    <a:srgbClr val="2BAC2C"/>
    <a:srgbClr val="2EA9A7"/>
    <a:srgbClr val="3172AA"/>
    <a:srgbClr val="0D2F6C"/>
    <a:srgbClr val="0C306E"/>
    <a:srgbClr val="017EA8"/>
    <a:srgbClr val="19AFE1"/>
    <a:srgbClr val="8B67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59" d="100"/>
          <a:sy n="59" d="100"/>
        </p:scale>
        <p:origin x="1818" y="1104"/>
      </p:cViewPr>
      <p:guideLst/>
    </p:cSldViewPr>
  </p:slideViewPr>
  <p:notesTextViewPr>
    <p:cViewPr>
      <p:scale>
        <a:sx n="1" d="1"/>
        <a:sy n="1" d="1"/>
      </p:scale>
      <p:origin x="0" y="0"/>
    </p:cViewPr>
  </p:notesTextViewPr>
  <p:sorterViewPr>
    <p:cViewPr>
      <p:scale>
        <a:sx n="63" d="100"/>
        <a:sy n="63"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8" Type="http://schemas.openxmlformats.org/officeDocument/2006/relationships/tags" Target="tags/tag34.xml"/><Relationship Id="rId27" Type="http://schemas.openxmlformats.org/officeDocument/2006/relationships/customXml" Target="../customXml/item1.xml"/><Relationship Id="rId26" Type="http://schemas.openxmlformats.org/officeDocument/2006/relationships/customXmlProps" Target="../customXml/itemProps33.xml"/><Relationship Id="rId25" Type="http://schemas.openxmlformats.org/officeDocument/2006/relationships/commentAuthors" Target="commentAuthors.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handoutMaster" Target="handoutMasters/handoutMaster1.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65165B-A2D9-4C8C-818C-C842AB6A8BB5}"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55F80-0BE4-4A22-AA10-7F051BE985B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7" Type="http://schemas.openxmlformats.org/officeDocument/2006/relationships/image" Target="../media/image4.png"/><Relationship Id="rId6" Type="http://schemas.openxmlformats.org/officeDocument/2006/relationships/tags" Target="../tags/tag2.xml"/><Relationship Id="rId5" Type="http://schemas.openxmlformats.org/officeDocument/2006/relationships/image" Target="../media/image3.png"/><Relationship Id="rId4" Type="http://schemas.openxmlformats.org/officeDocument/2006/relationships/tags" Target="../tags/tag1.xml"/><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7" Type="http://schemas.openxmlformats.org/officeDocument/2006/relationships/image" Target="../media/image4.png"/><Relationship Id="rId6" Type="http://schemas.openxmlformats.org/officeDocument/2006/relationships/tags" Target="../tags/tag4.xml"/><Relationship Id="rId5" Type="http://schemas.openxmlformats.org/officeDocument/2006/relationships/image" Target="../media/image3.png"/><Relationship Id="rId4" Type="http://schemas.openxmlformats.org/officeDocument/2006/relationships/tags" Target="../tags/tag3.xml"/><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7" Type="http://schemas.openxmlformats.org/officeDocument/2006/relationships/image" Target="../media/image4.png"/><Relationship Id="rId6" Type="http://schemas.openxmlformats.org/officeDocument/2006/relationships/tags" Target="../tags/tag6.xml"/><Relationship Id="rId5" Type="http://schemas.openxmlformats.org/officeDocument/2006/relationships/image" Target="../media/image3.png"/><Relationship Id="rId4" Type="http://schemas.openxmlformats.org/officeDocument/2006/relationships/tags" Target="../tags/tag5.xml"/><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tags" Target="../tags/tag12.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image" Target="../media/image5.jpeg"/><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0"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b="1">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pic>
        <p:nvPicPr>
          <p:cNvPr id="16" name="图片 15"/>
          <p:cNvPicPr>
            <a:picLocks noChangeAspect="1"/>
          </p:cNvPicPr>
          <p:nvPr userDrawn="1">
            <p:custDataLst>
              <p:tags r:id="rId4"/>
            </p:custDataLst>
          </p:nvPr>
        </p:nvPicPr>
        <p:blipFill rotWithShape="1">
          <a:blip r:embed="rId5"/>
          <a:srcRect/>
          <a:stretch>
            <a:fillRect/>
          </a:stretch>
        </p:blipFill>
        <p:spPr>
          <a:xfrm>
            <a:off x="-13970" y="5389880"/>
            <a:ext cx="12205970" cy="1468120"/>
          </a:xfrm>
          <a:prstGeom prst="rect">
            <a:avLst/>
          </a:prstGeom>
        </p:spPr>
      </p:pic>
      <p:sp>
        <p:nvSpPr>
          <p:cNvPr id="17" name="任意多边形: 形状 28"/>
          <p:cNvSpPr/>
          <p:nvPr userDrawn="1">
            <p:custDataLst>
              <p:tags r:id="rId6"/>
            </p:custDataLst>
          </p:nvPr>
        </p:nvSpPr>
        <p:spPr bwMode="auto">
          <a:xfrm rot="10800000" flipH="1">
            <a:off x="0" y="-635"/>
            <a:ext cx="1517015" cy="279400"/>
          </a:xfrm>
          <a:custGeom>
            <a:avLst/>
            <a:gdLst>
              <a:gd name="connsiteX0" fmla="*/ 2856139 w 12204089"/>
              <a:gd name="connsiteY0" fmla="*/ 0 h 1582668"/>
              <a:gd name="connsiteX1" fmla="*/ 12204089 w 12204089"/>
              <a:gd name="connsiteY1" fmla="*/ 1521377 h 1582668"/>
              <a:gd name="connsiteX2" fmla="*/ 12204089 w 12204089"/>
              <a:gd name="connsiteY2" fmla="*/ 1582668 h 1582668"/>
              <a:gd name="connsiteX3" fmla="*/ 0 w 12204089"/>
              <a:gd name="connsiteY3" fmla="*/ 1582668 h 1582668"/>
            </a:gdLst>
            <a:ahLst/>
            <a:cxnLst>
              <a:cxn ang="0">
                <a:pos x="connsiteX0" y="connsiteY0"/>
              </a:cxn>
              <a:cxn ang="0">
                <a:pos x="connsiteX1" y="connsiteY1"/>
              </a:cxn>
              <a:cxn ang="0">
                <a:pos x="connsiteX2" y="connsiteY2"/>
              </a:cxn>
              <a:cxn ang="0">
                <a:pos x="connsiteX3" y="connsiteY3"/>
              </a:cxn>
            </a:cxnLst>
            <a:rect l="l" t="t" r="r" b="b"/>
            <a:pathLst>
              <a:path w="12204089" h="1582668">
                <a:moveTo>
                  <a:pt x="2856139" y="0"/>
                </a:moveTo>
                <a:lnTo>
                  <a:pt x="12204089" y="1521377"/>
                </a:lnTo>
                <a:lnTo>
                  <a:pt x="12204089" y="1582668"/>
                </a:lnTo>
                <a:lnTo>
                  <a:pt x="0" y="1582668"/>
                </a:lnTo>
                <a:close/>
              </a:path>
            </a:pathLst>
          </a:custGeom>
          <a:solidFill>
            <a:schemeClr val="accent1">
              <a:alpha val="71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noAutofit/>
          </a:bodyPr>
          <a:p>
            <a:pPr lvl="0"/>
            <a:endParaRPr lang="zh-CN" altLang="en-US" sz="100" baseline="0" dirty="0">
              <a:latin typeface="微软雅黑" panose="020B0503020204020204" charset="-122"/>
              <a:ea typeface="微软雅黑" panose="020B0503020204020204" charset="-122"/>
            </a:endParaRPr>
          </a:p>
        </p:txBody>
      </p:sp>
      <p:pic>
        <p:nvPicPr>
          <p:cNvPr id="7" name="图片 6" descr="蓝海卓越LOGO白色"/>
          <p:cNvPicPr>
            <a:picLocks noChangeAspect="1"/>
          </p:cNvPicPr>
          <p:nvPr userDrawn="1"/>
        </p:nvPicPr>
        <p:blipFill>
          <a:blip r:embed="rId7"/>
          <a:stretch>
            <a:fillRect/>
          </a:stretch>
        </p:blipFill>
        <p:spPr>
          <a:xfrm>
            <a:off x="10526395" y="6299835"/>
            <a:ext cx="1225550" cy="35877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
        <p:nvSpPr>
          <p:cNvPr id="5" name="标题 4"/>
          <p:cNvSpPr>
            <a:spLocks noGrp="1"/>
          </p:cNvSpPr>
          <p:nvPr>
            <p:ph type="title"/>
          </p:nvPr>
        </p:nvSpPr>
        <p:spPr>
          <a:xfrm>
            <a:off x="919845" y="332468"/>
            <a:ext cx="10515600" cy="647246"/>
          </a:xfrm>
        </p:spPr>
        <p:txBody>
          <a:bodyPr>
            <a:normAutofit/>
          </a:bodyPr>
          <a:lstStyle>
            <a:lvl1pPr>
              <a:defRPr sz="2800" b="1">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pic>
        <p:nvPicPr>
          <p:cNvPr id="16" name="图片 15"/>
          <p:cNvPicPr>
            <a:picLocks noChangeAspect="1"/>
          </p:cNvPicPr>
          <p:nvPr userDrawn="1">
            <p:custDataLst>
              <p:tags r:id="rId4"/>
            </p:custDataLst>
          </p:nvPr>
        </p:nvPicPr>
        <p:blipFill rotWithShape="1">
          <a:blip r:embed="rId5"/>
          <a:srcRect/>
          <a:stretch>
            <a:fillRect/>
          </a:stretch>
        </p:blipFill>
        <p:spPr>
          <a:xfrm>
            <a:off x="-13970" y="5389880"/>
            <a:ext cx="12205970" cy="1468120"/>
          </a:xfrm>
          <a:prstGeom prst="rect">
            <a:avLst/>
          </a:prstGeom>
        </p:spPr>
      </p:pic>
      <p:sp>
        <p:nvSpPr>
          <p:cNvPr id="17" name="任意多边形: 形状 28"/>
          <p:cNvSpPr/>
          <p:nvPr userDrawn="1">
            <p:custDataLst>
              <p:tags r:id="rId6"/>
            </p:custDataLst>
          </p:nvPr>
        </p:nvSpPr>
        <p:spPr bwMode="auto">
          <a:xfrm rot="10800000" flipH="1">
            <a:off x="0" y="-635"/>
            <a:ext cx="1517015" cy="279400"/>
          </a:xfrm>
          <a:custGeom>
            <a:avLst/>
            <a:gdLst>
              <a:gd name="connsiteX0" fmla="*/ 2856139 w 12204089"/>
              <a:gd name="connsiteY0" fmla="*/ 0 h 1582668"/>
              <a:gd name="connsiteX1" fmla="*/ 12204089 w 12204089"/>
              <a:gd name="connsiteY1" fmla="*/ 1521377 h 1582668"/>
              <a:gd name="connsiteX2" fmla="*/ 12204089 w 12204089"/>
              <a:gd name="connsiteY2" fmla="*/ 1582668 h 1582668"/>
              <a:gd name="connsiteX3" fmla="*/ 0 w 12204089"/>
              <a:gd name="connsiteY3" fmla="*/ 1582668 h 1582668"/>
            </a:gdLst>
            <a:ahLst/>
            <a:cxnLst>
              <a:cxn ang="0">
                <a:pos x="connsiteX0" y="connsiteY0"/>
              </a:cxn>
              <a:cxn ang="0">
                <a:pos x="connsiteX1" y="connsiteY1"/>
              </a:cxn>
              <a:cxn ang="0">
                <a:pos x="connsiteX2" y="connsiteY2"/>
              </a:cxn>
              <a:cxn ang="0">
                <a:pos x="connsiteX3" y="connsiteY3"/>
              </a:cxn>
            </a:cxnLst>
            <a:rect l="l" t="t" r="r" b="b"/>
            <a:pathLst>
              <a:path w="12204089" h="1582668">
                <a:moveTo>
                  <a:pt x="2856139" y="0"/>
                </a:moveTo>
                <a:lnTo>
                  <a:pt x="12204089" y="1521377"/>
                </a:lnTo>
                <a:lnTo>
                  <a:pt x="12204089" y="1582668"/>
                </a:lnTo>
                <a:lnTo>
                  <a:pt x="0" y="1582668"/>
                </a:lnTo>
                <a:close/>
              </a:path>
            </a:pathLst>
          </a:custGeom>
          <a:solidFill>
            <a:schemeClr val="accent1">
              <a:alpha val="71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noAutofit/>
          </a:bodyPr>
          <a:p>
            <a:pPr lvl="0"/>
            <a:endParaRPr lang="zh-CN" altLang="en-US" sz="100" baseline="0" dirty="0">
              <a:latin typeface="微软雅黑" panose="020B0503020204020204" charset="-122"/>
              <a:ea typeface="微软雅黑" panose="020B0503020204020204" charset="-122"/>
            </a:endParaRPr>
          </a:p>
        </p:txBody>
      </p:sp>
      <p:pic>
        <p:nvPicPr>
          <p:cNvPr id="7" name="图片 6" descr="蓝海卓越LOGO白色"/>
          <p:cNvPicPr>
            <a:picLocks noChangeAspect="1"/>
          </p:cNvPicPr>
          <p:nvPr userDrawn="1"/>
        </p:nvPicPr>
        <p:blipFill>
          <a:blip r:embed="rId7"/>
          <a:stretch>
            <a:fillRect/>
          </a:stretch>
        </p:blipFill>
        <p:spPr>
          <a:xfrm>
            <a:off x="10526395" y="6299835"/>
            <a:ext cx="1225550" cy="35877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
        <p:nvSpPr>
          <p:cNvPr id="2" name="标题 1"/>
          <p:cNvSpPr>
            <a:spLocks noGrp="1"/>
          </p:cNvSpPr>
          <p:nvPr>
            <p:ph type="title"/>
          </p:nvPr>
        </p:nvSpPr>
        <p:spPr>
          <a:xfrm>
            <a:off x="919845" y="332468"/>
            <a:ext cx="10515600" cy="647246"/>
          </a:xfrm>
        </p:spPr>
        <p:txBody>
          <a:bodyPr>
            <a:normAutofit/>
          </a:bodyPr>
          <a:lstStyle>
            <a:lvl1pPr>
              <a:defRPr sz="2800" b="1">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pic>
        <p:nvPicPr>
          <p:cNvPr id="16" name="图片 15"/>
          <p:cNvPicPr>
            <a:picLocks noChangeAspect="1"/>
          </p:cNvPicPr>
          <p:nvPr userDrawn="1">
            <p:custDataLst>
              <p:tags r:id="rId4"/>
            </p:custDataLst>
          </p:nvPr>
        </p:nvPicPr>
        <p:blipFill rotWithShape="1">
          <a:blip r:embed="rId5"/>
          <a:srcRect/>
          <a:stretch>
            <a:fillRect/>
          </a:stretch>
        </p:blipFill>
        <p:spPr>
          <a:xfrm>
            <a:off x="-13970" y="5389880"/>
            <a:ext cx="12205970" cy="1468120"/>
          </a:xfrm>
          <a:prstGeom prst="rect">
            <a:avLst/>
          </a:prstGeom>
        </p:spPr>
      </p:pic>
      <p:sp>
        <p:nvSpPr>
          <p:cNvPr id="17" name="任意多边形: 形状 28"/>
          <p:cNvSpPr/>
          <p:nvPr userDrawn="1">
            <p:custDataLst>
              <p:tags r:id="rId6"/>
            </p:custDataLst>
          </p:nvPr>
        </p:nvSpPr>
        <p:spPr bwMode="auto">
          <a:xfrm rot="10800000" flipH="1">
            <a:off x="0" y="-635"/>
            <a:ext cx="1517015" cy="279400"/>
          </a:xfrm>
          <a:custGeom>
            <a:avLst/>
            <a:gdLst>
              <a:gd name="connsiteX0" fmla="*/ 2856139 w 12204089"/>
              <a:gd name="connsiteY0" fmla="*/ 0 h 1582668"/>
              <a:gd name="connsiteX1" fmla="*/ 12204089 w 12204089"/>
              <a:gd name="connsiteY1" fmla="*/ 1521377 h 1582668"/>
              <a:gd name="connsiteX2" fmla="*/ 12204089 w 12204089"/>
              <a:gd name="connsiteY2" fmla="*/ 1582668 h 1582668"/>
              <a:gd name="connsiteX3" fmla="*/ 0 w 12204089"/>
              <a:gd name="connsiteY3" fmla="*/ 1582668 h 1582668"/>
            </a:gdLst>
            <a:ahLst/>
            <a:cxnLst>
              <a:cxn ang="0">
                <a:pos x="connsiteX0" y="connsiteY0"/>
              </a:cxn>
              <a:cxn ang="0">
                <a:pos x="connsiteX1" y="connsiteY1"/>
              </a:cxn>
              <a:cxn ang="0">
                <a:pos x="connsiteX2" y="connsiteY2"/>
              </a:cxn>
              <a:cxn ang="0">
                <a:pos x="connsiteX3" y="connsiteY3"/>
              </a:cxn>
            </a:cxnLst>
            <a:rect l="l" t="t" r="r" b="b"/>
            <a:pathLst>
              <a:path w="12204089" h="1582668">
                <a:moveTo>
                  <a:pt x="2856139" y="0"/>
                </a:moveTo>
                <a:lnTo>
                  <a:pt x="12204089" y="1521377"/>
                </a:lnTo>
                <a:lnTo>
                  <a:pt x="12204089" y="1582668"/>
                </a:lnTo>
                <a:lnTo>
                  <a:pt x="0" y="1582668"/>
                </a:lnTo>
                <a:close/>
              </a:path>
            </a:pathLst>
          </a:custGeom>
          <a:solidFill>
            <a:schemeClr val="accent1">
              <a:alpha val="71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noAutofit/>
          </a:bodyPr>
          <a:p>
            <a:pPr lvl="0"/>
            <a:endParaRPr lang="zh-CN" altLang="en-US" sz="100" baseline="0" dirty="0">
              <a:latin typeface="微软雅黑" panose="020B0503020204020204" charset="-122"/>
              <a:ea typeface="微软雅黑" panose="020B0503020204020204" charset="-122"/>
            </a:endParaRPr>
          </a:p>
        </p:txBody>
      </p:sp>
      <p:pic>
        <p:nvPicPr>
          <p:cNvPr id="7" name="图片 6" descr="蓝海卓越LOGO白色"/>
          <p:cNvPicPr>
            <a:picLocks noChangeAspect="1"/>
          </p:cNvPicPr>
          <p:nvPr userDrawn="1"/>
        </p:nvPicPr>
        <p:blipFill>
          <a:blip r:embed="rId7"/>
          <a:stretch>
            <a:fillRect/>
          </a:stretch>
        </p:blipFill>
        <p:spPr>
          <a:xfrm>
            <a:off x="10526395" y="6299835"/>
            <a:ext cx="1225550" cy="35877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封面">
    <p:spTree>
      <p:nvGrpSpPr>
        <p:cNvPr id="1" name=""/>
        <p:cNvGrpSpPr/>
        <p:nvPr/>
      </p:nvGrpSpPr>
      <p:grpSpPr>
        <a:xfrm>
          <a:off x="0" y="0"/>
          <a:ext cx="0" cy="0"/>
          <a:chOff x="0" y="0"/>
          <a:chExt cx="0" cy="0"/>
        </a:xfrm>
      </p:grpSpPr>
      <p:sp>
        <p:nvSpPr>
          <p:cNvPr id="4" name="等腰三角形 7"/>
          <p:cNvSpPr/>
          <p:nvPr userDrawn="1">
            <p:custDataLst>
              <p:tags r:id="rId2"/>
            </p:custDataLst>
          </p:nvPr>
        </p:nvSpPr>
        <p:spPr>
          <a:xfrm>
            <a:off x="5774796" y="5082117"/>
            <a:ext cx="1354137" cy="178435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defRPr/>
            </a:pPr>
            <a:endParaRPr lang="zh-CN" altLang="en-US" sz="1355">
              <a:latin typeface="微软雅黑" panose="020B0503020204020204" charset="-122"/>
              <a:ea typeface="微软雅黑" panose="020B0503020204020204" charset="-122"/>
              <a:cs typeface="Arial" panose="020B0604020202020204" pitchFamily="34" charset="0"/>
            </a:endParaRPr>
          </a:p>
        </p:txBody>
      </p:sp>
      <p:sp>
        <p:nvSpPr>
          <p:cNvPr id="5" name="平行四边形 7"/>
          <p:cNvSpPr/>
          <p:nvPr userDrawn="1">
            <p:custDataLst>
              <p:tags r:id="rId3"/>
            </p:custDataLst>
          </p:nvPr>
        </p:nvSpPr>
        <p:spPr>
          <a:xfrm flipV="1">
            <a:off x="0" y="-9525"/>
            <a:ext cx="3140075" cy="2008188"/>
          </a:xfrm>
          <a:prstGeom prst="parallelogram">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defRPr/>
            </a:pPr>
            <a:endParaRPr lang="zh-CN" altLang="en-US" sz="1355">
              <a:latin typeface="微软雅黑" panose="020B0503020204020204" charset="-122"/>
              <a:ea typeface="微软雅黑" panose="020B0503020204020204" charset="-122"/>
              <a:cs typeface="Arial" panose="020B0604020202020204" pitchFamily="34" charset="0"/>
            </a:endParaRPr>
          </a:p>
        </p:txBody>
      </p:sp>
      <p:sp>
        <p:nvSpPr>
          <p:cNvPr id="8" name="任意多边形 15"/>
          <p:cNvSpPr/>
          <p:nvPr userDrawn="1">
            <p:custDataLst>
              <p:tags r:id="rId4"/>
            </p:custDataLst>
          </p:nvPr>
        </p:nvSpPr>
        <p:spPr>
          <a:xfrm>
            <a:off x="-9313" y="-16087"/>
            <a:ext cx="7896013" cy="6883400"/>
          </a:xfrm>
          <a:custGeom>
            <a:avLst/>
            <a:gdLst>
              <a:gd name="connsiteX0" fmla="*/ 1850 w 9981"/>
              <a:gd name="connsiteY0" fmla="*/ 12 h 8130"/>
              <a:gd name="connsiteX1" fmla="*/ 9981 w 9981"/>
              <a:gd name="connsiteY1" fmla="*/ 0 h 8130"/>
              <a:gd name="connsiteX2" fmla="*/ 7548 w 9981"/>
              <a:gd name="connsiteY2" fmla="*/ 8122 h 8130"/>
              <a:gd name="connsiteX3" fmla="*/ 12 w 9981"/>
              <a:gd name="connsiteY3" fmla="*/ 8130 h 8130"/>
              <a:gd name="connsiteX4" fmla="*/ 0 w 9981"/>
              <a:gd name="connsiteY4" fmla="*/ 3595 h 8130"/>
              <a:gd name="connsiteX5" fmla="*/ 1850 w 9981"/>
              <a:gd name="connsiteY5" fmla="*/ 12 h 8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81" h="8130">
                <a:moveTo>
                  <a:pt x="1850" y="12"/>
                </a:moveTo>
                <a:lnTo>
                  <a:pt x="9981" y="0"/>
                </a:lnTo>
                <a:lnTo>
                  <a:pt x="7548" y="8122"/>
                </a:lnTo>
                <a:lnTo>
                  <a:pt x="12" y="8130"/>
                </a:lnTo>
                <a:lnTo>
                  <a:pt x="0" y="3595"/>
                </a:lnTo>
                <a:lnTo>
                  <a:pt x="1850" y="12"/>
                </a:lnTo>
                <a:close/>
              </a:path>
            </a:pathLst>
          </a:custGeom>
          <a:blipFill rotWithShape="1">
            <a:blip r:embed="rId5" cstate="screen"/>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defRPr/>
            </a:pPr>
            <a:endParaRPr lang="zh-CN" altLang="en-US" sz="1355" dirty="0">
              <a:latin typeface="微软雅黑" panose="020B0503020204020204" charset="-122"/>
              <a:ea typeface="微软雅黑" panose="020B0503020204020204" charset="-122"/>
              <a:cs typeface="Arial" panose="020B0604020202020204" pitchFamily="34" charset="0"/>
            </a:endParaRPr>
          </a:p>
        </p:txBody>
      </p:sp>
      <p:sp>
        <p:nvSpPr>
          <p:cNvPr id="15" name="平行四边形 14"/>
          <p:cNvSpPr/>
          <p:nvPr userDrawn="1">
            <p:custDataLst>
              <p:tags r:id="rId6"/>
            </p:custDataLst>
          </p:nvPr>
        </p:nvSpPr>
        <p:spPr>
          <a:xfrm flipV="1">
            <a:off x="8980488" y="5002213"/>
            <a:ext cx="3073400" cy="1865312"/>
          </a:xfrm>
          <a:prstGeom prst="parallelogram">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defRPr/>
            </a:pPr>
            <a:endParaRPr lang="zh-CN" altLang="en-US" sz="1355">
              <a:latin typeface="微软雅黑" panose="020B0503020204020204" charset="-122"/>
              <a:ea typeface="微软雅黑" panose="020B0503020204020204" charset="-122"/>
              <a:cs typeface="Arial" panose="020B0604020202020204" pitchFamily="34" charset="0"/>
            </a:endParaRPr>
          </a:p>
        </p:txBody>
      </p:sp>
      <p:cxnSp>
        <p:nvCxnSpPr>
          <p:cNvPr id="17" name="直接连接符 16"/>
          <p:cNvCxnSpPr/>
          <p:nvPr userDrawn="1">
            <p:custDataLst>
              <p:tags r:id="rId7"/>
            </p:custDataLst>
          </p:nvPr>
        </p:nvCxnSpPr>
        <p:spPr>
          <a:xfrm flipH="1">
            <a:off x="8805863" y="4048831"/>
            <a:ext cx="3067051" cy="0"/>
          </a:xfrm>
          <a:prstGeom prst="line">
            <a:avLst/>
          </a:prstGeom>
          <a:ln w="1905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8" name="标题 17"/>
          <p:cNvSpPr>
            <a:spLocks noGrp="1"/>
          </p:cNvSpPr>
          <p:nvPr>
            <p:ph type="ctrTitle" hasCustomPrompt="1"/>
            <p:custDataLst>
              <p:tags r:id="rId8"/>
            </p:custDataLst>
          </p:nvPr>
        </p:nvSpPr>
        <p:spPr>
          <a:xfrm>
            <a:off x="5300980" y="2532067"/>
            <a:ext cx="6664113" cy="1341801"/>
          </a:xfrm>
        </p:spPr>
        <p:txBody>
          <a:bodyPr lIns="90000" tIns="46800" rIns="90000" bIns="0" anchor="b" anchorCtr="0">
            <a:normAutofit/>
          </a:bodyPr>
          <a:lstStyle>
            <a:lvl1pPr algn="r">
              <a:defRPr sz="4265" b="1">
                <a:solidFill>
                  <a:schemeClr val="tx2"/>
                </a:solidFill>
                <a:latin typeface="微软雅黑" panose="020B0503020204020204" charset="-122"/>
                <a:ea typeface="微软雅黑" panose="020B0503020204020204" charset="-122"/>
              </a:defRPr>
            </a:lvl1pPr>
          </a:lstStyle>
          <a:p>
            <a:r>
              <a:rPr lang="zh-CN" altLang="en-US" noProof="1"/>
              <a:t>单击此处编辑标题</a:t>
            </a:r>
            <a:endParaRPr lang="zh-CN" altLang="en-US" noProof="1"/>
          </a:p>
        </p:txBody>
      </p:sp>
      <p:sp>
        <p:nvSpPr>
          <p:cNvPr id="19" name="副标题 18"/>
          <p:cNvSpPr>
            <a:spLocks noGrp="1"/>
          </p:cNvSpPr>
          <p:nvPr>
            <p:ph type="subTitle" idx="1"/>
            <p:custDataLst>
              <p:tags r:id="rId9"/>
            </p:custDataLst>
          </p:nvPr>
        </p:nvSpPr>
        <p:spPr>
          <a:xfrm>
            <a:off x="7475220" y="4157467"/>
            <a:ext cx="4489873" cy="352170"/>
          </a:xfrm>
        </p:spPr>
        <p:txBody>
          <a:bodyPr lIns="90000" rIns="90000" anchor="t" anchorCtr="0"/>
          <a:lstStyle>
            <a:lvl1pPr marL="0" indent="0" algn="r">
              <a:buNone/>
              <a:defRPr sz="1600">
                <a:solidFill>
                  <a:schemeClr val="tx1">
                    <a:lumMod val="50000"/>
                    <a:lumOff val="50000"/>
                  </a:schemeClr>
                </a:solidFill>
                <a:latin typeface="微软雅黑" panose="020B0503020204020204" charset="-122"/>
                <a:ea typeface="微软雅黑" panose="020B050302020402020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noProof="1"/>
              <a:t>单击此处编辑母版副标题样式</a:t>
            </a:r>
            <a:endParaRPr lang="zh-CN" altLang="en-US" noProof="1"/>
          </a:p>
        </p:txBody>
      </p:sp>
      <p:pic>
        <p:nvPicPr>
          <p:cNvPr id="9" name="图片 8" descr="蓝海卓越LOGO白色"/>
          <p:cNvPicPr>
            <a:picLocks noChangeAspect="1"/>
          </p:cNvPicPr>
          <p:nvPr userDrawn="1"/>
        </p:nvPicPr>
        <p:blipFill>
          <a:blip r:embed="rId10"/>
          <a:stretch>
            <a:fillRect/>
          </a:stretch>
        </p:blipFill>
        <p:spPr>
          <a:xfrm>
            <a:off x="9855835" y="6102985"/>
            <a:ext cx="1715770" cy="502285"/>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5" Type="http://schemas.openxmlformats.org/officeDocument/2006/relationships/notesSlide" Target="../notesSlides/notesSlide1.xml"/><Relationship Id="rId14" Type="http://schemas.openxmlformats.org/officeDocument/2006/relationships/slideLayout" Target="../slideLayouts/slideLayout3.xml"/><Relationship Id="rId13" Type="http://schemas.openxmlformats.org/officeDocument/2006/relationships/tags" Target="../tags/tag14.xml"/><Relationship Id="rId12" Type="http://schemas.openxmlformats.org/officeDocument/2006/relationships/image" Target="../media/image1.png"/><Relationship Id="rId11" Type="http://schemas.openxmlformats.org/officeDocument/2006/relationships/image" Target="../media/image16.png"/><Relationship Id="rId10" Type="http://schemas.openxmlformats.org/officeDocument/2006/relationships/image" Target="../media/image15.png"/><Relationship Id="rId1" Type="http://schemas.openxmlformats.org/officeDocument/2006/relationships/image" Target="../media/image6.png"/></Relationships>
</file>

<file path=ppt/slides/_rels/slide10.xml.rels><?xml version="1.0" encoding="UTF-8" standalone="yes"?>
<Relationships xmlns="http://schemas.openxmlformats.org/package/2006/relationships"><Relationship Id="rId9" Type="http://schemas.openxmlformats.org/officeDocument/2006/relationships/image" Target="../media/image63.png"/><Relationship Id="rId8" Type="http://schemas.openxmlformats.org/officeDocument/2006/relationships/image" Target="../media/image62.svg"/><Relationship Id="rId7" Type="http://schemas.openxmlformats.org/officeDocument/2006/relationships/image" Target="../media/image61.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 Id="rId3" Type="http://schemas.openxmlformats.org/officeDocument/2006/relationships/image" Target="../media/image57.png"/><Relationship Id="rId22" Type="http://schemas.openxmlformats.org/officeDocument/2006/relationships/slideLayout" Target="../slideLayouts/slideLayout1.xml"/><Relationship Id="rId21" Type="http://schemas.openxmlformats.org/officeDocument/2006/relationships/tags" Target="../tags/tag25.xml"/><Relationship Id="rId20" Type="http://schemas.openxmlformats.org/officeDocument/2006/relationships/image" Target="../media/image74.svg"/><Relationship Id="rId2" Type="http://schemas.openxmlformats.org/officeDocument/2006/relationships/image" Target="../media/image56.svg"/><Relationship Id="rId19" Type="http://schemas.openxmlformats.org/officeDocument/2006/relationships/image" Target="../media/image73.png"/><Relationship Id="rId18" Type="http://schemas.openxmlformats.org/officeDocument/2006/relationships/image" Target="../media/image72.svg"/><Relationship Id="rId17" Type="http://schemas.openxmlformats.org/officeDocument/2006/relationships/image" Target="../media/image71.png"/><Relationship Id="rId16" Type="http://schemas.openxmlformats.org/officeDocument/2006/relationships/image" Target="../media/image70.svg"/><Relationship Id="rId15" Type="http://schemas.openxmlformats.org/officeDocument/2006/relationships/image" Target="../media/image69.png"/><Relationship Id="rId14" Type="http://schemas.openxmlformats.org/officeDocument/2006/relationships/image" Target="../media/image68.svg"/><Relationship Id="rId13" Type="http://schemas.openxmlformats.org/officeDocument/2006/relationships/image" Target="../media/image67.png"/><Relationship Id="rId12" Type="http://schemas.openxmlformats.org/officeDocument/2006/relationships/image" Target="../media/image66.svg"/><Relationship Id="rId11" Type="http://schemas.openxmlformats.org/officeDocument/2006/relationships/image" Target="../media/image65.png"/><Relationship Id="rId10" Type="http://schemas.openxmlformats.org/officeDocument/2006/relationships/image" Target="../media/image64.svg"/><Relationship Id="rId1" Type="http://schemas.openxmlformats.org/officeDocument/2006/relationships/image" Target="../media/image55.png"/></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26.xml"/><Relationship Id="rId5" Type="http://schemas.openxmlformats.org/officeDocument/2006/relationships/image" Target="../media/image79.png"/><Relationship Id="rId4" Type="http://schemas.openxmlformats.org/officeDocument/2006/relationships/image" Target="../media/image78.png"/><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image" Target="../media/image75.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7.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8.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9.xml"/></Relationships>
</file>

<file path=ppt/slides/_rels/slide15.xml.rels><?xml version="1.0" encoding="UTF-8" standalone="yes"?>
<Relationships xmlns="http://schemas.openxmlformats.org/package/2006/relationships"><Relationship Id="rId9" Type="http://schemas.openxmlformats.org/officeDocument/2006/relationships/image" Target="../media/image88.jpeg"/><Relationship Id="rId8" Type="http://schemas.openxmlformats.org/officeDocument/2006/relationships/image" Target="../media/image87.png"/><Relationship Id="rId7" Type="http://schemas.openxmlformats.org/officeDocument/2006/relationships/image" Target="../media/image86.wmf"/><Relationship Id="rId6" Type="http://schemas.openxmlformats.org/officeDocument/2006/relationships/image" Target="../media/image85.emf"/><Relationship Id="rId5" Type="http://schemas.openxmlformats.org/officeDocument/2006/relationships/image" Target="../media/image84.png"/><Relationship Id="rId4" Type="http://schemas.openxmlformats.org/officeDocument/2006/relationships/image" Target="../media/image83.jpeg"/><Relationship Id="rId3" Type="http://schemas.openxmlformats.org/officeDocument/2006/relationships/image" Target="../media/image82.jpeg"/><Relationship Id="rId2" Type="http://schemas.openxmlformats.org/officeDocument/2006/relationships/image" Target="../media/image81.jpeg"/><Relationship Id="rId11" Type="http://schemas.openxmlformats.org/officeDocument/2006/relationships/slideLayout" Target="../slideLayouts/slideLayout1.xml"/><Relationship Id="rId10" Type="http://schemas.openxmlformats.org/officeDocument/2006/relationships/tags" Target="../tags/tag30.xml"/><Relationship Id="rId1" Type="http://schemas.openxmlformats.org/officeDocument/2006/relationships/image" Target="../media/image80.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2.xml.rels><?xml version="1.0" encoding="UTF-8" standalone="yes"?>
<Relationships xmlns="http://schemas.openxmlformats.org/package/2006/relationships"><Relationship Id="rId9" Type="http://schemas.openxmlformats.org/officeDocument/2006/relationships/image" Target="../media/image25.png"/><Relationship Id="rId8" Type="http://schemas.openxmlformats.org/officeDocument/2006/relationships/image" Target="../media/image24.png"/><Relationship Id="rId7" Type="http://schemas.openxmlformats.org/officeDocument/2006/relationships/image" Target="../media/image23.png"/><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3" Type="http://schemas.openxmlformats.org/officeDocument/2006/relationships/image" Target="../media/image19.png"/><Relationship Id="rId2" Type="http://schemas.openxmlformats.org/officeDocument/2006/relationships/image" Target="../media/image18.png"/><Relationship Id="rId12" Type="http://schemas.openxmlformats.org/officeDocument/2006/relationships/slideLayout" Target="../slideLayouts/slideLayout3.xml"/><Relationship Id="rId11" Type="http://schemas.openxmlformats.org/officeDocument/2006/relationships/tags" Target="../tags/tag15.xml"/><Relationship Id="rId10" Type="http://schemas.openxmlformats.org/officeDocument/2006/relationships/image" Target="../media/image7.png"/><Relationship Id="rId1" Type="http://schemas.openxmlformats.org/officeDocument/2006/relationships/image" Target="../media/image17.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7.xml"/><Relationship Id="rId2" Type="http://schemas.openxmlformats.org/officeDocument/2006/relationships/image" Target="../media/image26.png"/><Relationship Id="rId1" Type="http://schemas.openxmlformats.org/officeDocument/2006/relationships/tags" Target="../tags/tag16.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9.xml"/><Relationship Id="rId2" Type="http://schemas.openxmlformats.org/officeDocument/2006/relationships/image" Target="../media/image27.png"/><Relationship Id="rId1" Type="http://schemas.openxmlformats.org/officeDocument/2006/relationships/tags" Target="../tags/tag1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22.xml"/><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3.xml"/><Relationship Id="rId1" Type="http://schemas.openxmlformats.org/officeDocument/2006/relationships/image" Target="../media/image33.png"/></Relationships>
</file>

<file path=ppt/slides/_rels/slide9.xml.rels><?xml version="1.0" encoding="UTF-8" standalone="yes"?>
<Relationships xmlns="http://schemas.openxmlformats.org/package/2006/relationships"><Relationship Id="rId9" Type="http://schemas.openxmlformats.org/officeDocument/2006/relationships/image" Target="../media/image41.png"/><Relationship Id="rId8" Type="http://schemas.openxmlformats.org/officeDocument/2006/relationships/image" Target="../media/image40.png"/><Relationship Id="rId7" Type="http://schemas.openxmlformats.org/officeDocument/2006/relationships/image" Target="../media/image12.png"/><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3" Type="http://schemas.openxmlformats.org/officeDocument/2006/relationships/image" Target="../media/image36.png"/><Relationship Id="rId24" Type="http://schemas.openxmlformats.org/officeDocument/2006/relationships/slideLayout" Target="../slideLayouts/slideLayout3.xml"/><Relationship Id="rId23" Type="http://schemas.openxmlformats.org/officeDocument/2006/relationships/tags" Target="../tags/tag24.xml"/><Relationship Id="rId22" Type="http://schemas.openxmlformats.org/officeDocument/2006/relationships/image" Target="../media/image54.png"/><Relationship Id="rId21" Type="http://schemas.openxmlformats.org/officeDocument/2006/relationships/image" Target="../media/image53.png"/><Relationship Id="rId20" Type="http://schemas.openxmlformats.org/officeDocument/2006/relationships/image" Target="../media/image52.png"/><Relationship Id="rId2" Type="http://schemas.openxmlformats.org/officeDocument/2006/relationships/image" Target="../media/image35.png"/><Relationship Id="rId19" Type="http://schemas.openxmlformats.org/officeDocument/2006/relationships/image" Target="../media/image51.png"/><Relationship Id="rId18" Type="http://schemas.openxmlformats.org/officeDocument/2006/relationships/image" Target="../media/image50.png"/><Relationship Id="rId17" Type="http://schemas.openxmlformats.org/officeDocument/2006/relationships/image" Target="../media/image49.png"/><Relationship Id="rId16" Type="http://schemas.openxmlformats.org/officeDocument/2006/relationships/image" Target="../media/image48.png"/><Relationship Id="rId15" Type="http://schemas.openxmlformats.org/officeDocument/2006/relationships/image" Target="../media/image47.png"/><Relationship Id="rId14" Type="http://schemas.openxmlformats.org/officeDocument/2006/relationships/image" Target="../media/image46.png"/><Relationship Id="rId13" Type="http://schemas.openxmlformats.org/officeDocument/2006/relationships/image" Target="../media/image45.png"/><Relationship Id="rId12" Type="http://schemas.openxmlformats.org/officeDocument/2006/relationships/image" Target="../media/image44.png"/><Relationship Id="rId11" Type="http://schemas.openxmlformats.org/officeDocument/2006/relationships/image" Target="../media/image43.png"/><Relationship Id="rId10" Type="http://schemas.openxmlformats.org/officeDocument/2006/relationships/image" Target="../media/image42.png"/><Relationship Id="rId1"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 name="picture 194"/>
          <p:cNvPicPr>
            <a:picLocks noChangeAspect="1"/>
          </p:cNvPicPr>
          <p:nvPr/>
        </p:nvPicPr>
        <p:blipFill>
          <a:blip r:embed="rId1"/>
          <a:stretch>
            <a:fillRect/>
          </a:stretch>
        </p:blipFill>
        <p:spPr>
          <a:xfrm rot="21600000">
            <a:off x="4453128" y="1266444"/>
            <a:ext cx="7190231" cy="5175504"/>
          </a:xfrm>
          <a:prstGeom prst="rect">
            <a:avLst/>
          </a:prstGeom>
        </p:spPr>
      </p:pic>
      <p:graphicFrame>
        <p:nvGraphicFramePr>
          <p:cNvPr id="195" name="table 195"/>
          <p:cNvGraphicFramePr>
            <a:graphicFrameLocks noGrp="1"/>
          </p:cNvGraphicFramePr>
          <p:nvPr/>
        </p:nvGraphicFramePr>
        <p:xfrm>
          <a:off x="4360163" y="2670047"/>
          <a:ext cx="6838315" cy="3274695"/>
        </p:xfrm>
        <a:graphic>
          <a:graphicData uri="http://schemas.openxmlformats.org/drawingml/2006/table">
            <a:tbl>
              <a:tblPr/>
              <a:tblGrid>
                <a:gridCol w="4288155"/>
                <a:gridCol w="2550159"/>
              </a:tblGrid>
              <a:tr h="3274695">
                <a:tc>
                  <a:txBody>
                    <a:bodyPr/>
                    <a:lstStyle/>
                    <a:p>
                      <a:pPr algn="l" rtl="0" eaLnBrk="0">
                        <a:lnSpc>
                          <a:spcPct val="126000"/>
                        </a:lnSpc>
                      </a:pPr>
                      <a:endParaRPr lang="en-US" altLang="en-US" sz="1000" dirty="0"/>
                    </a:p>
                    <a:p>
                      <a:pPr algn="l" rtl="0" eaLnBrk="0">
                        <a:lnSpc>
                          <a:spcPct val="127000"/>
                        </a:lnSpc>
                      </a:pPr>
                      <a:endParaRPr lang="en-US" altLang="en-US" sz="1000" dirty="0"/>
                    </a:p>
                    <a:p>
                      <a:pPr algn="l" rtl="0" eaLnBrk="0">
                        <a:lnSpc>
                          <a:spcPct val="127000"/>
                        </a:lnSpc>
                      </a:pPr>
                      <a:endParaRPr lang="en-US" altLang="en-US" sz="1000" dirty="0"/>
                    </a:p>
                    <a:p>
                      <a:pPr algn="l" rtl="0" eaLnBrk="0">
                        <a:lnSpc>
                          <a:spcPct val="10000"/>
                        </a:lnSpc>
                      </a:pPr>
                      <a:endParaRPr lang="en-US" altLang="en-US" sz="100" dirty="0"/>
                    </a:p>
                    <a:p>
                      <a:pPr marL="631825" indent="-287655" algn="l" rtl="0" eaLnBrk="0">
                        <a:lnSpc>
                          <a:spcPct val="165000"/>
                        </a:lnSpc>
                      </a:pPr>
                      <a:endParaRPr lang="en-US" altLang="en-US" sz="1100" dirty="0"/>
                    </a:p>
                  </a:txBody>
                  <a:tcPr marL="0" marR="0" marT="0" marB="0" vert="horz">
                    <a:lnL>
                      <a:noFill/>
                    </a:lnL>
                    <a:lnR w="6350" cap="flat" cmpd="sng" algn="ctr">
                      <a:solidFill>
                        <a:srgbClr val="7F7F7F"/>
                      </a:solidFill>
                      <a:prstDash val="solid"/>
                      <a:round/>
                      <a:headEnd type="none" w="med" len="med"/>
                      <a:tailEnd type="none" w="med" len="med"/>
                    </a:lnR>
                    <a:lnT>
                      <a:noFill/>
                    </a:lnT>
                    <a:lnB>
                      <a:noFill/>
                    </a:lnB>
                  </a:tcPr>
                </a:tc>
                <a:tc>
                  <a:txBody>
                    <a:bodyPr/>
                    <a:lstStyle/>
                    <a:p>
                      <a:pPr algn="l" rtl="0" eaLnBrk="0">
                        <a:lnSpc>
                          <a:spcPct val="126000"/>
                        </a:lnSpc>
                      </a:pPr>
                      <a:endParaRPr lang="en-US" altLang="en-US" sz="1000" dirty="0"/>
                    </a:p>
                    <a:p>
                      <a:pPr algn="l" rtl="0" eaLnBrk="0">
                        <a:lnSpc>
                          <a:spcPct val="127000"/>
                        </a:lnSpc>
                      </a:pPr>
                      <a:endParaRPr lang="en-US" altLang="en-US" sz="1000" dirty="0"/>
                    </a:p>
                    <a:p>
                      <a:pPr algn="l" rtl="0" eaLnBrk="0">
                        <a:lnSpc>
                          <a:spcPct val="127000"/>
                        </a:lnSpc>
                      </a:pPr>
                      <a:endParaRPr lang="en-US" altLang="en-US" sz="1000" dirty="0"/>
                    </a:p>
                    <a:p>
                      <a:pPr algn="l" rtl="0" eaLnBrk="0">
                        <a:lnSpc>
                          <a:spcPct val="7000"/>
                        </a:lnSpc>
                      </a:pPr>
                      <a:endParaRPr lang="en-US" altLang="en-US" sz="100" dirty="0"/>
                    </a:p>
                    <a:p>
                      <a:pPr marL="224155" algn="l" rtl="0" eaLnBrk="0">
                        <a:lnSpc>
                          <a:spcPts val="1485"/>
                        </a:lnSpc>
                      </a:pPr>
                      <a:endParaRPr lang="en-US" altLang="en-US" sz="1100" dirty="0"/>
                    </a:p>
                  </a:txBody>
                  <a:tcPr marL="0" marR="0" marT="0" marB="0" vert="horz">
                    <a:lnL w="6350" cap="flat" cmpd="sng" algn="ctr">
                      <a:solidFill>
                        <a:srgbClr val="7F7F7F"/>
                      </a:solidFill>
                      <a:prstDash val="solid"/>
                      <a:round/>
                      <a:headEnd type="none" w="med" len="med"/>
                      <a:tailEnd type="none" w="med" len="med"/>
                    </a:lnL>
                    <a:lnR>
                      <a:noFill/>
                    </a:lnR>
                    <a:lnT>
                      <a:noFill/>
                    </a:lnT>
                    <a:lnB>
                      <a:noFill/>
                    </a:lnB>
                  </a:tcPr>
                </a:tc>
              </a:tr>
            </a:tbl>
          </a:graphicData>
        </a:graphic>
      </p:graphicFrame>
      <p:pic>
        <p:nvPicPr>
          <p:cNvPr id="196" name="picture 196"/>
          <p:cNvPicPr>
            <a:picLocks noChangeAspect="1"/>
          </p:cNvPicPr>
          <p:nvPr/>
        </p:nvPicPr>
        <p:blipFill>
          <a:blip r:embed="rId2"/>
          <a:stretch>
            <a:fillRect/>
          </a:stretch>
        </p:blipFill>
        <p:spPr>
          <a:xfrm rot="21600000">
            <a:off x="1071372" y="3925823"/>
            <a:ext cx="272795" cy="428244"/>
          </a:xfrm>
          <a:prstGeom prst="rect">
            <a:avLst/>
          </a:prstGeom>
        </p:spPr>
      </p:pic>
      <p:sp>
        <p:nvSpPr>
          <p:cNvPr id="197" name="rect"/>
          <p:cNvSpPr/>
          <p:nvPr/>
        </p:nvSpPr>
        <p:spPr>
          <a:xfrm>
            <a:off x="1279258" y="4180395"/>
            <a:ext cx="636435" cy="19050"/>
          </a:xfrm>
          <a:prstGeom prst="rect">
            <a:avLst/>
          </a:prstGeom>
          <a:solidFill>
            <a:srgbClr val="057DD6">
              <a:alpha val="100000"/>
            </a:srgbClr>
          </a:solidFill>
          <a:ln cap="flat">
            <a:noFill/>
            <a:prstDash val="solid"/>
            <a:miter lim="0"/>
          </a:ln>
        </p:spPr>
        <p:txBody>
          <a:bodyPr rtlCol="0"/>
          <a:lstStyle/>
          <a:p>
            <a:pPr algn="ctr"/>
            <a:endParaRPr lang="zh-CN" altLang="en-US"/>
          </a:p>
        </p:txBody>
      </p:sp>
      <p:sp>
        <p:nvSpPr>
          <p:cNvPr id="198" name="rect"/>
          <p:cNvSpPr/>
          <p:nvPr/>
        </p:nvSpPr>
        <p:spPr>
          <a:xfrm>
            <a:off x="2046935" y="4990528"/>
            <a:ext cx="25400" cy="381000"/>
          </a:xfrm>
          <a:prstGeom prst="rect">
            <a:avLst/>
          </a:prstGeom>
          <a:solidFill>
            <a:srgbClr val="057DD6">
              <a:alpha val="100000"/>
            </a:srgbClr>
          </a:solidFill>
          <a:ln cap="flat">
            <a:noFill/>
            <a:prstDash val="solid"/>
            <a:miter lim="0"/>
          </a:ln>
        </p:spPr>
        <p:txBody>
          <a:bodyPr rtlCol="0"/>
          <a:lstStyle/>
          <a:p>
            <a:pPr algn="ctr"/>
            <a:endParaRPr lang="zh-CN" altLang="en-US"/>
          </a:p>
        </p:txBody>
      </p:sp>
      <p:pic>
        <p:nvPicPr>
          <p:cNvPr id="199" name="picture 199"/>
          <p:cNvPicPr>
            <a:picLocks noChangeAspect="1"/>
          </p:cNvPicPr>
          <p:nvPr/>
        </p:nvPicPr>
        <p:blipFill>
          <a:blip r:embed="rId3"/>
          <a:stretch>
            <a:fillRect/>
          </a:stretch>
        </p:blipFill>
        <p:spPr>
          <a:xfrm rot="21600000">
            <a:off x="1693164" y="2144217"/>
            <a:ext cx="702564" cy="2868955"/>
          </a:xfrm>
          <a:prstGeom prst="rect">
            <a:avLst/>
          </a:prstGeom>
        </p:spPr>
      </p:pic>
      <p:pic>
        <p:nvPicPr>
          <p:cNvPr id="200" name="picture 200"/>
          <p:cNvPicPr>
            <a:picLocks noChangeAspect="1"/>
          </p:cNvPicPr>
          <p:nvPr/>
        </p:nvPicPr>
        <p:blipFill>
          <a:blip r:embed="rId4"/>
          <a:stretch>
            <a:fillRect/>
          </a:stretch>
        </p:blipFill>
        <p:spPr>
          <a:xfrm rot="21600000">
            <a:off x="2491739" y="3011423"/>
            <a:ext cx="1824227" cy="865632"/>
          </a:xfrm>
          <a:prstGeom prst="rect">
            <a:avLst/>
          </a:prstGeom>
        </p:spPr>
      </p:pic>
      <p:graphicFrame>
        <p:nvGraphicFramePr>
          <p:cNvPr id="202" name="table 202"/>
          <p:cNvGraphicFramePr>
            <a:graphicFrameLocks noGrp="1"/>
          </p:cNvGraphicFramePr>
          <p:nvPr/>
        </p:nvGraphicFramePr>
        <p:xfrm>
          <a:off x="2618727" y="3202749"/>
          <a:ext cx="1604010" cy="599440"/>
        </p:xfrm>
        <a:graphic>
          <a:graphicData uri="http://schemas.openxmlformats.org/drawingml/2006/table">
            <a:tbl>
              <a:tblPr/>
              <a:tblGrid>
                <a:gridCol w="808354"/>
                <a:gridCol w="795655"/>
              </a:tblGrid>
              <a:tr h="599440">
                <a:tc>
                  <a:txBody>
                    <a:bodyPr/>
                    <a:lstStyle/>
                    <a:p>
                      <a:pPr algn="l" rtl="0" eaLnBrk="0">
                        <a:lnSpc>
                          <a:spcPct val="7000"/>
                        </a:lnSpc>
                      </a:pPr>
                      <a:endParaRPr lang="en-US" altLang="en-US" sz="100" dirty="0"/>
                    </a:p>
                    <a:p>
                      <a:pPr indent="1270" algn="l" rtl="0" eaLnBrk="0">
                        <a:lnSpc>
                          <a:spcPct val="119000"/>
                        </a:lnSpc>
                      </a:pPr>
                      <a:r>
                        <a:rPr sz="1100" spc="50" dirty="0">
                          <a:solidFill>
                            <a:srgbClr val="0D0D0D">
                              <a:alpha val="100000"/>
                            </a:srgbClr>
                          </a:solidFill>
                          <a:latin typeface="微软雅黑" panose="020B0503020204020204" charset="-122"/>
                          <a:ea typeface="微软雅黑" panose="020B0503020204020204" charset="-122"/>
                          <a:cs typeface="微软雅黑" panose="020B0503020204020204" charset="-122"/>
                        </a:rPr>
                        <a:t>多线路出</a:t>
                      </a:r>
                      <a:r>
                        <a:rPr sz="1100" spc="10" dirty="0">
                          <a:solidFill>
                            <a:srgbClr val="0D0D0D">
                              <a:alpha val="100000"/>
                            </a:srgbClr>
                          </a:solidFill>
                          <a:latin typeface="微软雅黑" panose="020B0503020204020204" charset="-122"/>
                          <a:ea typeface="微软雅黑" panose="020B0503020204020204" charset="-122"/>
                          <a:cs typeface="微软雅黑" panose="020B0503020204020204" charset="-122"/>
                        </a:rPr>
                        <a:t>口</a:t>
                      </a:r>
                      <a:r>
                        <a:rPr sz="1100" spc="0" dirty="0">
                          <a:solidFill>
                            <a:srgbClr val="0D0D0D">
                              <a:alpha val="100000"/>
                            </a:srgbClr>
                          </a:solidFill>
                          <a:latin typeface="微软雅黑" panose="020B0503020204020204" charset="-122"/>
                          <a:ea typeface="微软雅黑" panose="020B0503020204020204" charset="-122"/>
                          <a:cs typeface="微软雅黑" panose="020B0503020204020204" charset="-122"/>
                        </a:rPr>
                        <a:t>PPPoE</a:t>
                      </a:r>
                      <a:r>
                        <a:rPr sz="1100" spc="120" dirty="0">
                          <a:solidFill>
                            <a:srgbClr val="0D0D0D">
                              <a:alpha val="100000"/>
                            </a:srgbClr>
                          </a:solidFill>
                          <a:latin typeface="微软雅黑" panose="020B0503020204020204" charset="-122"/>
                          <a:ea typeface="微软雅黑" panose="020B0503020204020204" charset="-122"/>
                          <a:cs typeface="微软雅黑" panose="020B0503020204020204" charset="-122"/>
                        </a:rPr>
                        <a:t>代</a:t>
                      </a:r>
                      <a:r>
                        <a:rPr sz="1100" spc="100" dirty="0">
                          <a:solidFill>
                            <a:srgbClr val="0D0D0D">
                              <a:alpha val="100000"/>
                            </a:srgbClr>
                          </a:solidFill>
                          <a:latin typeface="微软雅黑" panose="020B0503020204020204" charset="-122"/>
                          <a:ea typeface="微软雅黑" panose="020B0503020204020204" charset="-122"/>
                          <a:cs typeface="微软雅黑" panose="020B0503020204020204" charset="-122"/>
                        </a:rPr>
                        <a:t>拨</a:t>
                      </a:r>
                      <a:r>
                        <a:rPr sz="1100" spc="80" dirty="0">
                          <a:solidFill>
                            <a:srgbClr val="0D0D0D">
                              <a:alpha val="100000"/>
                            </a:srgbClr>
                          </a:solidFill>
                          <a:latin typeface="微软雅黑" panose="020B0503020204020204" charset="-122"/>
                          <a:ea typeface="微软雅黑" panose="020B0503020204020204" charset="-122"/>
                          <a:cs typeface="微软雅黑" panose="020B0503020204020204" charset="-122"/>
                        </a:rPr>
                        <a:t>高性</a:t>
                      </a:r>
                      <a:r>
                        <a:rPr sz="1100" spc="70" dirty="0">
                          <a:solidFill>
                            <a:srgbClr val="0D0D0D">
                              <a:alpha val="100000"/>
                            </a:srgbClr>
                          </a:solidFill>
                          <a:latin typeface="微软雅黑" panose="020B0503020204020204" charset="-122"/>
                          <a:ea typeface="微软雅黑" panose="020B0503020204020204" charset="-122"/>
                          <a:cs typeface="微软雅黑" panose="020B0503020204020204" charset="-122"/>
                        </a:rPr>
                        <a:t>能</a:t>
                      </a:r>
                      <a:r>
                        <a:rPr sz="1100" spc="0" dirty="0">
                          <a:solidFill>
                            <a:srgbClr val="0D0D0D">
                              <a:alpha val="100000"/>
                            </a:srgbClr>
                          </a:solidFill>
                          <a:latin typeface="微软雅黑" panose="020B0503020204020204" charset="-122"/>
                          <a:ea typeface="微软雅黑" panose="020B0503020204020204" charset="-122"/>
                          <a:cs typeface="微软雅黑" panose="020B0503020204020204" charset="-122"/>
                        </a:rPr>
                        <a:t>NAT</a:t>
                      </a:r>
                      <a:endParaRPr lang="en-US" altLang="en-US" sz="1100" dirty="0"/>
                    </a:p>
                  </a:txBody>
                  <a:tcPr marL="0" marR="0" marT="0" marB="0" vert="horz">
                    <a:lnL>
                      <a:noFill/>
                    </a:lnL>
                    <a:lnR>
                      <a:noFill/>
                    </a:lnR>
                    <a:lnT>
                      <a:noFill/>
                    </a:lnT>
                    <a:lnB>
                      <a:noFill/>
                    </a:lnB>
                  </a:tcPr>
                </a:tc>
                <a:tc>
                  <a:txBody>
                    <a:bodyPr/>
                    <a:lstStyle/>
                    <a:p>
                      <a:pPr algn="l" rtl="0" eaLnBrk="0">
                        <a:lnSpc>
                          <a:spcPct val="11000"/>
                        </a:lnSpc>
                      </a:pPr>
                      <a:endParaRPr lang="en-US" altLang="en-US" sz="100" dirty="0"/>
                    </a:p>
                    <a:p>
                      <a:pPr marL="74930" indent="-6985" algn="l" rtl="0" eaLnBrk="0">
                        <a:lnSpc>
                          <a:spcPct val="115000"/>
                        </a:lnSpc>
                      </a:pPr>
                      <a:r>
                        <a:rPr sz="1100" spc="50" dirty="0">
                          <a:solidFill>
                            <a:srgbClr val="0D0D0D">
                              <a:alpha val="100000"/>
                            </a:srgbClr>
                          </a:solidFill>
                          <a:latin typeface="微软雅黑" panose="020B0503020204020204" charset="-122"/>
                          <a:ea typeface="微软雅黑" panose="020B0503020204020204" charset="-122"/>
                          <a:cs typeface="微软雅黑" panose="020B0503020204020204" charset="-122"/>
                        </a:rPr>
                        <a:t>流量日</a:t>
                      </a:r>
                      <a:r>
                        <a:rPr sz="1100" spc="30" dirty="0">
                          <a:solidFill>
                            <a:srgbClr val="0D0D0D">
                              <a:alpha val="100000"/>
                            </a:srgbClr>
                          </a:solidFill>
                          <a:latin typeface="微软雅黑" panose="020B0503020204020204" charset="-122"/>
                          <a:ea typeface="微软雅黑" panose="020B0503020204020204" charset="-122"/>
                          <a:cs typeface="微软雅黑" panose="020B0503020204020204" charset="-122"/>
                        </a:rPr>
                        <a:t>志</a:t>
                      </a:r>
                      <a:r>
                        <a:rPr sz="1100" spc="40" dirty="0">
                          <a:solidFill>
                            <a:srgbClr val="0D0D0D">
                              <a:alpha val="100000"/>
                            </a:srgbClr>
                          </a:solidFill>
                          <a:latin typeface="微软雅黑" panose="020B0503020204020204" charset="-122"/>
                          <a:ea typeface="微软雅黑" panose="020B0503020204020204" charset="-122"/>
                          <a:cs typeface="微软雅黑" panose="020B0503020204020204" charset="-122"/>
                        </a:rPr>
                        <a:t>防私接共</a:t>
                      </a:r>
                      <a:r>
                        <a:rPr sz="1100" spc="10" dirty="0">
                          <a:solidFill>
                            <a:srgbClr val="0D0D0D">
                              <a:alpha val="100000"/>
                            </a:srgbClr>
                          </a:solidFill>
                          <a:latin typeface="微软雅黑" panose="020B0503020204020204" charset="-122"/>
                          <a:ea typeface="微软雅黑" panose="020B0503020204020204" charset="-122"/>
                          <a:cs typeface="微软雅黑" panose="020B0503020204020204" charset="-122"/>
                        </a:rPr>
                        <a:t>享</a:t>
                      </a:r>
                      <a:endParaRPr lang="en-US" altLang="en-US" sz="1100" dirty="0"/>
                    </a:p>
                  </a:txBody>
                  <a:tcPr marL="0" marR="0" marT="0" marB="0" vert="horz">
                    <a:lnL>
                      <a:noFill/>
                    </a:lnL>
                    <a:lnR>
                      <a:noFill/>
                    </a:lnR>
                    <a:lnT>
                      <a:noFill/>
                    </a:lnT>
                    <a:lnB>
                      <a:noFill/>
                    </a:lnB>
                  </a:tcPr>
                </a:tc>
              </a:tr>
            </a:tbl>
          </a:graphicData>
        </a:graphic>
      </p:graphicFrame>
      <p:pic>
        <p:nvPicPr>
          <p:cNvPr id="203" name="picture 203"/>
          <p:cNvPicPr>
            <a:picLocks noChangeAspect="1"/>
          </p:cNvPicPr>
          <p:nvPr/>
        </p:nvPicPr>
        <p:blipFill>
          <a:blip r:embed="rId5"/>
          <a:stretch>
            <a:fillRect/>
          </a:stretch>
        </p:blipFill>
        <p:spPr>
          <a:xfrm rot="21600000">
            <a:off x="1131404" y="5365991"/>
            <a:ext cx="1849615" cy="318528"/>
          </a:xfrm>
          <a:prstGeom prst="rect">
            <a:avLst/>
          </a:prstGeom>
        </p:spPr>
      </p:pic>
      <p:sp>
        <p:nvSpPr>
          <p:cNvPr id="204" name="textbox 204"/>
          <p:cNvSpPr/>
          <p:nvPr/>
        </p:nvSpPr>
        <p:spPr>
          <a:xfrm>
            <a:off x="4682121" y="1997697"/>
            <a:ext cx="2846704" cy="213995"/>
          </a:xfrm>
          <a:prstGeom prst="rect">
            <a:avLst/>
          </a:prstGeom>
        </p:spPr>
        <p:txBody>
          <a:bodyPr vert="horz" wrap="square" lIns="0" tIns="0" rIns="0" bIns="0"/>
          <a:lstStyle/>
          <a:p>
            <a:pPr algn="l" rtl="0" eaLnBrk="0">
              <a:lnSpc>
                <a:spcPct val="83000"/>
              </a:lnSpc>
            </a:pPr>
            <a:endParaRPr lang="en-US" altLang="en-US" sz="100" dirty="0"/>
          </a:p>
          <a:p>
            <a:pPr marL="12700" algn="l" rtl="0" eaLnBrk="0">
              <a:lnSpc>
                <a:spcPts val="1485"/>
              </a:lnSpc>
            </a:pPr>
            <a:r>
              <a:rPr sz="1100" spc="50" dirty="0">
                <a:solidFill>
                  <a:srgbClr val="0D0D0D">
                    <a:alpha val="100000"/>
                  </a:srgbClr>
                </a:solidFill>
                <a:latin typeface="微软雅黑" panose="020B0503020204020204" charset="-122"/>
                <a:ea typeface="微软雅黑" panose="020B0503020204020204" charset="-122"/>
                <a:cs typeface="微软雅黑" panose="020B0503020204020204" charset="-122"/>
              </a:rPr>
              <a:t>无线/</a:t>
            </a:r>
            <a:r>
              <a:rPr sz="1100" spc="0" dirty="0">
                <a:solidFill>
                  <a:srgbClr val="0D0D0D">
                    <a:alpha val="100000"/>
                  </a:srgbClr>
                </a:solidFill>
                <a:latin typeface="微软雅黑" panose="020B0503020204020204" charset="-122"/>
                <a:ea typeface="微软雅黑" panose="020B0503020204020204" charset="-122"/>
                <a:cs typeface="微软雅黑" panose="020B0503020204020204" charset="-122"/>
              </a:rPr>
              <a:t>PON</a:t>
            </a:r>
            <a:r>
              <a:rPr sz="1100" spc="50" dirty="0">
                <a:solidFill>
                  <a:srgbClr val="0D0D0D">
                    <a:alpha val="100000"/>
                  </a:srgbClr>
                </a:solidFill>
                <a:latin typeface="微软雅黑" panose="020B0503020204020204" charset="-122"/>
                <a:ea typeface="微软雅黑" panose="020B0503020204020204" charset="-122"/>
                <a:cs typeface="微软雅黑" panose="020B0503020204020204" charset="-122"/>
              </a:rPr>
              <a:t>基础网络+认证计费+代</a:t>
            </a:r>
            <a:r>
              <a:rPr sz="1100" spc="40" dirty="0">
                <a:solidFill>
                  <a:srgbClr val="0D0D0D">
                    <a:alpha val="100000"/>
                  </a:srgbClr>
                </a:solidFill>
                <a:latin typeface="微软雅黑" panose="020B0503020204020204" charset="-122"/>
                <a:ea typeface="微软雅黑" panose="020B0503020204020204" charset="-122"/>
                <a:cs typeface="微软雅黑" panose="020B0503020204020204" charset="-122"/>
              </a:rPr>
              <a:t>拨</a:t>
            </a:r>
            <a:r>
              <a:rPr sz="1100" spc="0" dirty="0">
                <a:solidFill>
                  <a:srgbClr val="0D0D0D">
                    <a:alpha val="100000"/>
                  </a:srgbClr>
                </a:solidFill>
                <a:latin typeface="微软雅黑" panose="020B0503020204020204" charset="-122"/>
                <a:ea typeface="微软雅黑" panose="020B0503020204020204" charset="-122"/>
                <a:cs typeface="微软雅黑" panose="020B0503020204020204" charset="-122"/>
              </a:rPr>
              <a:t>网关</a:t>
            </a:r>
            <a:endParaRPr lang="en-US" altLang="en-US" sz="1100" dirty="0"/>
          </a:p>
        </p:txBody>
      </p:sp>
      <p:sp>
        <p:nvSpPr>
          <p:cNvPr id="205" name="textbox 205"/>
          <p:cNvSpPr/>
          <p:nvPr/>
        </p:nvSpPr>
        <p:spPr>
          <a:xfrm>
            <a:off x="4363211" y="2670047"/>
            <a:ext cx="1732914" cy="297815"/>
          </a:xfrm>
          <a:prstGeom prst="rect">
            <a:avLst/>
          </a:prstGeom>
          <a:solidFill>
            <a:srgbClr val="ABCD22"/>
          </a:solidFill>
        </p:spPr>
        <p:txBody>
          <a:bodyPr vert="horz" wrap="square" lIns="0" tIns="0" rIns="0" bIns="0"/>
          <a:lstStyle/>
          <a:p>
            <a:pPr algn="l" rtl="0" eaLnBrk="0">
              <a:lnSpc>
                <a:spcPct val="103000"/>
              </a:lnSpc>
            </a:pPr>
            <a:endParaRPr lang="en-US" altLang="en-US" sz="400" dirty="0"/>
          </a:p>
          <a:p>
            <a:pPr marL="331470" algn="l" rtl="0" eaLnBrk="0">
              <a:lnSpc>
                <a:spcPct val="97000"/>
              </a:lnSpc>
              <a:spcBef>
                <a:spcPts val="0"/>
              </a:spcBef>
            </a:pPr>
            <a:r>
              <a:rPr sz="12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方案简介和优</a:t>
            </a:r>
            <a:r>
              <a:rPr sz="1200" spc="7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势</a:t>
            </a:r>
            <a:endParaRPr lang="en-US" altLang="en-US" sz="1200" dirty="0"/>
          </a:p>
        </p:txBody>
      </p:sp>
      <p:sp>
        <p:nvSpPr>
          <p:cNvPr id="206" name="textbox 206"/>
          <p:cNvSpPr/>
          <p:nvPr/>
        </p:nvSpPr>
        <p:spPr>
          <a:xfrm>
            <a:off x="4367783" y="1562100"/>
            <a:ext cx="1732914" cy="297815"/>
          </a:xfrm>
          <a:prstGeom prst="rect">
            <a:avLst/>
          </a:prstGeom>
          <a:solidFill>
            <a:srgbClr val="0691D6"/>
          </a:solidFill>
        </p:spPr>
        <p:txBody>
          <a:bodyPr vert="horz" wrap="square" lIns="0" tIns="0" rIns="0" bIns="0"/>
          <a:lstStyle/>
          <a:p>
            <a:pPr algn="l" rtl="0" eaLnBrk="0">
              <a:lnSpc>
                <a:spcPct val="132000"/>
              </a:lnSpc>
            </a:pPr>
            <a:endParaRPr lang="en-US" altLang="en-US" sz="300" dirty="0"/>
          </a:p>
          <a:p>
            <a:pPr marL="332105" algn="l" rtl="0" eaLnBrk="0">
              <a:lnSpc>
                <a:spcPct val="98000"/>
              </a:lnSpc>
              <a:spcBef>
                <a:spcPts val="5"/>
              </a:spcBef>
            </a:pPr>
            <a:r>
              <a:rPr sz="12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主要产品构</a:t>
            </a:r>
            <a:r>
              <a:rPr sz="1200" spc="6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成</a:t>
            </a:r>
            <a:endParaRPr lang="en-US" altLang="en-US" sz="1200" dirty="0"/>
          </a:p>
        </p:txBody>
      </p:sp>
      <p:pic>
        <p:nvPicPr>
          <p:cNvPr id="207" name="picture 207"/>
          <p:cNvPicPr>
            <a:picLocks noChangeAspect="1"/>
          </p:cNvPicPr>
          <p:nvPr/>
        </p:nvPicPr>
        <p:blipFill>
          <a:blip r:embed="rId6"/>
          <a:stretch>
            <a:fillRect/>
          </a:stretch>
        </p:blipFill>
        <p:spPr>
          <a:xfrm rot="21600000">
            <a:off x="1594103" y="4719827"/>
            <a:ext cx="845819" cy="512064"/>
          </a:xfrm>
          <a:prstGeom prst="rect">
            <a:avLst/>
          </a:prstGeom>
        </p:spPr>
      </p:pic>
      <p:sp>
        <p:nvSpPr>
          <p:cNvPr id="208" name="textbox 208"/>
          <p:cNvSpPr/>
          <p:nvPr/>
        </p:nvSpPr>
        <p:spPr>
          <a:xfrm>
            <a:off x="1015034" y="6051842"/>
            <a:ext cx="314325" cy="184785"/>
          </a:xfrm>
          <a:prstGeom prst="rect">
            <a:avLst/>
          </a:prstGeom>
        </p:spPr>
        <p:txBody>
          <a:bodyPr vert="horz" wrap="square" lIns="0" tIns="0" rIns="0" bIns="0"/>
          <a:lstStyle/>
          <a:p>
            <a:pPr algn="l" rtl="0" eaLnBrk="0">
              <a:lnSpc>
                <a:spcPct val="82000"/>
              </a:lnSpc>
            </a:pPr>
            <a:endParaRPr lang="en-US" altLang="en-US" sz="100" dirty="0"/>
          </a:p>
          <a:p>
            <a:pPr marL="12700" algn="l" rtl="0" eaLnBrk="0">
              <a:lnSpc>
                <a:spcPct val="95000"/>
              </a:lnSpc>
            </a:pPr>
            <a:r>
              <a:rPr sz="1100" spc="40" dirty="0">
                <a:solidFill>
                  <a:srgbClr val="0D0D0D">
                    <a:alpha val="100000"/>
                  </a:srgbClr>
                </a:solidFill>
                <a:latin typeface="微软雅黑" panose="020B0503020204020204" charset="-122"/>
                <a:ea typeface="微软雅黑" panose="020B0503020204020204" charset="-122"/>
                <a:cs typeface="微软雅黑" panose="020B0503020204020204" charset="-122"/>
              </a:rPr>
              <a:t>用</a:t>
            </a:r>
            <a:r>
              <a:rPr sz="1100" spc="30" dirty="0">
                <a:solidFill>
                  <a:srgbClr val="0D0D0D">
                    <a:alpha val="100000"/>
                  </a:srgbClr>
                </a:solidFill>
                <a:latin typeface="微软雅黑" panose="020B0503020204020204" charset="-122"/>
                <a:ea typeface="微软雅黑" panose="020B0503020204020204" charset="-122"/>
                <a:cs typeface="微软雅黑" panose="020B0503020204020204" charset="-122"/>
              </a:rPr>
              <a:t>户</a:t>
            </a:r>
            <a:endParaRPr lang="en-US" altLang="en-US" sz="1100" dirty="0"/>
          </a:p>
        </p:txBody>
      </p:sp>
      <p:pic>
        <p:nvPicPr>
          <p:cNvPr id="209" name="picture 209"/>
          <p:cNvPicPr>
            <a:picLocks noChangeAspect="1"/>
          </p:cNvPicPr>
          <p:nvPr/>
        </p:nvPicPr>
        <p:blipFill>
          <a:blip r:embed="rId7"/>
          <a:stretch>
            <a:fillRect/>
          </a:stretch>
        </p:blipFill>
        <p:spPr>
          <a:xfrm rot="21600000">
            <a:off x="905255" y="5483301"/>
            <a:ext cx="569823" cy="600113"/>
          </a:xfrm>
          <a:prstGeom prst="rect">
            <a:avLst/>
          </a:prstGeom>
        </p:spPr>
      </p:pic>
      <p:pic>
        <p:nvPicPr>
          <p:cNvPr id="210" name="picture 210"/>
          <p:cNvPicPr>
            <a:picLocks noChangeAspect="1"/>
          </p:cNvPicPr>
          <p:nvPr/>
        </p:nvPicPr>
        <p:blipFill>
          <a:blip r:embed="rId8"/>
          <a:stretch>
            <a:fillRect/>
          </a:stretch>
        </p:blipFill>
        <p:spPr>
          <a:xfrm rot="21600000">
            <a:off x="2688336" y="5597652"/>
            <a:ext cx="551688" cy="423672"/>
          </a:xfrm>
          <a:prstGeom prst="rect">
            <a:avLst/>
          </a:prstGeom>
        </p:spPr>
      </p:pic>
      <p:grpSp>
        <p:nvGrpSpPr>
          <p:cNvPr id="24" name="group 24"/>
          <p:cNvGrpSpPr/>
          <p:nvPr/>
        </p:nvGrpSpPr>
        <p:grpSpPr>
          <a:xfrm rot="21600000">
            <a:off x="2795016" y="1634845"/>
            <a:ext cx="455282" cy="454685"/>
            <a:chOff x="0" y="0"/>
            <a:chExt cx="455282" cy="454685"/>
          </a:xfrm>
        </p:grpSpPr>
        <p:sp>
          <p:nvSpPr>
            <p:cNvPr id="211" name="path"/>
            <p:cNvSpPr/>
            <p:nvPr/>
          </p:nvSpPr>
          <p:spPr>
            <a:xfrm>
              <a:off x="0" y="0"/>
              <a:ext cx="455282" cy="454685"/>
            </a:xfrm>
            <a:custGeom>
              <a:avLst/>
              <a:gdLst/>
              <a:ahLst/>
              <a:cxnLst/>
              <a:rect l="0" t="0" r="0" b="0"/>
              <a:pathLst>
                <a:path w="716" h="716">
                  <a:moveTo>
                    <a:pt x="0" y="358"/>
                  </a:moveTo>
                  <a:cubicBezTo>
                    <a:pt x="0" y="160"/>
                    <a:pt x="161" y="0"/>
                    <a:pt x="358" y="0"/>
                  </a:cubicBezTo>
                  <a:cubicBezTo>
                    <a:pt x="556" y="0"/>
                    <a:pt x="716" y="160"/>
                    <a:pt x="716" y="358"/>
                  </a:cubicBezTo>
                  <a:cubicBezTo>
                    <a:pt x="716" y="555"/>
                    <a:pt x="556" y="716"/>
                    <a:pt x="358" y="716"/>
                  </a:cubicBezTo>
                  <a:cubicBezTo>
                    <a:pt x="161" y="716"/>
                    <a:pt x="0" y="555"/>
                    <a:pt x="0" y="358"/>
                  </a:cubicBezTo>
                </a:path>
              </a:pathLst>
            </a:custGeom>
            <a:solidFill>
              <a:srgbClr val="D60000">
                <a:alpha val="100000"/>
              </a:srgbClr>
            </a:solidFill>
            <a:ln cap="flat">
              <a:noFill/>
              <a:prstDash val="solid"/>
              <a:miter lim="0"/>
            </a:ln>
          </p:spPr>
          <p:txBody>
            <a:bodyPr rtlCol="0"/>
            <a:lstStyle/>
            <a:p>
              <a:pPr algn="ctr"/>
              <a:endParaRPr lang="zh-CN" altLang="en-US"/>
            </a:p>
          </p:txBody>
        </p:sp>
        <p:sp>
          <p:nvSpPr>
            <p:cNvPr id="212" name="path"/>
            <p:cNvSpPr/>
            <p:nvPr/>
          </p:nvSpPr>
          <p:spPr>
            <a:xfrm>
              <a:off x="50355" y="93141"/>
              <a:ext cx="355142" cy="268401"/>
            </a:xfrm>
            <a:custGeom>
              <a:avLst/>
              <a:gdLst/>
              <a:ahLst/>
              <a:cxnLst/>
              <a:rect l="0" t="0" r="0" b="0"/>
              <a:pathLst>
                <a:path w="559" h="422">
                  <a:moveTo>
                    <a:pt x="278" y="47"/>
                  </a:moveTo>
                  <a:cubicBezTo>
                    <a:pt x="285" y="40"/>
                    <a:pt x="291" y="35"/>
                    <a:pt x="297" y="29"/>
                  </a:cubicBezTo>
                  <a:cubicBezTo>
                    <a:pt x="324" y="3"/>
                    <a:pt x="365" y="1"/>
                    <a:pt x="391" y="25"/>
                  </a:cubicBezTo>
                  <a:cubicBezTo>
                    <a:pt x="419" y="49"/>
                    <a:pt x="422" y="91"/>
                    <a:pt x="398" y="119"/>
                  </a:cubicBezTo>
                  <a:cubicBezTo>
                    <a:pt x="382" y="137"/>
                    <a:pt x="365" y="153"/>
                    <a:pt x="349" y="170"/>
                  </a:cubicBezTo>
                  <a:cubicBezTo>
                    <a:pt x="337" y="182"/>
                    <a:pt x="326" y="195"/>
                    <a:pt x="314" y="207"/>
                  </a:cubicBezTo>
                  <a:cubicBezTo>
                    <a:pt x="310" y="210"/>
                    <a:pt x="310" y="212"/>
                    <a:pt x="314" y="216"/>
                  </a:cubicBezTo>
                  <a:cubicBezTo>
                    <a:pt x="340" y="243"/>
                    <a:pt x="365" y="270"/>
                    <a:pt x="391" y="297"/>
                  </a:cubicBezTo>
                  <a:cubicBezTo>
                    <a:pt x="409" y="316"/>
                    <a:pt x="417" y="338"/>
                    <a:pt x="411" y="364"/>
                  </a:cubicBezTo>
                  <a:cubicBezTo>
                    <a:pt x="405" y="388"/>
                    <a:pt x="389" y="405"/>
                    <a:pt x="365" y="412"/>
                  </a:cubicBezTo>
                  <a:cubicBezTo>
                    <a:pt x="340" y="420"/>
                    <a:pt x="317" y="414"/>
                    <a:pt x="298" y="396"/>
                  </a:cubicBezTo>
                  <a:cubicBezTo>
                    <a:pt x="291" y="390"/>
                    <a:pt x="284" y="383"/>
                    <a:pt x="277" y="376"/>
                  </a:cubicBezTo>
                  <a:cubicBezTo>
                    <a:pt x="270" y="383"/>
                    <a:pt x="264" y="388"/>
                    <a:pt x="258" y="394"/>
                  </a:cubicBezTo>
                  <a:cubicBezTo>
                    <a:pt x="232" y="422"/>
                    <a:pt x="187" y="422"/>
                    <a:pt x="161" y="396"/>
                  </a:cubicBezTo>
                  <a:cubicBezTo>
                    <a:pt x="134" y="368"/>
                    <a:pt x="135" y="326"/>
                    <a:pt x="162" y="298"/>
                  </a:cubicBezTo>
                  <a:cubicBezTo>
                    <a:pt x="189" y="271"/>
                    <a:pt x="215" y="244"/>
                    <a:pt x="241" y="217"/>
                  </a:cubicBezTo>
                  <a:cubicBezTo>
                    <a:pt x="245" y="213"/>
                    <a:pt x="245" y="210"/>
                    <a:pt x="241" y="206"/>
                  </a:cubicBezTo>
                  <a:cubicBezTo>
                    <a:pt x="214" y="178"/>
                    <a:pt x="187" y="150"/>
                    <a:pt x="161" y="122"/>
                  </a:cubicBezTo>
                  <a:cubicBezTo>
                    <a:pt x="138" y="98"/>
                    <a:pt x="136" y="61"/>
                    <a:pt x="156" y="35"/>
                  </a:cubicBezTo>
                  <a:cubicBezTo>
                    <a:pt x="177" y="8"/>
                    <a:pt x="214" y="0"/>
                    <a:pt x="243" y="17"/>
                  </a:cubicBezTo>
                  <a:cubicBezTo>
                    <a:pt x="253" y="23"/>
                    <a:pt x="261" y="32"/>
                    <a:pt x="270" y="40"/>
                  </a:cubicBezTo>
                  <a:cubicBezTo>
                    <a:pt x="273" y="42"/>
                    <a:pt x="275" y="44"/>
                    <a:pt x="278" y="47"/>
                  </a:cubicBezTo>
                  <a:moveTo>
                    <a:pt x="277" y="178"/>
                  </a:moveTo>
                  <a:cubicBezTo>
                    <a:pt x="279" y="176"/>
                    <a:pt x="281" y="175"/>
                    <a:pt x="282" y="173"/>
                  </a:cubicBezTo>
                  <a:cubicBezTo>
                    <a:pt x="297" y="158"/>
                    <a:pt x="312" y="143"/>
                    <a:pt x="327" y="128"/>
                  </a:cubicBezTo>
                  <a:cubicBezTo>
                    <a:pt x="339" y="116"/>
                    <a:pt x="351" y="104"/>
                    <a:pt x="362" y="91"/>
                  </a:cubicBezTo>
                  <a:cubicBezTo>
                    <a:pt x="371" y="81"/>
                    <a:pt x="370" y="67"/>
                    <a:pt x="361" y="59"/>
                  </a:cubicBezTo>
                  <a:cubicBezTo>
                    <a:pt x="352" y="51"/>
                    <a:pt x="339" y="51"/>
                    <a:pt x="329" y="60"/>
                  </a:cubicBezTo>
                  <a:cubicBezTo>
                    <a:pt x="326" y="64"/>
                    <a:pt x="322" y="68"/>
                    <a:pt x="318" y="71"/>
                  </a:cubicBezTo>
                  <a:cubicBezTo>
                    <a:pt x="313" y="75"/>
                    <a:pt x="313" y="78"/>
                    <a:pt x="318" y="83"/>
                  </a:cubicBezTo>
                  <a:cubicBezTo>
                    <a:pt x="324" y="88"/>
                    <a:pt x="331" y="95"/>
                    <a:pt x="338" y="102"/>
                  </a:cubicBezTo>
                  <a:cubicBezTo>
                    <a:pt x="326" y="113"/>
                    <a:pt x="314" y="123"/>
                    <a:pt x="301" y="136"/>
                  </a:cubicBezTo>
                  <a:cubicBezTo>
                    <a:pt x="294" y="128"/>
                    <a:pt x="286" y="119"/>
                    <a:pt x="278" y="109"/>
                  </a:cubicBezTo>
                  <a:cubicBezTo>
                    <a:pt x="268" y="119"/>
                    <a:pt x="259" y="127"/>
                    <a:pt x="252" y="134"/>
                  </a:cubicBezTo>
                  <a:cubicBezTo>
                    <a:pt x="240" y="123"/>
                    <a:pt x="229" y="112"/>
                    <a:pt x="217" y="102"/>
                  </a:cubicBezTo>
                  <a:cubicBezTo>
                    <a:pt x="226" y="93"/>
                    <a:pt x="234" y="86"/>
                    <a:pt x="243" y="79"/>
                  </a:cubicBezTo>
                  <a:cubicBezTo>
                    <a:pt x="235" y="71"/>
                    <a:pt x="228" y="64"/>
                    <a:pt x="221" y="56"/>
                  </a:cubicBezTo>
                  <a:cubicBezTo>
                    <a:pt x="220" y="55"/>
                    <a:pt x="218" y="55"/>
                    <a:pt x="217" y="54"/>
                  </a:cubicBezTo>
                  <a:cubicBezTo>
                    <a:pt x="207" y="51"/>
                    <a:pt x="196" y="55"/>
                    <a:pt x="190" y="63"/>
                  </a:cubicBezTo>
                  <a:cubicBezTo>
                    <a:pt x="184" y="72"/>
                    <a:pt x="186" y="84"/>
                    <a:pt x="194" y="92"/>
                  </a:cubicBezTo>
                  <a:cubicBezTo>
                    <a:pt x="215" y="115"/>
                    <a:pt x="237" y="137"/>
                    <a:pt x="259" y="160"/>
                  </a:cubicBezTo>
                  <a:cubicBezTo>
                    <a:pt x="265" y="166"/>
                    <a:pt x="271" y="172"/>
                    <a:pt x="277" y="178"/>
                  </a:cubicBezTo>
                  <a:moveTo>
                    <a:pt x="310" y="346"/>
                  </a:moveTo>
                  <a:cubicBezTo>
                    <a:pt x="318" y="353"/>
                    <a:pt x="323" y="359"/>
                    <a:pt x="330" y="364"/>
                  </a:cubicBezTo>
                  <a:cubicBezTo>
                    <a:pt x="339" y="373"/>
                    <a:pt x="354" y="372"/>
                    <a:pt x="362" y="361"/>
                  </a:cubicBezTo>
                  <a:cubicBezTo>
                    <a:pt x="370" y="352"/>
                    <a:pt x="369" y="340"/>
                    <a:pt x="359" y="329"/>
                  </a:cubicBezTo>
                  <a:cubicBezTo>
                    <a:pt x="335" y="305"/>
                    <a:pt x="311" y="280"/>
                    <a:pt x="287" y="255"/>
                  </a:cubicBezTo>
                  <a:cubicBezTo>
                    <a:pt x="276" y="245"/>
                    <a:pt x="276" y="245"/>
                    <a:pt x="266" y="255"/>
                  </a:cubicBezTo>
                  <a:cubicBezTo>
                    <a:pt x="241" y="281"/>
                    <a:pt x="217" y="306"/>
                    <a:pt x="192" y="331"/>
                  </a:cubicBezTo>
                  <a:cubicBezTo>
                    <a:pt x="183" y="341"/>
                    <a:pt x="183" y="355"/>
                    <a:pt x="193" y="364"/>
                  </a:cubicBezTo>
                  <a:cubicBezTo>
                    <a:pt x="202" y="373"/>
                    <a:pt x="215" y="372"/>
                    <a:pt x="225" y="363"/>
                  </a:cubicBezTo>
                  <a:cubicBezTo>
                    <a:pt x="228" y="360"/>
                    <a:pt x="232" y="356"/>
                    <a:pt x="235" y="353"/>
                  </a:cubicBezTo>
                  <a:cubicBezTo>
                    <a:pt x="243" y="346"/>
                    <a:pt x="243" y="346"/>
                    <a:pt x="235" y="339"/>
                  </a:cubicBezTo>
                  <a:cubicBezTo>
                    <a:pt x="229" y="334"/>
                    <a:pt x="223" y="328"/>
                    <a:pt x="216" y="321"/>
                  </a:cubicBezTo>
                  <a:cubicBezTo>
                    <a:pt x="228" y="310"/>
                    <a:pt x="239" y="300"/>
                    <a:pt x="250" y="288"/>
                  </a:cubicBezTo>
                  <a:cubicBezTo>
                    <a:pt x="257" y="294"/>
                    <a:pt x="264" y="301"/>
                    <a:pt x="270" y="308"/>
                  </a:cubicBezTo>
                  <a:cubicBezTo>
                    <a:pt x="274" y="312"/>
                    <a:pt x="277" y="313"/>
                    <a:pt x="281" y="308"/>
                  </a:cubicBezTo>
                  <a:cubicBezTo>
                    <a:pt x="288" y="300"/>
                    <a:pt x="295" y="294"/>
                    <a:pt x="303" y="286"/>
                  </a:cubicBezTo>
                  <a:cubicBezTo>
                    <a:pt x="314" y="298"/>
                    <a:pt x="325" y="309"/>
                    <a:pt x="337" y="322"/>
                  </a:cubicBezTo>
                  <a:cubicBezTo>
                    <a:pt x="328" y="330"/>
                    <a:pt x="320" y="337"/>
                    <a:pt x="310" y="346"/>
                  </a:cubicBezTo>
                </a:path>
                <a:path w="559" h="422">
                  <a:moveTo>
                    <a:pt x="168" y="150"/>
                  </a:moveTo>
                  <a:cubicBezTo>
                    <a:pt x="180" y="160"/>
                    <a:pt x="191" y="170"/>
                    <a:pt x="201" y="179"/>
                  </a:cubicBezTo>
                  <a:cubicBezTo>
                    <a:pt x="192" y="189"/>
                    <a:pt x="184" y="198"/>
                    <a:pt x="175" y="207"/>
                  </a:cubicBezTo>
                  <a:cubicBezTo>
                    <a:pt x="171" y="211"/>
                    <a:pt x="171" y="213"/>
                    <a:pt x="175" y="217"/>
                  </a:cubicBezTo>
                  <a:cubicBezTo>
                    <a:pt x="184" y="225"/>
                    <a:pt x="192" y="234"/>
                    <a:pt x="201" y="243"/>
                  </a:cubicBezTo>
                  <a:cubicBezTo>
                    <a:pt x="191" y="253"/>
                    <a:pt x="181" y="264"/>
                    <a:pt x="170" y="276"/>
                  </a:cubicBezTo>
                  <a:cubicBezTo>
                    <a:pt x="162" y="268"/>
                    <a:pt x="155" y="260"/>
                    <a:pt x="148" y="252"/>
                  </a:cubicBezTo>
                  <a:cubicBezTo>
                    <a:pt x="136" y="241"/>
                    <a:pt x="140" y="242"/>
                    <a:pt x="129" y="252"/>
                  </a:cubicBezTo>
                  <a:cubicBezTo>
                    <a:pt x="119" y="262"/>
                    <a:pt x="108" y="271"/>
                    <a:pt x="93" y="276"/>
                  </a:cubicBezTo>
                  <a:cubicBezTo>
                    <a:pt x="64" y="285"/>
                    <a:pt x="32" y="273"/>
                    <a:pt x="15" y="246"/>
                  </a:cubicBezTo>
                  <a:cubicBezTo>
                    <a:pt x="0" y="221"/>
                    <a:pt x="4" y="186"/>
                    <a:pt x="24" y="165"/>
                  </a:cubicBezTo>
                  <a:cubicBezTo>
                    <a:pt x="46" y="142"/>
                    <a:pt x="80" y="136"/>
                    <a:pt x="106" y="152"/>
                  </a:cubicBezTo>
                  <a:cubicBezTo>
                    <a:pt x="116" y="158"/>
                    <a:pt x="124" y="167"/>
                    <a:pt x="132" y="175"/>
                  </a:cubicBezTo>
                  <a:cubicBezTo>
                    <a:pt x="137" y="179"/>
                    <a:pt x="139" y="179"/>
                    <a:pt x="143" y="175"/>
                  </a:cubicBezTo>
                  <a:cubicBezTo>
                    <a:pt x="152" y="165"/>
                    <a:pt x="161" y="157"/>
                    <a:pt x="168" y="150"/>
                  </a:cubicBezTo>
                  <a:moveTo>
                    <a:pt x="74" y="235"/>
                  </a:moveTo>
                  <a:cubicBezTo>
                    <a:pt x="77" y="233"/>
                    <a:pt x="81" y="233"/>
                    <a:pt x="84" y="231"/>
                  </a:cubicBezTo>
                  <a:cubicBezTo>
                    <a:pt x="91" y="226"/>
                    <a:pt x="97" y="219"/>
                    <a:pt x="103" y="213"/>
                  </a:cubicBezTo>
                  <a:cubicBezTo>
                    <a:pt x="104" y="212"/>
                    <a:pt x="103" y="209"/>
                    <a:pt x="102" y="208"/>
                  </a:cubicBezTo>
                  <a:cubicBezTo>
                    <a:pt x="97" y="203"/>
                    <a:pt x="93" y="198"/>
                    <a:pt x="88" y="194"/>
                  </a:cubicBezTo>
                  <a:cubicBezTo>
                    <a:pt x="80" y="187"/>
                    <a:pt x="69" y="186"/>
                    <a:pt x="61" y="192"/>
                  </a:cubicBezTo>
                  <a:cubicBezTo>
                    <a:pt x="52" y="198"/>
                    <a:pt x="49" y="208"/>
                    <a:pt x="52" y="218"/>
                  </a:cubicBezTo>
                  <a:cubicBezTo>
                    <a:pt x="55" y="227"/>
                    <a:pt x="64" y="234"/>
                    <a:pt x="74" y="235"/>
                  </a:cubicBezTo>
                </a:path>
                <a:path w="559" h="422">
                  <a:moveTo>
                    <a:pt x="385" y="276"/>
                  </a:moveTo>
                  <a:cubicBezTo>
                    <a:pt x="373" y="264"/>
                    <a:pt x="363" y="253"/>
                    <a:pt x="353" y="243"/>
                  </a:cubicBezTo>
                  <a:cubicBezTo>
                    <a:pt x="363" y="232"/>
                    <a:pt x="373" y="222"/>
                    <a:pt x="383" y="213"/>
                  </a:cubicBezTo>
                  <a:cubicBezTo>
                    <a:pt x="373" y="202"/>
                    <a:pt x="363" y="192"/>
                    <a:pt x="352" y="181"/>
                  </a:cubicBezTo>
                  <a:cubicBezTo>
                    <a:pt x="364" y="171"/>
                    <a:pt x="375" y="161"/>
                    <a:pt x="388" y="150"/>
                  </a:cubicBezTo>
                  <a:cubicBezTo>
                    <a:pt x="395" y="159"/>
                    <a:pt x="405" y="169"/>
                    <a:pt x="417" y="183"/>
                  </a:cubicBezTo>
                  <a:cubicBezTo>
                    <a:pt x="422" y="176"/>
                    <a:pt x="426" y="171"/>
                    <a:pt x="430" y="167"/>
                  </a:cubicBezTo>
                  <a:cubicBezTo>
                    <a:pt x="456" y="141"/>
                    <a:pt x="489" y="137"/>
                    <a:pt x="517" y="154"/>
                  </a:cubicBezTo>
                  <a:cubicBezTo>
                    <a:pt x="549" y="174"/>
                    <a:pt x="559" y="218"/>
                    <a:pt x="537" y="250"/>
                  </a:cubicBezTo>
                  <a:cubicBezTo>
                    <a:pt x="515" y="282"/>
                    <a:pt x="471" y="289"/>
                    <a:pt x="440" y="265"/>
                  </a:cubicBezTo>
                  <a:cubicBezTo>
                    <a:pt x="433" y="260"/>
                    <a:pt x="427" y="254"/>
                    <a:pt x="421" y="247"/>
                  </a:cubicBezTo>
                  <a:cubicBezTo>
                    <a:pt x="417" y="244"/>
                    <a:pt x="415" y="244"/>
                    <a:pt x="412" y="247"/>
                  </a:cubicBezTo>
                  <a:cubicBezTo>
                    <a:pt x="403" y="257"/>
                    <a:pt x="394" y="266"/>
                    <a:pt x="385" y="276"/>
                  </a:cubicBezTo>
                  <a:moveTo>
                    <a:pt x="480" y="236"/>
                  </a:moveTo>
                  <a:cubicBezTo>
                    <a:pt x="490" y="234"/>
                    <a:pt x="497" y="230"/>
                    <a:pt x="501" y="223"/>
                  </a:cubicBezTo>
                  <a:cubicBezTo>
                    <a:pt x="506" y="214"/>
                    <a:pt x="504" y="202"/>
                    <a:pt x="497" y="195"/>
                  </a:cubicBezTo>
                  <a:cubicBezTo>
                    <a:pt x="488" y="188"/>
                    <a:pt x="476" y="186"/>
                    <a:pt x="468" y="193"/>
                  </a:cubicBezTo>
                  <a:cubicBezTo>
                    <a:pt x="462" y="198"/>
                    <a:pt x="456" y="205"/>
                    <a:pt x="450" y="211"/>
                  </a:cubicBezTo>
                  <a:cubicBezTo>
                    <a:pt x="455" y="217"/>
                    <a:pt x="460" y="223"/>
                    <a:pt x="466" y="228"/>
                  </a:cubicBezTo>
                  <a:cubicBezTo>
                    <a:pt x="470" y="231"/>
                    <a:pt x="475" y="233"/>
                    <a:pt x="480" y="236"/>
                  </a:cubicBezTo>
                </a:path>
              </a:pathLst>
            </a:custGeom>
            <a:solidFill>
              <a:srgbClr val="FFFFFF">
                <a:alpha val="100000"/>
              </a:srgbClr>
            </a:solidFill>
            <a:ln cap="flat">
              <a:noFill/>
              <a:prstDash val="solid"/>
              <a:miter lim="0"/>
            </a:ln>
          </p:spPr>
          <p:txBody>
            <a:bodyPr rtlCol="0"/>
            <a:lstStyle/>
            <a:p>
              <a:pPr algn="ctr"/>
              <a:endParaRPr lang="zh-CN" altLang="en-US"/>
            </a:p>
          </p:txBody>
        </p:sp>
      </p:grpSp>
      <p:grpSp>
        <p:nvGrpSpPr>
          <p:cNvPr id="26" name="group 26"/>
          <p:cNvGrpSpPr/>
          <p:nvPr/>
        </p:nvGrpSpPr>
        <p:grpSpPr>
          <a:xfrm rot="21600000">
            <a:off x="912672" y="1634845"/>
            <a:ext cx="454698" cy="454685"/>
            <a:chOff x="0" y="0"/>
            <a:chExt cx="454698" cy="454685"/>
          </a:xfrm>
        </p:grpSpPr>
        <p:sp>
          <p:nvSpPr>
            <p:cNvPr id="213" name="path"/>
            <p:cNvSpPr/>
            <p:nvPr/>
          </p:nvSpPr>
          <p:spPr>
            <a:xfrm>
              <a:off x="0" y="0"/>
              <a:ext cx="454698" cy="454685"/>
            </a:xfrm>
            <a:custGeom>
              <a:avLst/>
              <a:gdLst/>
              <a:ahLst/>
              <a:cxnLst/>
              <a:rect l="0" t="0" r="0" b="0"/>
              <a:pathLst>
                <a:path w="716" h="716">
                  <a:moveTo>
                    <a:pt x="0" y="358"/>
                  </a:moveTo>
                  <a:cubicBezTo>
                    <a:pt x="0" y="160"/>
                    <a:pt x="160" y="0"/>
                    <a:pt x="358" y="0"/>
                  </a:cubicBezTo>
                  <a:cubicBezTo>
                    <a:pt x="555" y="0"/>
                    <a:pt x="716" y="160"/>
                    <a:pt x="716" y="358"/>
                  </a:cubicBezTo>
                  <a:cubicBezTo>
                    <a:pt x="716" y="555"/>
                    <a:pt x="555" y="716"/>
                    <a:pt x="358" y="716"/>
                  </a:cubicBezTo>
                  <a:cubicBezTo>
                    <a:pt x="160" y="716"/>
                    <a:pt x="0" y="555"/>
                    <a:pt x="0" y="358"/>
                  </a:cubicBezTo>
                </a:path>
              </a:pathLst>
            </a:custGeom>
            <a:solidFill>
              <a:srgbClr val="0252A4">
                <a:alpha val="100000"/>
              </a:srgbClr>
            </a:solidFill>
            <a:ln cap="flat">
              <a:noFill/>
              <a:prstDash val="solid"/>
              <a:miter lim="0"/>
            </a:ln>
          </p:spPr>
          <p:txBody>
            <a:bodyPr rtlCol="0"/>
            <a:lstStyle/>
            <a:p>
              <a:pPr algn="ctr"/>
              <a:endParaRPr lang="zh-CN" altLang="en-US"/>
            </a:p>
          </p:txBody>
        </p:sp>
        <p:sp>
          <p:nvSpPr>
            <p:cNvPr id="214" name="path"/>
            <p:cNvSpPr/>
            <p:nvPr/>
          </p:nvSpPr>
          <p:spPr>
            <a:xfrm>
              <a:off x="88112" y="93141"/>
              <a:ext cx="278472" cy="268401"/>
            </a:xfrm>
            <a:custGeom>
              <a:avLst/>
              <a:gdLst/>
              <a:ahLst/>
              <a:cxnLst/>
              <a:rect l="0" t="0" r="0" b="0"/>
              <a:pathLst>
                <a:path w="438" h="422">
                  <a:moveTo>
                    <a:pt x="319" y="261"/>
                  </a:moveTo>
                  <a:cubicBezTo>
                    <a:pt x="317" y="270"/>
                    <a:pt x="316" y="278"/>
                    <a:pt x="314" y="286"/>
                  </a:cubicBezTo>
                  <a:cubicBezTo>
                    <a:pt x="308" y="316"/>
                    <a:pt x="299" y="344"/>
                    <a:pt x="284" y="370"/>
                  </a:cubicBezTo>
                  <a:cubicBezTo>
                    <a:pt x="276" y="385"/>
                    <a:pt x="266" y="398"/>
                    <a:pt x="252" y="408"/>
                  </a:cubicBezTo>
                  <a:cubicBezTo>
                    <a:pt x="231" y="422"/>
                    <a:pt x="207" y="421"/>
                    <a:pt x="188" y="404"/>
                  </a:cubicBezTo>
                  <a:cubicBezTo>
                    <a:pt x="172" y="389"/>
                    <a:pt x="161" y="371"/>
                    <a:pt x="153" y="351"/>
                  </a:cubicBezTo>
                  <a:cubicBezTo>
                    <a:pt x="139" y="316"/>
                    <a:pt x="133" y="279"/>
                    <a:pt x="129" y="241"/>
                  </a:cubicBezTo>
                  <a:cubicBezTo>
                    <a:pt x="128" y="232"/>
                    <a:pt x="129" y="234"/>
                    <a:pt x="121" y="233"/>
                  </a:cubicBezTo>
                  <a:cubicBezTo>
                    <a:pt x="92" y="231"/>
                    <a:pt x="64" y="227"/>
                    <a:pt x="38" y="212"/>
                  </a:cubicBezTo>
                  <a:cubicBezTo>
                    <a:pt x="21" y="202"/>
                    <a:pt x="8" y="189"/>
                    <a:pt x="3" y="168"/>
                  </a:cubicBezTo>
                  <a:cubicBezTo>
                    <a:pt x="0" y="155"/>
                    <a:pt x="2" y="142"/>
                    <a:pt x="7" y="130"/>
                  </a:cubicBezTo>
                  <a:cubicBezTo>
                    <a:pt x="16" y="109"/>
                    <a:pt x="31" y="94"/>
                    <a:pt x="47" y="80"/>
                  </a:cubicBezTo>
                  <a:cubicBezTo>
                    <a:pt x="74" y="59"/>
                    <a:pt x="104" y="43"/>
                    <a:pt x="136" y="30"/>
                  </a:cubicBezTo>
                  <a:cubicBezTo>
                    <a:pt x="139" y="29"/>
                    <a:pt x="140" y="30"/>
                    <a:pt x="141" y="33"/>
                  </a:cubicBezTo>
                  <a:cubicBezTo>
                    <a:pt x="143" y="36"/>
                    <a:pt x="144" y="38"/>
                    <a:pt x="145" y="41"/>
                  </a:cubicBezTo>
                  <a:cubicBezTo>
                    <a:pt x="147" y="45"/>
                    <a:pt x="146" y="46"/>
                    <a:pt x="143" y="48"/>
                  </a:cubicBezTo>
                  <a:cubicBezTo>
                    <a:pt x="124" y="56"/>
                    <a:pt x="106" y="65"/>
                    <a:pt x="90" y="79"/>
                  </a:cubicBezTo>
                  <a:cubicBezTo>
                    <a:pt x="83" y="85"/>
                    <a:pt x="77" y="92"/>
                    <a:pt x="72" y="99"/>
                  </a:cubicBezTo>
                  <a:cubicBezTo>
                    <a:pt x="59" y="118"/>
                    <a:pt x="65" y="137"/>
                    <a:pt x="85" y="148"/>
                  </a:cubicBezTo>
                  <a:cubicBezTo>
                    <a:pt x="97" y="155"/>
                    <a:pt x="111" y="158"/>
                    <a:pt x="126" y="160"/>
                  </a:cubicBezTo>
                  <a:cubicBezTo>
                    <a:pt x="130" y="161"/>
                    <a:pt x="130" y="159"/>
                    <a:pt x="131" y="156"/>
                  </a:cubicBezTo>
                  <a:cubicBezTo>
                    <a:pt x="136" y="135"/>
                    <a:pt x="139" y="114"/>
                    <a:pt x="145" y="94"/>
                  </a:cubicBezTo>
                  <a:cubicBezTo>
                    <a:pt x="153" y="69"/>
                    <a:pt x="164" y="44"/>
                    <a:pt x="182" y="24"/>
                  </a:cubicBezTo>
                  <a:cubicBezTo>
                    <a:pt x="189" y="17"/>
                    <a:pt x="198" y="10"/>
                    <a:pt x="209" y="7"/>
                  </a:cubicBezTo>
                  <a:cubicBezTo>
                    <a:pt x="226" y="1"/>
                    <a:pt x="241" y="6"/>
                    <a:pt x="255" y="16"/>
                  </a:cubicBezTo>
                  <a:cubicBezTo>
                    <a:pt x="272" y="29"/>
                    <a:pt x="283" y="46"/>
                    <a:pt x="292" y="64"/>
                  </a:cubicBezTo>
                  <a:cubicBezTo>
                    <a:pt x="286" y="69"/>
                    <a:pt x="277" y="70"/>
                    <a:pt x="271" y="66"/>
                  </a:cubicBezTo>
                  <a:cubicBezTo>
                    <a:pt x="260" y="59"/>
                    <a:pt x="248" y="61"/>
                    <a:pt x="240" y="71"/>
                  </a:cubicBezTo>
                  <a:cubicBezTo>
                    <a:pt x="234" y="79"/>
                    <a:pt x="228" y="88"/>
                    <a:pt x="225" y="97"/>
                  </a:cubicBezTo>
                  <a:cubicBezTo>
                    <a:pt x="220" y="115"/>
                    <a:pt x="217" y="133"/>
                    <a:pt x="212" y="151"/>
                  </a:cubicBezTo>
                  <a:cubicBezTo>
                    <a:pt x="212" y="153"/>
                    <a:pt x="212" y="154"/>
                    <a:pt x="212" y="157"/>
                  </a:cubicBezTo>
                  <a:cubicBezTo>
                    <a:pt x="215" y="156"/>
                    <a:pt x="218" y="156"/>
                    <a:pt x="221" y="155"/>
                  </a:cubicBezTo>
                  <a:cubicBezTo>
                    <a:pt x="257" y="145"/>
                    <a:pt x="292" y="131"/>
                    <a:pt x="322" y="109"/>
                  </a:cubicBezTo>
                  <a:cubicBezTo>
                    <a:pt x="335" y="99"/>
                    <a:pt x="347" y="89"/>
                    <a:pt x="354" y="75"/>
                  </a:cubicBezTo>
                  <a:cubicBezTo>
                    <a:pt x="363" y="59"/>
                    <a:pt x="359" y="44"/>
                    <a:pt x="344" y="35"/>
                  </a:cubicBezTo>
                  <a:cubicBezTo>
                    <a:pt x="336" y="31"/>
                    <a:pt x="327" y="28"/>
                    <a:pt x="318" y="25"/>
                  </a:cubicBezTo>
                  <a:cubicBezTo>
                    <a:pt x="314" y="24"/>
                    <a:pt x="312" y="23"/>
                    <a:pt x="312" y="19"/>
                  </a:cubicBezTo>
                  <a:cubicBezTo>
                    <a:pt x="311" y="13"/>
                    <a:pt x="309" y="7"/>
                    <a:pt x="307" y="0"/>
                  </a:cubicBezTo>
                  <a:cubicBezTo>
                    <a:pt x="314" y="0"/>
                    <a:pt x="320" y="1"/>
                    <a:pt x="326" y="1"/>
                  </a:cubicBezTo>
                  <a:cubicBezTo>
                    <a:pt x="352" y="5"/>
                    <a:pt x="377" y="11"/>
                    <a:pt x="401" y="24"/>
                  </a:cubicBezTo>
                  <a:cubicBezTo>
                    <a:pt x="415" y="32"/>
                    <a:pt x="427" y="43"/>
                    <a:pt x="432" y="58"/>
                  </a:cubicBezTo>
                  <a:cubicBezTo>
                    <a:pt x="438" y="73"/>
                    <a:pt x="436" y="88"/>
                    <a:pt x="429" y="103"/>
                  </a:cubicBezTo>
                  <a:cubicBezTo>
                    <a:pt x="419" y="124"/>
                    <a:pt x="403" y="140"/>
                    <a:pt x="385" y="154"/>
                  </a:cubicBezTo>
                  <a:cubicBezTo>
                    <a:pt x="357" y="175"/>
                    <a:pt x="327" y="190"/>
                    <a:pt x="295" y="203"/>
                  </a:cubicBezTo>
                  <a:cubicBezTo>
                    <a:pt x="269" y="213"/>
                    <a:pt x="242" y="221"/>
                    <a:pt x="215" y="227"/>
                  </a:cubicBezTo>
                  <a:cubicBezTo>
                    <a:pt x="210" y="228"/>
                    <a:pt x="208" y="230"/>
                    <a:pt x="209" y="235"/>
                  </a:cubicBezTo>
                  <a:cubicBezTo>
                    <a:pt x="212" y="262"/>
                    <a:pt x="215" y="289"/>
                    <a:pt x="223" y="315"/>
                  </a:cubicBezTo>
                  <a:cubicBezTo>
                    <a:pt x="225" y="323"/>
                    <a:pt x="230" y="331"/>
                    <a:pt x="233" y="339"/>
                  </a:cubicBezTo>
                  <a:cubicBezTo>
                    <a:pt x="233" y="340"/>
                    <a:pt x="234" y="341"/>
                    <a:pt x="234" y="341"/>
                  </a:cubicBezTo>
                  <a:cubicBezTo>
                    <a:pt x="243" y="355"/>
                    <a:pt x="254" y="355"/>
                    <a:pt x="263" y="342"/>
                  </a:cubicBezTo>
                  <a:cubicBezTo>
                    <a:pt x="272" y="330"/>
                    <a:pt x="276" y="316"/>
                    <a:pt x="280" y="302"/>
                  </a:cubicBezTo>
                  <a:cubicBezTo>
                    <a:pt x="282" y="293"/>
                    <a:pt x="284" y="283"/>
                    <a:pt x="286" y="272"/>
                  </a:cubicBezTo>
                  <a:cubicBezTo>
                    <a:pt x="287" y="269"/>
                    <a:pt x="288" y="268"/>
                    <a:pt x="291" y="267"/>
                  </a:cubicBezTo>
                  <a:cubicBezTo>
                    <a:pt x="300" y="265"/>
                    <a:pt x="309" y="263"/>
                    <a:pt x="319" y="261"/>
                  </a:cubicBezTo>
                </a:path>
              </a:pathLst>
            </a:custGeom>
            <a:solidFill>
              <a:srgbClr val="FFFFFF">
                <a:alpha val="100000"/>
              </a:srgbClr>
            </a:solidFill>
            <a:ln cap="flat">
              <a:noFill/>
              <a:prstDash val="solid"/>
              <a:miter lim="0"/>
            </a:ln>
          </p:spPr>
          <p:txBody>
            <a:bodyPr rtlCol="0"/>
            <a:lstStyle/>
            <a:p>
              <a:pPr algn="ctr"/>
              <a:endParaRPr lang="zh-CN" altLang="en-US"/>
            </a:p>
          </p:txBody>
        </p:sp>
      </p:grpSp>
      <p:grpSp>
        <p:nvGrpSpPr>
          <p:cNvPr id="28" name="group 28"/>
          <p:cNvGrpSpPr/>
          <p:nvPr/>
        </p:nvGrpSpPr>
        <p:grpSpPr>
          <a:xfrm rot="21600000">
            <a:off x="1855724" y="1634845"/>
            <a:ext cx="454698" cy="454685"/>
            <a:chOff x="0" y="0"/>
            <a:chExt cx="454698" cy="454685"/>
          </a:xfrm>
        </p:grpSpPr>
        <p:sp>
          <p:nvSpPr>
            <p:cNvPr id="215" name="path"/>
            <p:cNvSpPr/>
            <p:nvPr/>
          </p:nvSpPr>
          <p:spPr>
            <a:xfrm>
              <a:off x="0" y="0"/>
              <a:ext cx="454698" cy="454685"/>
            </a:xfrm>
            <a:custGeom>
              <a:avLst/>
              <a:gdLst/>
              <a:ahLst/>
              <a:cxnLst/>
              <a:rect l="0" t="0" r="0" b="0"/>
              <a:pathLst>
                <a:path w="716" h="716">
                  <a:moveTo>
                    <a:pt x="0" y="358"/>
                  </a:moveTo>
                  <a:cubicBezTo>
                    <a:pt x="0" y="160"/>
                    <a:pt x="160" y="0"/>
                    <a:pt x="358" y="0"/>
                  </a:cubicBezTo>
                  <a:cubicBezTo>
                    <a:pt x="555" y="0"/>
                    <a:pt x="716" y="160"/>
                    <a:pt x="716" y="358"/>
                  </a:cubicBezTo>
                  <a:cubicBezTo>
                    <a:pt x="716" y="555"/>
                    <a:pt x="555" y="716"/>
                    <a:pt x="358" y="716"/>
                  </a:cubicBezTo>
                  <a:cubicBezTo>
                    <a:pt x="160" y="716"/>
                    <a:pt x="0" y="555"/>
                    <a:pt x="0" y="358"/>
                  </a:cubicBezTo>
                </a:path>
              </a:pathLst>
            </a:custGeom>
            <a:solidFill>
              <a:srgbClr val="ABCD22">
                <a:alpha val="100000"/>
              </a:srgbClr>
            </a:solidFill>
            <a:ln cap="flat">
              <a:noFill/>
              <a:prstDash val="solid"/>
              <a:miter lim="0"/>
            </a:ln>
          </p:spPr>
          <p:txBody>
            <a:bodyPr rtlCol="0"/>
            <a:lstStyle/>
            <a:p>
              <a:pPr algn="ctr"/>
              <a:endParaRPr lang="zh-CN" altLang="en-US"/>
            </a:p>
          </p:txBody>
        </p:sp>
        <p:sp>
          <p:nvSpPr>
            <p:cNvPr id="216" name="path"/>
            <p:cNvSpPr/>
            <p:nvPr/>
          </p:nvSpPr>
          <p:spPr>
            <a:xfrm>
              <a:off x="86512" y="94119"/>
              <a:ext cx="281571" cy="268401"/>
            </a:xfrm>
            <a:custGeom>
              <a:avLst/>
              <a:gdLst/>
              <a:ahLst/>
              <a:cxnLst/>
              <a:rect l="0" t="0" r="0" b="0"/>
              <a:pathLst>
                <a:path w="443" h="422">
                  <a:moveTo>
                    <a:pt x="424" y="270"/>
                  </a:moveTo>
                  <a:cubicBezTo>
                    <a:pt x="424" y="272"/>
                    <a:pt x="425" y="274"/>
                    <a:pt x="423" y="275"/>
                  </a:cubicBezTo>
                  <a:cubicBezTo>
                    <a:pt x="420" y="276"/>
                    <a:pt x="419" y="274"/>
                    <a:pt x="417" y="273"/>
                  </a:cubicBezTo>
                  <a:cubicBezTo>
                    <a:pt x="408" y="264"/>
                    <a:pt x="400" y="254"/>
                    <a:pt x="391" y="245"/>
                  </a:cubicBezTo>
                  <a:cubicBezTo>
                    <a:pt x="372" y="223"/>
                    <a:pt x="351" y="203"/>
                    <a:pt x="327" y="188"/>
                  </a:cubicBezTo>
                  <a:cubicBezTo>
                    <a:pt x="309" y="177"/>
                    <a:pt x="295" y="179"/>
                    <a:pt x="279" y="194"/>
                  </a:cubicBezTo>
                  <a:cubicBezTo>
                    <a:pt x="251" y="219"/>
                    <a:pt x="223" y="245"/>
                    <a:pt x="195" y="270"/>
                  </a:cubicBezTo>
                  <a:cubicBezTo>
                    <a:pt x="176" y="287"/>
                    <a:pt x="161" y="288"/>
                    <a:pt x="140" y="273"/>
                  </a:cubicBezTo>
                  <a:cubicBezTo>
                    <a:pt x="96" y="242"/>
                    <a:pt x="57" y="205"/>
                    <a:pt x="24" y="162"/>
                  </a:cubicBezTo>
                  <a:cubicBezTo>
                    <a:pt x="22" y="159"/>
                    <a:pt x="19" y="156"/>
                    <a:pt x="19" y="152"/>
                  </a:cubicBezTo>
                  <a:cubicBezTo>
                    <a:pt x="19" y="150"/>
                    <a:pt x="18" y="148"/>
                    <a:pt x="21" y="147"/>
                  </a:cubicBezTo>
                  <a:cubicBezTo>
                    <a:pt x="24" y="145"/>
                    <a:pt x="25" y="147"/>
                    <a:pt x="26" y="149"/>
                  </a:cubicBezTo>
                  <a:cubicBezTo>
                    <a:pt x="33" y="156"/>
                    <a:pt x="39" y="162"/>
                    <a:pt x="46" y="170"/>
                  </a:cubicBezTo>
                  <a:cubicBezTo>
                    <a:pt x="64" y="192"/>
                    <a:pt x="86" y="211"/>
                    <a:pt x="108" y="228"/>
                  </a:cubicBezTo>
                  <a:cubicBezTo>
                    <a:pt x="130" y="245"/>
                    <a:pt x="146" y="243"/>
                    <a:pt x="166" y="225"/>
                  </a:cubicBezTo>
                  <a:cubicBezTo>
                    <a:pt x="193" y="201"/>
                    <a:pt x="219" y="175"/>
                    <a:pt x="247" y="152"/>
                  </a:cubicBezTo>
                  <a:cubicBezTo>
                    <a:pt x="269" y="134"/>
                    <a:pt x="285" y="133"/>
                    <a:pt x="310" y="152"/>
                  </a:cubicBezTo>
                  <a:cubicBezTo>
                    <a:pt x="347" y="181"/>
                    <a:pt x="381" y="212"/>
                    <a:pt x="411" y="247"/>
                  </a:cubicBezTo>
                  <a:cubicBezTo>
                    <a:pt x="421" y="259"/>
                    <a:pt x="424" y="265"/>
                    <a:pt x="424" y="270"/>
                  </a:cubicBezTo>
                </a:path>
                <a:path w="443" h="422">
                  <a:moveTo>
                    <a:pt x="233" y="421"/>
                  </a:moveTo>
                  <a:cubicBezTo>
                    <a:pt x="189" y="422"/>
                    <a:pt x="155" y="409"/>
                    <a:pt x="125" y="383"/>
                  </a:cubicBezTo>
                  <a:cubicBezTo>
                    <a:pt x="83" y="347"/>
                    <a:pt x="48" y="304"/>
                    <a:pt x="16" y="259"/>
                  </a:cubicBezTo>
                  <a:cubicBezTo>
                    <a:pt x="12" y="253"/>
                    <a:pt x="9" y="246"/>
                    <a:pt x="7" y="239"/>
                  </a:cubicBezTo>
                  <a:cubicBezTo>
                    <a:pt x="6" y="236"/>
                    <a:pt x="5" y="233"/>
                    <a:pt x="8" y="231"/>
                  </a:cubicBezTo>
                  <a:cubicBezTo>
                    <a:pt x="11" y="230"/>
                    <a:pt x="12" y="233"/>
                    <a:pt x="14" y="235"/>
                  </a:cubicBezTo>
                  <a:cubicBezTo>
                    <a:pt x="29" y="252"/>
                    <a:pt x="43" y="270"/>
                    <a:pt x="58" y="288"/>
                  </a:cubicBezTo>
                  <a:cubicBezTo>
                    <a:pt x="86" y="319"/>
                    <a:pt x="115" y="348"/>
                    <a:pt x="151" y="371"/>
                  </a:cubicBezTo>
                  <a:cubicBezTo>
                    <a:pt x="189" y="396"/>
                    <a:pt x="227" y="396"/>
                    <a:pt x="265" y="370"/>
                  </a:cubicBezTo>
                  <a:cubicBezTo>
                    <a:pt x="299" y="347"/>
                    <a:pt x="331" y="320"/>
                    <a:pt x="361" y="290"/>
                  </a:cubicBezTo>
                  <a:cubicBezTo>
                    <a:pt x="373" y="278"/>
                    <a:pt x="373" y="278"/>
                    <a:pt x="385" y="289"/>
                  </a:cubicBezTo>
                  <a:cubicBezTo>
                    <a:pt x="390" y="294"/>
                    <a:pt x="393" y="299"/>
                    <a:pt x="397" y="304"/>
                  </a:cubicBezTo>
                  <a:cubicBezTo>
                    <a:pt x="400" y="307"/>
                    <a:pt x="399" y="310"/>
                    <a:pt x="396" y="313"/>
                  </a:cubicBezTo>
                  <a:cubicBezTo>
                    <a:pt x="377" y="333"/>
                    <a:pt x="356" y="353"/>
                    <a:pt x="334" y="371"/>
                  </a:cubicBezTo>
                  <a:cubicBezTo>
                    <a:pt x="319" y="383"/>
                    <a:pt x="305" y="397"/>
                    <a:pt x="288" y="406"/>
                  </a:cubicBezTo>
                  <a:cubicBezTo>
                    <a:pt x="269" y="415"/>
                    <a:pt x="250" y="422"/>
                    <a:pt x="233" y="421"/>
                  </a:cubicBezTo>
                </a:path>
                <a:path w="443" h="422">
                  <a:moveTo>
                    <a:pt x="218" y="0"/>
                  </a:moveTo>
                  <a:cubicBezTo>
                    <a:pt x="267" y="0"/>
                    <a:pt x="306" y="22"/>
                    <a:pt x="338" y="57"/>
                  </a:cubicBezTo>
                  <a:cubicBezTo>
                    <a:pt x="345" y="65"/>
                    <a:pt x="353" y="71"/>
                    <a:pt x="360" y="79"/>
                  </a:cubicBezTo>
                  <a:cubicBezTo>
                    <a:pt x="381" y="102"/>
                    <a:pt x="400" y="126"/>
                    <a:pt x="419" y="151"/>
                  </a:cubicBezTo>
                  <a:cubicBezTo>
                    <a:pt x="426" y="160"/>
                    <a:pt x="433" y="170"/>
                    <a:pt x="436" y="182"/>
                  </a:cubicBezTo>
                  <a:cubicBezTo>
                    <a:pt x="437" y="185"/>
                    <a:pt x="439" y="188"/>
                    <a:pt x="435" y="190"/>
                  </a:cubicBezTo>
                  <a:cubicBezTo>
                    <a:pt x="432" y="191"/>
                    <a:pt x="431" y="188"/>
                    <a:pt x="429" y="186"/>
                  </a:cubicBezTo>
                  <a:cubicBezTo>
                    <a:pt x="402" y="154"/>
                    <a:pt x="377" y="122"/>
                    <a:pt x="348" y="94"/>
                  </a:cubicBezTo>
                  <a:cubicBezTo>
                    <a:pt x="330" y="77"/>
                    <a:pt x="310" y="61"/>
                    <a:pt x="289" y="48"/>
                  </a:cubicBezTo>
                  <a:cubicBezTo>
                    <a:pt x="253" y="26"/>
                    <a:pt x="217" y="26"/>
                    <a:pt x="181" y="49"/>
                  </a:cubicBezTo>
                  <a:cubicBezTo>
                    <a:pt x="144" y="73"/>
                    <a:pt x="111" y="103"/>
                    <a:pt x="78" y="134"/>
                  </a:cubicBezTo>
                  <a:cubicBezTo>
                    <a:pt x="69" y="143"/>
                    <a:pt x="67" y="143"/>
                    <a:pt x="58" y="133"/>
                  </a:cubicBezTo>
                  <a:cubicBezTo>
                    <a:pt x="55" y="128"/>
                    <a:pt x="52" y="124"/>
                    <a:pt x="47" y="121"/>
                  </a:cubicBezTo>
                  <a:cubicBezTo>
                    <a:pt x="42" y="117"/>
                    <a:pt x="42" y="112"/>
                    <a:pt x="47" y="107"/>
                  </a:cubicBezTo>
                  <a:cubicBezTo>
                    <a:pt x="79" y="75"/>
                    <a:pt x="112" y="43"/>
                    <a:pt x="150" y="18"/>
                  </a:cubicBezTo>
                  <a:cubicBezTo>
                    <a:pt x="168" y="6"/>
                    <a:pt x="193" y="0"/>
                    <a:pt x="218" y="0"/>
                  </a:cubicBezTo>
                </a:path>
                <a:path w="443" h="422">
                  <a:moveTo>
                    <a:pt x="193" y="356"/>
                  </a:moveTo>
                  <a:cubicBezTo>
                    <a:pt x="166" y="356"/>
                    <a:pt x="146" y="344"/>
                    <a:pt x="127" y="330"/>
                  </a:cubicBezTo>
                  <a:cubicBezTo>
                    <a:pt x="103" y="312"/>
                    <a:pt x="82" y="292"/>
                    <a:pt x="61" y="272"/>
                  </a:cubicBezTo>
                  <a:cubicBezTo>
                    <a:pt x="40" y="250"/>
                    <a:pt x="21" y="227"/>
                    <a:pt x="6" y="201"/>
                  </a:cubicBezTo>
                  <a:cubicBezTo>
                    <a:pt x="4" y="197"/>
                    <a:pt x="3" y="192"/>
                    <a:pt x="1" y="188"/>
                  </a:cubicBezTo>
                  <a:cubicBezTo>
                    <a:pt x="1" y="185"/>
                    <a:pt x="0" y="182"/>
                    <a:pt x="3" y="180"/>
                  </a:cubicBezTo>
                  <a:cubicBezTo>
                    <a:pt x="6" y="179"/>
                    <a:pt x="7" y="182"/>
                    <a:pt x="8" y="184"/>
                  </a:cubicBezTo>
                  <a:cubicBezTo>
                    <a:pt x="17" y="195"/>
                    <a:pt x="26" y="206"/>
                    <a:pt x="35" y="217"/>
                  </a:cubicBezTo>
                  <a:cubicBezTo>
                    <a:pt x="59" y="245"/>
                    <a:pt x="83" y="274"/>
                    <a:pt x="114" y="295"/>
                  </a:cubicBezTo>
                  <a:cubicBezTo>
                    <a:pt x="142" y="314"/>
                    <a:pt x="172" y="324"/>
                    <a:pt x="205" y="310"/>
                  </a:cubicBezTo>
                  <a:cubicBezTo>
                    <a:pt x="216" y="306"/>
                    <a:pt x="226" y="299"/>
                    <a:pt x="235" y="292"/>
                  </a:cubicBezTo>
                  <a:cubicBezTo>
                    <a:pt x="265" y="269"/>
                    <a:pt x="293" y="245"/>
                    <a:pt x="319" y="218"/>
                  </a:cubicBezTo>
                  <a:cubicBezTo>
                    <a:pt x="324" y="214"/>
                    <a:pt x="327" y="214"/>
                    <a:pt x="331" y="218"/>
                  </a:cubicBezTo>
                  <a:cubicBezTo>
                    <a:pt x="337" y="224"/>
                    <a:pt x="342" y="230"/>
                    <a:pt x="347" y="236"/>
                  </a:cubicBezTo>
                  <a:cubicBezTo>
                    <a:pt x="351" y="240"/>
                    <a:pt x="351" y="244"/>
                    <a:pt x="347" y="248"/>
                  </a:cubicBezTo>
                  <a:cubicBezTo>
                    <a:pt x="316" y="280"/>
                    <a:pt x="283" y="310"/>
                    <a:pt x="247" y="335"/>
                  </a:cubicBezTo>
                  <a:cubicBezTo>
                    <a:pt x="226" y="350"/>
                    <a:pt x="212" y="356"/>
                    <a:pt x="193" y="356"/>
                  </a:cubicBezTo>
                </a:path>
                <a:path w="443" h="422">
                  <a:moveTo>
                    <a:pt x="253" y="66"/>
                  </a:moveTo>
                  <a:cubicBezTo>
                    <a:pt x="273" y="67"/>
                    <a:pt x="292" y="74"/>
                    <a:pt x="309" y="87"/>
                  </a:cubicBezTo>
                  <a:cubicBezTo>
                    <a:pt x="338" y="107"/>
                    <a:pt x="364" y="131"/>
                    <a:pt x="388" y="157"/>
                  </a:cubicBezTo>
                  <a:cubicBezTo>
                    <a:pt x="404" y="175"/>
                    <a:pt x="419" y="193"/>
                    <a:pt x="433" y="214"/>
                  </a:cubicBezTo>
                  <a:cubicBezTo>
                    <a:pt x="437" y="220"/>
                    <a:pt x="441" y="227"/>
                    <a:pt x="442" y="234"/>
                  </a:cubicBezTo>
                  <a:cubicBezTo>
                    <a:pt x="443" y="237"/>
                    <a:pt x="443" y="239"/>
                    <a:pt x="441" y="240"/>
                  </a:cubicBezTo>
                  <a:cubicBezTo>
                    <a:pt x="438" y="242"/>
                    <a:pt x="437" y="239"/>
                    <a:pt x="436" y="238"/>
                  </a:cubicBezTo>
                  <a:cubicBezTo>
                    <a:pt x="418" y="216"/>
                    <a:pt x="400" y="193"/>
                    <a:pt x="381" y="172"/>
                  </a:cubicBezTo>
                  <a:cubicBezTo>
                    <a:pt x="357" y="147"/>
                    <a:pt x="332" y="123"/>
                    <a:pt x="299" y="110"/>
                  </a:cubicBezTo>
                  <a:cubicBezTo>
                    <a:pt x="271" y="99"/>
                    <a:pt x="244" y="104"/>
                    <a:pt x="219" y="122"/>
                  </a:cubicBezTo>
                  <a:cubicBezTo>
                    <a:pt x="186" y="145"/>
                    <a:pt x="156" y="172"/>
                    <a:pt x="127" y="200"/>
                  </a:cubicBezTo>
                  <a:cubicBezTo>
                    <a:pt x="117" y="209"/>
                    <a:pt x="117" y="209"/>
                    <a:pt x="109" y="199"/>
                  </a:cubicBezTo>
                  <a:cubicBezTo>
                    <a:pt x="90" y="179"/>
                    <a:pt x="90" y="179"/>
                    <a:pt x="110" y="160"/>
                  </a:cubicBezTo>
                  <a:cubicBezTo>
                    <a:pt x="139" y="130"/>
                    <a:pt x="171" y="102"/>
                    <a:pt x="206" y="79"/>
                  </a:cubicBezTo>
                  <a:cubicBezTo>
                    <a:pt x="220" y="70"/>
                    <a:pt x="235" y="67"/>
                    <a:pt x="253" y="66"/>
                  </a:cubicBezTo>
                </a:path>
              </a:pathLst>
            </a:custGeom>
            <a:solidFill>
              <a:srgbClr val="FFFFFF">
                <a:alpha val="100000"/>
              </a:srgbClr>
            </a:solidFill>
            <a:ln cap="flat">
              <a:noFill/>
              <a:prstDash val="solid"/>
              <a:miter lim="0"/>
            </a:ln>
          </p:spPr>
          <p:txBody>
            <a:bodyPr rtlCol="0"/>
            <a:lstStyle/>
            <a:p>
              <a:pPr algn="ctr"/>
              <a:endParaRPr lang="zh-CN" altLang="en-US"/>
            </a:p>
          </p:txBody>
        </p:sp>
      </p:grpSp>
      <p:sp>
        <p:nvSpPr>
          <p:cNvPr id="217" name="rect"/>
          <p:cNvSpPr/>
          <p:nvPr/>
        </p:nvSpPr>
        <p:spPr>
          <a:xfrm>
            <a:off x="2258809" y="4180395"/>
            <a:ext cx="536790" cy="19050"/>
          </a:xfrm>
          <a:prstGeom prst="rect">
            <a:avLst/>
          </a:prstGeom>
          <a:solidFill>
            <a:srgbClr val="057DD6">
              <a:alpha val="100000"/>
            </a:srgbClr>
          </a:solidFill>
          <a:ln cap="flat">
            <a:noFill/>
            <a:prstDash val="solid"/>
            <a:miter lim="0"/>
          </a:ln>
        </p:spPr>
        <p:txBody>
          <a:bodyPr rtlCol="0"/>
          <a:lstStyle/>
          <a:p>
            <a:pPr algn="ctr"/>
            <a:endParaRPr lang="zh-CN" altLang="en-US"/>
          </a:p>
        </p:txBody>
      </p:sp>
      <p:pic>
        <p:nvPicPr>
          <p:cNvPr id="218" name="picture 218"/>
          <p:cNvPicPr>
            <a:picLocks noChangeAspect="1"/>
          </p:cNvPicPr>
          <p:nvPr/>
        </p:nvPicPr>
        <p:blipFill>
          <a:blip r:embed="rId9"/>
          <a:stretch>
            <a:fillRect/>
          </a:stretch>
        </p:blipFill>
        <p:spPr>
          <a:xfrm rot="21600000">
            <a:off x="2612136" y="4081271"/>
            <a:ext cx="746760" cy="266700"/>
          </a:xfrm>
          <a:prstGeom prst="rect">
            <a:avLst/>
          </a:prstGeom>
        </p:spPr>
      </p:pic>
      <p:sp>
        <p:nvSpPr>
          <p:cNvPr id="219" name="rect"/>
          <p:cNvSpPr/>
          <p:nvPr/>
        </p:nvSpPr>
        <p:spPr>
          <a:xfrm>
            <a:off x="1144104" y="2801950"/>
            <a:ext cx="1829041" cy="19050"/>
          </a:xfrm>
          <a:prstGeom prst="rect">
            <a:avLst/>
          </a:prstGeom>
          <a:solidFill>
            <a:srgbClr val="057DD6">
              <a:alpha val="100000"/>
            </a:srgbClr>
          </a:solidFill>
          <a:ln cap="flat">
            <a:noFill/>
            <a:prstDash val="solid"/>
            <a:miter lim="0"/>
          </a:ln>
        </p:spPr>
        <p:txBody>
          <a:bodyPr rtlCol="0"/>
          <a:lstStyle/>
          <a:p>
            <a:pPr algn="ctr"/>
            <a:endParaRPr lang="zh-CN" altLang="en-US"/>
          </a:p>
        </p:txBody>
      </p:sp>
      <p:pic>
        <p:nvPicPr>
          <p:cNvPr id="220" name="picture 220"/>
          <p:cNvPicPr>
            <a:picLocks noChangeAspect="1"/>
          </p:cNvPicPr>
          <p:nvPr/>
        </p:nvPicPr>
        <p:blipFill>
          <a:blip r:embed="rId10"/>
          <a:stretch>
            <a:fillRect/>
          </a:stretch>
        </p:blipFill>
        <p:spPr>
          <a:xfrm rot="21600000">
            <a:off x="2915259" y="2144217"/>
            <a:ext cx="107924" cy="667321"/>
          </a:xfrm>
          <a:prstGeom prst="rect">
            <a:avLst/>
          </a:prstGeom>
        </p:spPr>
      </p:pic>
      <p:sp>
        <p:nvSpPr>
          <p:cNvPr id="221" name="textbox 221"/>
          <p:cNvSpPr/>
          <p:nvPr/>
        </p:nvSpPr>
        <p:spPr>
          <a:xfrm>
            <a:off x="2628900" y="2412453"/>
            <a:ext cx="669290" cy="247015"/>
          </a:xfrm>
          <a:prstGeom prst="rect">
            <a:avLst/>
          </a:prstGeom>
          <a:solidFill>
            <a:srgbClr val="057DD6"/>
          </a:solidFill>
        </p:spPr>
        <p:txBody>
          <a:bodyPr vert="horz" wrap="square" lIns="0" tIns="0" rIns="0" bIns="0"/>
          <a:lstStyle/>
          <a:p>
            <a:pPr algn="l" rtl="0" eaLnBrk="0">
              <a:lnSpc>
                <a:spcPct val="140000"/>
              </a:lnSpc>
            </a:pPr>
            <a:endParaRPr lang="en-US" altLang="en-US" sz="100" dirty="0"/>
          </a:p>
          <a:p>
            <a:pPr marL="127635" algn="l" rtl="0" eaLnBrk="0">
              <a:lnSpc>
                <a:spcPts val="1485"/>
              </a:lnSpc>
            </a:pP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PPPo</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E</a:t>
            </a:r>
            <a:endParaRPr lang="en-US" altLang="en-US" sz="1100" dirty="0"/>
          </a:p>
        </p:txBody>
      </p:sp>
      <p:sp>
        <p:nvSpPr>
          <p:cNvPr id="222" name="textbox 222"/>
          <p:cNvSpPr/>
          <p:nvPr/>
        </p:nvSpPr>
        <p:spPr>
          <a:xfrm>
            <a:off x="1710969" y="2412453"/>
            <a:ext cx="668655" cy="247015"/>
          </a:xfrm>
          <a:prstGeom prst="rect">
            <a:avLst/>
          </a:prstGeom>
          <a:solidFill>
            <a:srgbClr val="057DD6"/>
          </a:solidFill>
        </p:spPr>
        <p:txBody>
          <a:bodyPr vert="horz" wrap="square" lIns="0" tIns="0" rIns="0" bIns="0"/>
          <a:lstStyle/>
          <a:p>
            <a:pPr algn="l" rtl="0" eaLnBrk="0">
              <a:lnSpc>
                <a:spcPct val="140000"/>
              </a:lnSpc>
            </a:pPr>
            <a:endParaRPr lang="en-US" altLang="en-US" sz="100" dirty="0"/>
          </a:p>
          <a:p>
            <a:pPr marL="127000" algn="l" rtl="0" eaLnBrk="0">
              <a:lnSpc>
                <a:spcPts val="1485"/>
              </a:lnSpc>
            </a:pP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PPPo</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E</a:t>
            </a:r>
            <a:endParaRPr lang="en-US" altLang="en-US" sz="1100" dirty="0"/>
          </a:p>
        </p:txBody>
      </p:sp>
      <p:pic>
        <p:nvPicPr>
          <p:cNvPr id="223" name="picture 223"/>
          <p:cNvPicPr>
            <a:picLocks noChangeAspect="1"/>
          </p:cNvPicPr>
          <p:nvPr/>
        </p:nvPicPr>
        <p:blipFill>
          <a:blip r:embed="rId11"/>
          <a:stretch>
            <a:fillRect/>
          </a:stretch>
        </p:blipFill>
        <p:spPr>
          <a:xfrm rot="21600000">
            <a:off x="1090841" y="2144217"/>
            <a:ext cx="107924" cy="667334"/>
          </a:xfrm>
          <a:prstGeom prst="rect">
            <a:avLst/>
          </a:prstGeom>
        </p:spPr>
      </p:pic>
      <p:sp>
        <p:nvSpPr>
          <p:cNvPr id="224" name="textbox 224"/>
          <p:cNvSpPr/>
          <p:nvPr/>
        </p:nvSpPr>
        <p:spPr>
          <a:xfrm>
            <a:off x="819581" y="2412453"/>
            <a:ext cx="668655" cy="247015"/>
          </a:xfrm>
          <a:prstGeom prst="rect">
            <a:avLst/>
          </a:prstGeom>
          <a:solidFill>
            <a:srgbClr val="057DD6">
              <a:alpha val="95686"/>
            </a:srgbClr>
          </a:solidFill>
        </p:spPr>
        <p:txBody>
          <a:bodyPr vert="horz" wrap="square" lIns="0" tIns="0" rIns="0" bIns="0"/>
          <a:lstStyle/>
          <a:p>
            <a:pPr algn="l" rtl="0" eaLnBrk="0">
              <a:lnSpc>
                <a:spcPct val="140000"/>
              </a:lnSpc>
            </a:pPr>
            <a:endParaRPr lang="en-US" altLang="en-US" sz="100" dirty="0"/>
          </a:p>
          <a:p>
            <a:pPr marL="127000" algn="l" rtl="0" eaLnBrk="0">
              <a:lnSpc>
                <a:spcPts val="1485"/>
              </a:lnSpc>
            </a:pP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PPPo</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E</a:t>
            </a:r>
            <a:endParaRPr lang="en-US" altLang="en-US" sz="1100" dirty="0"/>
          </a:p>
        </p:txBody>
      </p:sp>
      <p:sp>
        <p:nvSpPr>
          <p:cNvPr id="225" name="textbox 225"/>
          <p:cNvSpPr/>
          <p:nvPr/>
        </p:nvSpPr>
        <p:spPr>
          <a:xfrm>
            <a:off x="1729816" y="5009356"/>
            <a:ext cx="607694" cy="184150"/>
          </a:xfrm>
          <a:prstGeom prst="rect">
            <a:avLst/>
          </a:prstGeom>
        </p:spPr>
        <p:txBody>
          <a:bodyPr vert="horz" wrap="square" lIns="0" tIns="0" rIns="0" bIns="0"/>
          <a:lstStyle/>
          <a:p>
            <a:pPr algn="l" rtl="0" eaLnBrk="0">
              <a:lnSpc>
                <a:spcPct val="88000"/>
              </a:lnSpc>
            </a:pPr>
            <a:endParaRPr lang="en-US" altLang="en-US" sz="100" dirty="0"/>
          </a:p>
          <a:p>
            <a:pPr marL="12700" algn="l" rtl="0" eaLnBrk="0">
              <a:lnSpc>
                <a:spcPct val="94000"/>
              </a:lnSpc>
            </a:pPr>
            <a:r>
              <a:rPr sz="1100" spc="50" dirty="0">
                <a:solidFill>
                  <a:srgbClr val="43629F">
                    <a:alpha val="100000"/>
                  </a:srgbClr>
                </a:solidFill>
                <a:latin typeface="微软雅黑" panose="020B0503020204020204" charset="-122"/>
                <a:ea typeface="微软雅黑" panose="020B0503020204020204" charset="-122"/>
                <a:cs typeface="微软雅黑" panose="020B0503020204020204" charset="-122"/>
              </a:rPr>
              <a:t>校园无</a:t>
            </a:r>
            <a:r>
              <a:rPr sz="1100" spc="30" dirty="0">
                <a:solidFill>
                  <a:srgbClr val="43629F">
                    <a:alpha val="100000"/>
                  </a:srgbClr>
                </a:solidFill>
                <a:latin typeface="微软雅黑" panose="020B0503020204020204" charset="-122"/>
                <a:ea typeface="微软雅黑" panose="020B0503020204020204" charset="-122"/>
                <a:cs typeface="微软雅黑" panose="020B0503020204020204" charset="-122"/>
              </a:rPr>
              <a:t>线</a:t>
            </a:r>
            <a:endParaRPr lang="en-US" altLang="en-US" sz="1100" dirty="0"/>
          </a:p>
        </p:txBody>
      </p:sp>
      <p:sp>
        <p:nvSpPr>
          <p:cNvPr id="226" name="textbox 226"/>
          <p:cNvSpPr/>
          <p:nvPr/>
        </p:nvSpPr>
        <p:spPr>
          <a:xfrm>
            <a:off x="999997" y="3150673"/>
            <a:ext cx="608965" cy="183514"/>
          </a:xfrm>
          <a:prstGeom prst="rect">
            <a:avLst/>
          </a:prstGeom>
        </p:spPr>
        <p:txBody>
          <a:bodyPr vert="horz" wrap="square" lIns="0" tIns="0" rIns="0" bIns="0"/>
          <a:lstStyle/>
          <a:p>
            <a:pPr algn="l" rtl="0" eaLnBrk="0">
              <a:lnSpc>
                <a:spcPct val="84000"/>
              </a:lnSpc>
            </a:pPr>
            <a:endParaRPr lang="en-US" altLang="en-US" sz="100" dirty="0"/>
          </a:p>
          <a:p>
            <a:pPr marL="12700" algn="l" rtl="0" eaLnBrk="0">
              <a:lnSpc>
                <a:spcPct val="94000"/>
              </a:lnSpc>
            </a:pPr>
            <a:r>
              <a:rPr sz="1100" spc="50" dirty="0">
                <a:solidFill>
                  <a:srgbClr val="057DD6">
                    <a:alpha val="100000"/>
                  </a:srgbClr>
                </a:solidFill>
                <a:latin typeface="微软雅黑" panose="020B0503020204020204" charset="-122"/>
                <a:ea typeface="微软雅黑" panose="020B0503020204020204" charset="-122"/>
                <a:cs typeface="微软雅黑" panose="020B0503020204020204" charset="-122"/>
              </a:rPr>
              <a:t>代拨网</a:t>
            </a:r>
            <a:r>
              <a:rPr sz="1100" spc="40" dirty="0">
                <a:solidFill>
                  <a:srgbClr val="057DD6">
                    <a:alpha val="100000"/>
                  </a:srgbClr>
                </a:solidFill>
                <a:latin typeface="微软雅黑" panose="020B0503020204020204" charset="-122"/>
                <a:ea typeface="微软雅黑" panose="020B0503020204020204" charset="-122"/>
                <a:cs typeface="微软雅黑" panose="020B0503020204020204" charset="-122"/>
              </a:rPr>
              <a:t>关</a:t>
            </a:r>
            <a:endParaRPr lang="en-US" altLang="en-US" sz="1100" dirty="0"/>
          </a:p>
        </p:txBody>
      </p:sp>
      <p:sp>
        <p:nvSpPr>
          <p:cNvPr id="227" name="textbox 227"/>
          <p:cNvSpPr/>
          <p:nvPr/>
        </p:nvSpPr>
        <p:spPr>
          <a:xfrm>
            <a:off x="889838" y="4390243"/>
            <a:ext cx="607694" cy="182879"/>
          </a:xfrm>
          <a:prstGeom prst="rect">
            <a:avLst/>
          </a:prstGeom>
        </p:spPr>
        <p:txBody>
          <a:bodyPr vert="horz" wrap="square" lIns="0" tIns="0" rIns="0" bIns="0"/>
          <a:lstStyle/>
          <a:p>
            <a:pPr algn="l" rtl="0" eaLnBrk="0">
              <a:lnSpc>
                <a:spcPct val="80000"/>
              </a:lnSpc>
            </a:pPr>
            <a:endParaRPr lang="en-US" altLang="en-US" sz="100" dirty="0"/>
          </a:p>
          <a:p>
            <a:pPr marL="12700" algn="l" rtl="0" eaLnBrk="0">
              <a:lnSpc>
                <a:spcPct val="94000"/>
              </a:lnSpc>
            </a:pPr>
            <a:r>
              <a:rPr sz="1100" spc="50" dirty="0">
                <a:solidFill>
                  <a:srgbClr val="057DD6">
                    <a:alpha val="100000"/>
                  </a:srgbClr>
                </a:solidFill>
                <a:latin typeface="微软雅黑" panose="020B0503020204020204" charset="-122"/>
                <a:ea typeface="微软雅黑" panose="020B0503020204020204" charset="-122"/>
                <a:cs typeface="微软雅黑" panose="020B0503020204020204" charset="-122"/>
              </a:rPr>
              <a:t>认证计</a:t>
            </a:r>
            <a:r>
              <a:rPr sz="1100" spc="30" dirty="0">
                <a:solidFill>
                  <a:srgbClr val="057DD6">
                    <a:alpha val="100000"/>
                  </a:srgbClr>
                </a:solidFill>
                <a:latin typeface="微软雅黑" panose="020B0503020204020204" charset="-122"/>
                <a:ea typeface="微软雅黑" panose="020B0503020204020204" charset="-122"/>
                <a:cs typeface="微软雅黑" panose="020B0503020204020204" charset="-122"/>
              </a:rPr>
              <a:t>费</a:t>
            </a:r>
            <a:endParaRPr lang="en-US" altLang="en-US" sz="1100" dirty="0"/>
          </a:p>
        </p:txBody>
      </p:sp>
      <p:sp>
        <p:nvSpPr>
          <p:cNvPr id="228" name="textbox 228"/>
          <p:cNvSpPr/>
          <p:nvPr/>
        </p:nvSpPr>
        <p:spPr>
          <a:xfrm>
            <a:off x="2686227" y="4399781"/>
            <a:ext cx="515619" cy="184150"/>
          </a:xfrm>
          <a:prstGeom prst="rect">
            <a:avLst/>
          </a:prstGeom>
        </p:spPr>
        <p:txBody>
          <a:bodyPr vert="horz" wrap="square" lIns="0" tIns="0" rIns="0" bIns="0"/>
          <a:lstStyle/>
          <a:p>
            <a:pPr algn="l" rtl="0" eaLnBrk="0">
              <a:lnSpc>
                <a:spcPct val="88000"/>
              </a:lnSpc>
            </a:pPr>
            <a:endParaRPr lang="en-US" altLang="en-US" sz="100" dirty="0"/>
          </a:p>
          <a:p>
            <a:pPr marL="12700" algn="l" rtl="0" eaLnBrk="0">
              <a:lnSpc>
                <a:spcPct val="94000"/>
              </a:lnSpc>
            </a:pPr>
            <a:r>
              <a:rPr sz="1100" spc="80" dirty="0">
                <a:solidFill>
                  <a:srgbClr val="0D0D0D">
                    <a:alpha val="100000"/>
                  </a:srgbClr>
                </a:solidFill>
                <a:latin typeface="微软雅黑" panose="020B0503020204020204" charset="-122"/>
                <a:ea typeface="微软雅黑" panose="020B0503020204020204" charset="-122"/>
                <a:cs typeface="微软雅黑" panose="020B0503020204020204" charset="-122"/>
              </a:rPr>
              <a:t>无</a:t>
            </a:r>
            <a:r>
              <a:rPr sz="1100" spc="60" dirty="0">
                <a:solidFill>
                  <a:srgbClr val="0D0D0D">
                    <a:alpha val="100000"/>
                  </a:srgbClr>
                </a:solidFill>
                <a:latin typeface="微软雅黑" panose="020B0503020204020204" charset="-122"/>
                <a:ea typeface="微软雅黑" panose="020B0503020204020204" charset="-122"/>
                <a:cs typeface="微软雅黑" panose="020B0503020204020204" charset="-122"/>
              </a:rPr>
              <a:t>线</a:t>
            </a:r>
            <a:r>
              <a:rPr sz="1100" spc="0" dirty="0">
                <a:solidFill>
                  <a:srgbClr val="0D0D0D">
                    <a:alpha val="100000"/>
                  </a:srgbClr>
                </a:solidFill>
                <a:latin typeface="微软雅黑" panose="020B0503020204020204" charset="-122"/>
                <a:ea typeface="微软雅黑" panose="020B0503020204020204" charset="-122"/>
                <a:cs typeface="微软雅黑" panose="020B0503020204020204" charset="-122"/>
              </a:rPr>
              <a:t>AC</a:t>
            </a:r>
            <a:endParaRPr lang="en-US" altLang="en-US" sz="1100" dirty="0"/>
          </a:p>
        </p:txBody>
      </p:sp>
      <p:sp>
        <p:nvSpPr>
          <p:cNvPr id="229" name="textbox 229"/>
          <p:cNvSpPr/>
          <p:nvPr/>
        </p:nvSpPr>
        <p:spPr>
          <a:xfrm>
            <a:off x="1906638" y="1392663"/>
            <a:ext cx="316865" cy="184150"/>
          </a:xfrm>
          <a:prstGeom prst="rect">
            <a:avLst/>
          </a:prstGeom>
        </p:spPr>
        <p:txBody>
          <a:bodyPr vert="horz" wrap="square" lIns="0" tIns="0" rIns="0" bIns="0"/>
          <a:lstStyle/>
          <a:p>
            <a:pPr algn="l" rtl="0" eaLnBrk="0">
              <a:lnSpc>
                <a:spcPct val="88000"/>
              </a:lnSpc>
            </a:pPr>
            <a:endParaRPr lang="en-US" altLang="en-US" sz="100" dirty="0"/>
          </a:p>
          <a:p>
            <a:pPr marL="12700" algn="l" rtl="0" eaLnBrk="0">
              <a:lnSpc>
                <a:spcPct val="94000"/>
              </a:lnSpc>
            </a:pPr>
            <a:r>
              <a:rPr sz="1100" spc="50" dirty="0">
                <a:solidFill>
                  <a:srgbClr val="0D0D0D">
                    <a:alpha val="100000"/>
                  </a:srgbClr>
                </a:solidFill>
                <a:latin typeface="微软雅黑" panose="020B0503020204020204" charset="-122"/>
                <a:ea typeface="微软雅黑" panose="020B0503020204020204" charset="-122"/>
                <a:cs typeface="微软雅黑" panose="020B0503020204020204" charset="-122"/>
              </a:rPr>
              <a:t>移</a:t>
            </a:r>
            <a:r>
              <a:rPr sz="1100" spc="40" dirty="0">
                <a:solidFill>
                  <a:srgbClr val="0D0D0D">
                    <a:alpha val="100000"/>
                  </a:srgbClr>
                </a:solidFill>
                <a:latin typeface="微软雅黑" panose="020B0503020204020204" charset="-122"/>
                <a:ea typeface="微软雅黑" panose="020B0503020204020204" charset="-122"/>
                <a:cs typeface="微软雅黑" panose="020B0503020204020204" charset="-122"/>
              </a:rPr>
              <a:t>动</a:t>
            </a:r>
            <a:endParaRPr lang="en-US" altLang="en-US" sz="1100" dirty="0"/>
          </a:p>
        </p:txBody>
      </p:sp>
      <p:sp>
        <p:nvSpPr>
          <p:cNvPr id="230" name="textbox 230"/>
          <p:cNvSpPr/>
          <p:nvPr/>
        </p:nvSpPr>
        <p:spPr>
          <a:xfrm>
            <a:off x="2808021" y="6051842"/>
            <a:ext cx="314325" cy="184785"/>
          </a:xfrm>
          <a:prstGeom prst="rect">
            <a:avLst/>
          </a:prstGeom>
        </p:spPr>
        <p:txBody>
          <a:bodyPr vert="horz" wrap="square" lIns="0" tIns="0" rIns="0" bIns="0"/>
          <a:lstStyle/>
          <a:p>
            <a:pPr algn="l" rtl="0" eaLnBrk="0">
              <a:lnSpc>
                <a:spcPct val="82000"/>
              </a:lnSpc>
            </a:pPr>
            <a:endParaRPr lang="en-US" altLang="en-US" sz="100" dirty="0"/>
          </a:p>
          <a:p>
            <a:pPr marL="12700" algn="l" rtl="0" eaLnBrk="0">
              <a:lnSpc>
                <a:spcPct val="95000"/>
              </a:lnSpc>
            </a:pPr>
            <a:r>
              <a:rPr sz="1100" spc="40" dirty="0">
                <a:solidFill>
                  <a:srgbClr val="0D0D0D">
                    <a:alpha val="100000"/>
                  </a:srgbClr>
                </a:solidFill>
                <a:latin typeface="微软雅黑" panose="020B0503020204020204" charset="-122"/>
                <a:ea typeface="微软雅黑" panose="020B0503020204020204" charset="-122"/>
                <a:cs typeface="微软雅黑" panose="020B0503020204020204" charset="-122"/>
              </a:rPr>
              <a:t>用</a:t>
            </a:r>
            <a:r>
              <a:rPr sz="1100" spc="30" dirty="0">
                <a:solidFill>
                  <a:srgbClr val="0D0D0D">
                    <a:alpha val="100000"/>
                  </a:srgbClr>
                </a:solidFill>
                <a:latin typeface="微软雅黑" panose="020B0503020204020204" charset="-122"/>
                <a:ea typeface="微软雅黑" panose="020B0503020204020204" charset="-122"/>
                <a:cs typeface="微软雅黑" panose="020B0503020204020204" charset="-122"/>
              </a:rPr>
              <a:t>户</a:t>
            </a:r>
            <a:endParaRPr lang="en-US" altLang="en-US" sz="1100" dirty="0"/>
          </a:p>
        </p:txBody>
      </p:sp>
      <p:sp>
        <p:nvSpPr>
          <p:cNvPr id="231" name="textbox 231"/>
          <p:cNvSpPr/>
          <p:nvPr/>
        </p:nvSpPr>
        <p:spPr>
          <a:xfrm>
            <a:off x="2848299" y="1393685"/>
            <a:ext cx="316229" cy="182879"/>
          </a:xfrm>
          <a:prstGeom prst="rect">
            <a:avLst/>
          </a:prstGeom>
        </p:spPr>
        <p:txBody>
          <a:bodyPr vert="horz" wrap="square" lIns="0" tIns="0" rIns="0" bIns="0"/>
          <a:lstStyle/>
          <a:p>
            <a:pPr algn="l" rtl="0" eaLnBrk="0">
              <a:lnSpc>
                <a:spcPct val="80000"/>
              </a:lnSpc>
            </a:pPr>
            <a:endParaRPr lang="en-US" altLang="en-US" sz="100" dirty="0"/>
          </a:p>
          <a:p>
            <a:pPr marL="12700" algn="l" rtl="0" eaLnBrk="0">
              <a:lnSpc>
                <a:spcPct val="94000"/>
              </a:lnSpc>
            </a:pPr>
            <a:r>
              <a:rPr sz="1100" spc="50" dirty="0">
                <a:solidFill>
                  <a:srgbClr val="0D0D0D">
                    <a:alpha val="100000"/>
                  </a:srgbClr>
                </a:solidFill>
                <a:latin typeface="微软雅黑" panose="020B0503020204020204" charset="-122"/>
                <a:ea typeface="微软雅黑" panose="020B0503020204020204" charset="-122"/>
                <a:cs typeface="微软雅黑" panose="020B0503020204020204" charset="-122"/>
              </a:rPr>
              <a:t>联</a:t>
            </a:r>
            <a:r>
              <a:rPr sz="1100" spc="30" dirty="0">
                <a:solidFill>
                  <a:srgbClr val="0D0D0D">
                    <a:alpha val="100000"/>
                  </a:srgbClr>
                </a:solidFill>
                <a:latin typeface="微软雅黑" panose="020B0503020204020204" charset="-122"/>
                <a:ea typeface="微软雅黑" panose="020B0503020204020204" charset="-122"/>
                <a:cs typeface="微软雅黑" panose="020B0503020204020204" charset="-122"/>
              </a:rPr>
              <a:t>通</a:t>
            </a:r>
            <a:endParaRPr lang="en-US" altLang="en-US" sz="1100" dirty="0"/>
          </a:p>
        </p:txBody>
      </p:sp>
      <p:sp>
        <p:nvSpPr>
          <p:cNvPr id="232" name="textbox 232"/>
          <p:cNvSpPr/>
          <p:nvPr/>
        </p:nvSpPr>
        <p:spPr>
          <a:xfrm>
            <a:off x="968330" y="1393101"/>
            <a:ext cx="308609" cy="183514"/>
          </a:xfrm>
          <a:prstGeom prst="rect">
            <a:avLst/>
          </a:prstGeom>
        </p:spPr>
        <p:txBody>
          <a:bodyPr vert="horz" wrap="square" lIns="0" tIns="0" rIns="0" bIns="0"/>
          <a:lstStyle/>
          <a:p>
            <a:pPr algn="l" rtl="0" eaLnBrk="0">
              <a:lnSpc>
                <a:spcPct val="84000"/>
              </a:lnSpc>
            </a:pPr>
            <a:endParaRPr lang="en-US" altLang="en-US" sz="100" dirty="0"/>
          </a:p>
          <a:p>
            <a:pPr marL="12700" algn="l" rtl="0" eaLnBrk="0">
              <a:lnSpc>
                <a:spcPct val="94000"/>
              </a:lnSpc>
            </a:pPr>
            <a:r>
              <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rPr>
              <a:t>电</a:t>
            </a:r>
            <a:r>
              <a:rPr sz="1100" spc="0" dirty="0">
                <a:solidFill>
                  <a:srgbClr val="0D0D0D">
                    <a:alpha val="100000"/>
                  </a:srgbClr>
                </a:solidFill>
                <a:latin typeface="微软雅黑" panose="020B0503020204020204" charset="-122"/>
                <a:ea typeface="微软雅黑" panose="020B0503020204020204" charset="-122"/>
                <a:cs typeface="微软雅黑" panose="020B0503020204020204" charset="-122"/>
              </a:rPr>
              <a:t>信</a:t>
            </a:r>
            <a:endParaRPr lang="en-US" altLang="en-US" sz="1100" dirty="0"/>
          </a:p>
        </p:txBody>
      </p:sp>
      <p:sp>
        <p:nvSpPr>
          <p:cNvPr id="233" name="path"/>
          <p:cNvSpPr/>
          <p:nvPr/>
        </p:nvSpPr>
        <p:spPr>
          <a:xfrm>
            <a:off x="4360163" y="2945891"/>
            <a:ext cx="99060" cy="105155"/>
          </a:xfrm>
          <a:custGeom>
            <a:avLst/>
            <a:gdLst/>
            <a:ahLst/>
            <a:cxnLst/>
            <a:rect l="0" t="0" r="0" b="0"/>
            <a:pathLst>
              <a:path w="156" h="165">
                <a:moveTo>
                  <a:pt x="156" y="0"/>
                </a:moveTo>
                <a:lnTo>
                  <a:pt x="156" y="165"/>
                </a:lnTo>
                <a:lnTo>
                  <a:pt x="0" y="0"/>
                </a:lnTo>
                <a:lnTo>
                  <a:pt x="156" y="0"/>
                </a:lnTo>
              </a:path>
            </a:pathLst>
          </a:custGeom>
          <a:solidFill>
            <a:srgbClr val="96B21E">
              <a:alpha val="100000"/>
            </a:srgbClr>
          </a:solidFill>
          <a:ln cap="flat">
            <a:noFill/>
            <a:prstDash val="solid"/>
            <a:miter lim="0"/>
          </a:ln>
        </p:spPr>
        <p:txBody>
          <a:bodyPr rtlCol="0"/>
          <a:lstStyle/>
          <a:p>
            <a:pPr algn="ctr"/>
            <a:endParaRPr lang="zh-CN" altLang="en-US"/>
          </a:p>
        </p:txBody>
      </p:sp>
      <p:sp>
        <p:nvSpPr>
          <p:cNvPr id="234" name="path"/>
          <p:cNvSpPr/>
          <p:nvPr/>
        </p:nvSpPr>
        <p:spPr>
          <a:xfrm>
            <a:off x="4367783" y="1840991"/>
            <a:ext cx="99060" cy="105155"/>
          </a:xfrm>
          <a:custGeom>
            <a:avLst/>
            <a:gdLst/>
            <a:ahLst/>
            <a:cxnLst/>
            <a:rect l="0" t="0" r="0" b="0"/>
            <a:pathLst>
              <a:path w="156" h="165">
                <a:moveTo>
                  <a:pt x="156" y="0"/>
                </a:moveTo>
                <a:lnTo>
                  <a:pt x="156" y="165"/>
                </a:lnTo>
                <a:lnTo>
                  <a:pt x="0" y="0"/>
                </a:lnTo>
                <a:lnTo>
                  <a:pt x="156" y="0"/>
                </a:lnTo>
              </a:path>
            </a:pathLst>
          </a:custGeom>
          <a:solidFill>
            <a:srgbClr val="0466B0">
              <a:alpha val="100000"/>
            </a:srgbClr>
          </a:solidFill>
          <a:ln cap="flat">
            <a:noFill/>
            <a:prstDash val="solid"/>
            <a:miter lim="0"/>
          </a:ln>
        </p:spPr>
        <p:txBody>
          <a:bodyPr rtlCol="0"/>
          <a:lstStyle/>
          <a:p>
            <a:pPr algn="ctr"/>
            <a:endParaRPr lang="zh-CN" altLang="en-US"/>
          </a:p>
        </p:txBody>
      </p:sp>
      <p:sp>
        <p:nvSpPr>
          <p:cNvPr id="3" name="标题 2"/>
          <p:cNvSpPr>
            <a:spLocks noGrp="1"/>
          </p:cNvSpPr>
          <p:nvPr>
            <p:ph type="title"/>
          </p:nvPr>
        </p:nvSpPr>
        <p:spPr>
          <a:xfrm>
            <a:off x="1202690" y="365125"/>
            <a:ext cx="5004435" cy="665480"/>
          </a:xfrm>
        </p:spPr>
        <p:txBody>
          <a:bodyPr vert="horz" lIns="91440" tIns="45720" rIns="91440" bIns="45720" rtlCol="0" anchor="ctr">
            <a:normAutofit/>
          </a:bodyPr>
          <a:p>
            <a:pPr lvl="0" algn="l">
              <a:buClrTx/>
              <a:buSzTx/>
              <a:buFontTx/>
            </a:pPr>
            <a:r>
              <a:rPr lang="en-US" altLang="zh-CN" sz="2800" b="1" dirty="0">
                <a:gradFill>
                  <a:gsLst>
                    <a:gs pos="0">
                      <a:srgbClr val="1F9AE6"/>
                    </a:gs>
                    <a:gs pos="100000">
                      <a:srgbClr val="8E65FA"/>
                    </a:gs>
                  </a:gsLst>
                  <a:lin ang="10800000" scaled="1"/>
                </a:gradFill>
                <a:sym typeface="+mn-ea"/>
              </a:rPr>
              <a:t>PPPOE</a:t>
            </a:r>
            <a:r>
              <a:rPr lang="zh-CN" altLang="en-US" sz="2800" b="1" dirty="0">
                <a:gradFill>
                  <a:gsLst>
                    <a:gs pos="0">
                      <a:srgbClr val="1F9AE6"/>
                    </a:gs>
                    <a:gs pos="100000">
                      <a:srgbClr val="8E65FA"/>
                    </a:gs>
                  </a:gsLst>
                  <a:lin ang="10800000" scaled="1"/>
                </a:gradFill>
                <a:sym typeface="+mn-ea"/>
              </a:rPr>
              <a:t>代拨</a:t>
            </a:r>
            <a:endParaRPr lang="zh-CN" altLang="en-US" sz="2800" b="1" dirty="0">
              <a:gradFill>
                <a:gsLst>
                  <a:gs pos="0">
                    <a:srgbClr val="1F9AE6"/>
                  </a:gs>
                  <a:gs pos="100000">
                    <a:srgbClr val="8E65FA"/>
                  </a:gs>
                </a:gsLst>
                <a:lin ang="10800000" scaled="1"/>
              </a:gradFill>
              <a:sym typeface="+mn-ea"/>
            </a:endParaRPr>
          </a:p>
        </p:txBody>
      </p:sp>
      <p:pic>
        <p:nvPicPr>
          <p:cNvPr id="6" name="图形 5"/>
          <p:cNvPicPr>
            <a:picLocks noChangeAspect="1"/>
          </p:cNvPicPr>
          <p:nvPr userDrawn="1"/>
        </p:nvPicPr>
        <p:blipFill>
          <a:blip r:embed="rId12"/>
          <a:stretch>
            <a:fillRect/>
          </a:stretch>
        </p:blipFill>
        <p:spPr>
          <a:xfrm>
            <a:off x="355408" y="365126"/>
            <a:ext cx="482792" cy="502104"/>
          </a:xfrm>
          <a:prstGeom prst="rect">
            <a:avLst/>
          </a:prstGeom>
        </p:spPr>
      </p:pic>
      <p:sp>
        <p:nvSpPr>
          <p:cNvPr id="2" name="文本框 1"/>
          <p:cNvSpPr txBox="1"/>
          <p:nvPr/>
        </p:nvSpPr>
        <p:spPr>
          <a:xfrm>
            <a:off x="8674100" y="3129915"/>
            <a:ext cx="2523490" cy="2603500"/>
          </a:xfrm>
          <a:prstGeom prst="rect">
            <a:avLst/>
          </a:prstGeom>
          <a:noFill/>
        </p:spPr>
        <p:txBody>
          <a:bodyPr wrap="square" rtlCol="0" anchor="t">
            <a:spAutoFit/>
          </a:bodyPr>
          <a:p>
            <a:pPr marL="171450" indent="-171450" algn="l" rtl="0" eaLnBrk="0">
              <a:lnSpc>
                <a:spcPct val="198000"/>
              </a:lnSpc>
              <a:buFont typeface="Wingdings" panose="05000000000000000000" charset="0"/>
              <a:buChar char="ü"/>
            </a:pPr>
            <a:r>
              <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rPr>
              <a:t>学校可引入运营商(可多家)实</a:t>
            </a:r>
            <a:endPar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endParaRPr>
          </a:p>
          <a:p>
            <a:pPr marL="171450" indent="-171450" algn="l" rtl="0" eaLnBrk="0">
              <a:lnSpc>
                <a:spcPct val="198000"/>
              </a:lnSpc>
              <a:buFont typeface="Wingdings" panose="05000000000000000000" charset="0"/>
              <a:buChar char="ü"/>
            </a:pPr>
            <a:r>
              <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rPr>
              <a:t>现校园无线和手机套餐的捆绑，方便学生选择提高开户率和收益</a:t>
            </a:r>
            <a:endPar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endParaRPr>
          </a:p>
          <a:p>
            <a:pPr marL="171450" indent="-171450" algn="l" rtl="0" eaLnBrk="0">
              <a:lnSpc>
                <a:spcPct val="198000"/>
              </a:lnSpc>
              <a:buFont typeface="Wingdings" panose="05000000000000000000" charset="0"/>
              <a:buChar char="ü"/>
            </a:pPr>
            <a:r>
              <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rPr>
              <a:t>学校内部网络保持独立，无需变更</a:t>
            </a:r>
            <a:endPar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endParaRPr>
          </a:p>
          <a:p>
            <a:pPr algn="l" rtl="0" eaLnBrk="0">
              <a:lnSpc>
                <a:spcPct val="139000"/>
              </a:lnSpc>
            </a:pPr>
            <a:endParaRPr lang="zh-CN" altLang="en-US" sz="1100" spc="-20" dirty="0">
              <a:solidFill>
                <a:srgbClr val="808080">
                  <a:alpha val="100000"/>
                </a:srgbClr>
              </a:solidFill>
              <a:latin typeface="微软雅黑" panose="020B0503020204020204" charset="-122"/>
              <a:ea typeface="微软雅黑" panose="020B0503020204020204" charset="-122"/>
              <a:cs typeface="微软雅黑" panose="020B0503020204020204" charset="-122"/>
              <a:sym typeface="+mn-ea"/>
            </a:endParaRPr>
          </a:p>
          <a:p>
            <a:pPr algn="l" rtl="0" eaLnBrk="0">
              <a:lnSpc>
                <a:spcPct val="139000"/>
              </a:lnSpc>
            </a:pPr>
            <a:endParaRPr lang="zh-CN" altLang="en-US" sz="1100" spc="-20" dirty="0">
              <a:solidFill>
                <a:srgbClr val="808080">
                  <a:alpha val="100000"/>
                </a:srgbClr>
              </a:solidFill>
              <a:latin typeface="微软雅黑" panose="020B0503020204020204" charset="-122"/>
              <a:ea typeface="微软雅黑" panose="020B0503020204020204" charset="-122"/>
              <a:cs typeface="微软雅黑" panose="020B0503020204020204" charset="-122"/>
              <a:sym typeface="+mn-ea"/>
            </a:endParaRPr>
          </a:p>
          <a:p>
            <a:pPr algn="l" rtl="0" eaLnBrk="0">
              <a:lnSpc>
                <a:spcPct val="139000"/>
              </a:lnSpc>
            </a:pPr>
            <a:r>
              <a:rPr sz="1100" spc="10" dirty="0">
                <a:solidFill>
                  <a:srgbClr val="808080">
                    <a:alpha val="100000"/>
                  </a:srgbClr>
                </a:solidFill>
                <a:latin typeface="微软雅黑" panose="020B0503020204020204" charset="-122"/>
                <a:ea typeface="微软雅黑" panose="020B0503020204020204" charset="-122"/>
                <a:cs typeface="微软雅黑" panose="020B0503020204020204" charset="-122"/>
                <a:sym typeface="+mn-ea"/>
              </a:rPr>
              <a:t>注：新开账户需要和运营</a:t>
            </a:r>
            <a:r>
              <a:rPr sz="1100" dirty="0">
                <a:solidFill>
                  <a:srgbClr val="808080">
                    <a:alpha val="100000"/>
                  </a:srgbClr>
                </a:solidFill>
                <a:latin typeface="微软雅黑" panose="020B0503020204020204" charset="-122"/>
                <a:ea typeface="微软雅黑" panose="020B0503020204020204" charset="-122"/>
                <a:cs typeface="微软雅黑" panose="020B0503020204020204" charset="-122"/>
                <a:sym typeface="+mn-ea"/>
              </a:rPr>
              <a:t>商后台进行</a:t>
            </a:r>
            <a:r>
              <a:rPr sz="1100" spc="-20" dirty="0">
                <a:solidFill>
                  <a:srgbClr val="808080">
                    <a:alpha val="100000"/>
                  </a:srgbClr>
                </a:solidFill>
                <a:latin typeface="微软雅黑" panose="020B0503020204020204" charset="-122"/>
                <a:ea typeface="微软雅黑" panose="020B0503020204020204" charset="-122"/>
                <a:cs typeface="微软雅黑" panose="020B0503020204020204" charset="-122"/>
                <a:sym typeface="+mn-ea"/>
              </a:rPr>
              <a:t>对接，确保账号同步</a:t>
            </a:r>
            <a:endParaRPr lang="zh-CN" altLang="en-US" sz="1100" spc="-20" dirty="0">
              <a:solidFill>
                <a:srgbClr val="808080">
                  <a:alpha val="100000"/>
                </a:srgbClr>
              </a:solidFill>
              <a:latin typeface="微软雅黑" panose="020B0503020204020204" charset="-122"/>
              <a:ea typeface="微软雅黑" panose="020B0503020204020204" charset="-122"/>
              <a:cs typeface="微软雅黑" panose="020B0503020204020204" charset="-122"/>
              <a:sym typeface="+mn-ea"/>
            </a:endParaRPr>
          </a:p>
          <a:p>
            <a:pPr algn="l" rtl="0" eaLnBrk="0">
              <a:lnSpc>
                <a:spcPct val="139000"/>
              </a:lnSpc>
            </a:pPr>
            <a:endParaRPr lang="zh-CN" altLang="en-US" sz="1100" spc="-20" dirty="0">
              <a:solidFill>
                <a:srgbClr val="808080">
                  <a:alpha val="100000"/>
                </a:srgbClr>
              </a:solidFill>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nvSpPr>
        <p:spPr>
          <a:xfrm>
            <a:off x="4681855" y="3154045"/>
            <a:ext cx="3916680" cy="2768600"/>
          </a:xfrm>
          <a:prstGeom prst="rect">
            <a:avLst/>
          </a:prstGeom>
          <a:noFill/>
        </p:spPr>
        <p:txBody>
          <a:bodyPr wrap="square" rtlCol="0" anchor="t">
            <a:spAutoFit/>
          </a:bodyPr>
          <a:p>
            <a:pPr marL="171450" lvl="0" indent="-171450" algn="l" eaLnBrk="0">
              <a:lnSpc>
                <a:spcPct val="198000"/>
              </a:lnSpc>
              <a:buClrTx/>
              <a:buSzTx/>
              <a:buFont typeface="Wingdings" panose="05000000000000000000" charset="0"/>
              <a:buChar char="ü"/>
            </a:pPr>
            <a:r>
              <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sym typeface="+mn-ea"/>
              </a:rPr>
              <a:t>由学校或第三方根据实际需求完成POE+AP或者POL+AP等模式的基础网络建设和运维</a:t>
            </a:r>
            <a:endPar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sym typeface="+mn-ea"/>
            </a:endParaRPr>
          </a:p>
          <a:p>
            <a:pPr marL="171450" lvl="0" indent="-171450" algn="l" eaLnBrk="0">
              <a:lnSpc>
                <a:spcPct val="198000"/>
              </a:lnSpc>
              <a:buClrTx/>
              <a:buSzTx/>
              <a:buFont typeface="Wingdings" panose="05000000000000000000" charset="0"/>
              <a:buChar char="ü"/>
            </a:pPr>
            <a:r>
              <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sym typeface="+mn-ea"/>
              </a:rPr>
              <a:t>运营商提供家宽账号，在校园网计费系统上和Portal</a:t>
            </a:r>
            <a:endPar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sym typeface="+mn-ea"/>
            </a:endParaRPr>
          </a:p>
          <a:p>
            <a:pPr marL="171450" lvl="0" indent="-171450" algn="l" eaLnBrk="0">
              <a:lnSpc>
                <a:spcPct val="198000"/>
              </a:lnSpc>
              <a:buClrTx/>
              <a:buSzTx/>
              <a:buFont typeface="Wingdings" panose="05000000000000000000" charset="0"/>
              <a:buChar char="ü"/>
            </a:pPr>
            <a:r>
              <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sym typeface="+mn-ea"/>
              </a:rPr>
              <a:t>账号一对一绑定，并在代拨网关上实现对接</a:t>
            </a:r>
            <a:endPar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sym typeface="+mn-ea"/>
            </a:endParaRPr>
          </a:p>
          <a:p>
            <a:pPr marL="171450" lvl="0" indent="-171450" algn="l" eaLnBrk="0">
              <a:lnSpc>
                <a:spcPct val="198000"/>
              </a:lnSpc>
              <a:buClrTx/>
              <a:buSzTx/>
              <a:buFont typeface="Wingdings" panose="05000000000000000000" charset="0"/>
              <a:buChar char="ü"/>
            </a:pPr>
            <a:r>
              <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sym typeface="+mn-ea"/>
              </a:rPr>
              <a:t>校方通过计费系统向学生提供上网账号(手机号)，但同步要在运营商完成开户(自动)和收费</a:t>
            </a:r>
            <a:endPar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sym typeface="+mn-ea"/>
            </a:endParaRPr>
          </a:p>
          <a:p>
            <a:pPr marL="171450" lvl="0" indent="-171450" algn="l" eaLnBrk="0">
              <a:lnSpc>
                <a:spcPct val="198000"/>
              </a:lnSpc>
              <a:buClrTx/>
              <a:buSzTx/>
              <a:buFont typeface="Wingdings" panose="05000000000000000000" charset="0"/>
              <a:buChar char="ü"/>
            </a:pPr>
            <a:r>
              <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sym typeface="+mn-ea"/>
              </a:rPr>
              <a:t>学生可采用Portal、802.1X、PPPoE、IPoE等方式完成认证并接入上网</a:t>
            </a:r>
            <a:endPar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1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防私接、防代理</a:t>
            </a:r>
            <a:endParaRPr lang="zh-CN" b="1" dirty="0"/>
          </a:p>
        </p:txBody>
      </p:sp>
      <p:sp>
        <p:nvSpPr>
          <p:cNvPr id="3" name="文本框 2"/>
          <p:cNvSpPr txBox="1"/>
          <p:nvPr/>
        </p:nvSpPr>
        <p:spPr>
          <a:xfrm>
            <a:off x="866140" y="2062480"/>
            <a:ext cx="5250180" cy="891540"/>
          </a:xfrm>
          <a:prstGeom prst="rect">
            <a:avLst/>
          </a:prstGeom>
          <a:noFill/>
        </p:spPr>
        <p:txBody>
          <a:bodyPr wrap="square" rtlCol="0">
            <a:spAutoFit/>
          </a:bodyPr>
          <a:p>
            <a:pPr indent="0">
              <a:lnSpc>
                <a:spcPct val="13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借助蓝海卓越路由的【防代理检测功能】更好的</a:t>
            </a:r>
            <a:r>
              <a:rPr lang="zh-CN" altLang="en-US" sz="2000" b="1">
                <a:solidFill>
                  <a:schemeClr val="tx2"/>
                </a:solidFill>
                <a:latin typeface="微软雅黑" panose="020B0503020204020204" charset="-122"/>
                <a:ea typeface="微软雅黑" panose="020B0503020204020204" charset="-122"/>
                <a:cs typeface="微软雅黑" panose="020B0503020204020204" charset="-122"/>
              </a:rPr>
              <a:t>控制内部私接共享行为</a:t>
            </a:r>
            <a:r>
              <a:rPr lang="zh-CN" altLang="en-US" sz="16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保证学校和运营商『利益』</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nvSpPr>
        <p:spPr>
          <a:xfrm>
            <a:off x="860425" y="4518025"/>
            <a:ext cx="5297170" cy="1088390"/>
          </a:xfrm>
          <a:prstGeom prst="rect">
            <a:avLst/>
          </a:prstGeom>
          <a:noFill/>
        </p:spPr>
        <p:txBody>
          <a:bodyPr wrap="square" rtlCol="0">
            <a:spAutoFit/>
          </a:bodyPr>
          <a:p>
            <a:pPr indent="0">
              <a:lnSpc>
                <a:spcPct val="12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不同于传统的共享检测机制，蓝海卓越路由通过</a:t>
            </a:r>
            <a:r>
              <a:rPr lang="zh-CN" altLang="en-US" sz="2000" b="1">
                <a:solidFill>
                  <a:schemeClr val="bg2"/>
                </a:solidFill>
                <a:latin typeface="微软雅黑" panose="020B0503020204020204" charset="-122"/>
                <a:ea typeface="微软雅黑" panose="020B0503020204020204" charset="-122"/>
                <a:cs typeface="微软雅黑" panose="020B0503020204020204" charset="-122"/>
              </a:rPr>
              <a:t>DPI深度检测，</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针对终端的个性特征，以及具备用户标识的应用特征，结合数据分析来判断客户端共享行为，执行有效的阻断策略</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pic>
        <p:nvPicPr>
          <p:cNvPr id="23" name="图片 22" descr="4525825"/>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287385" y="2933065"/>
            <a:ext cx="775970" cy="775970"/>
          </a:xfrm>
          <a:prstGeom prst="rect">
            <a:avLst/>
          </a:prstGeom>
        </p:spPr>
      </p:pic>
      <p:pic>
        <p:nvPicPr>
          <p:cNvPr id="28" name="图片 27" descr="452569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76995" y="1470660"/>
            <a:ext cx="431800" cy="431800"/>
          </a:xfrm>
          <a:prstGeom prst="rect">
            <a:avLst/>
          </a:prstGeom>
        </p:spPr>
      </p:pic>
      <p:pic>
        <p:nvPicPr>
          <p:cNvPr id="32" name="图片 31" descr="3681225"/>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47125" y="1851025"/>
            <a:ext cx="429260" cy="429260"/>
          </a:xfrm>
          <a:prstGeom prst="rect">
            <a:avLst/>
          </a:prstGeom>
        </p:spPr>
      </p:pic>
      <p:sp>
        <p:nvSpPr>
          <p:cNvPr id="33" name="文本框 32"/>
          <p:cNvSpPr txBox="1"/>
          <p:nvPr/>
        </p:nvSpPr>
        <p:spPr>
          <a:xfrm>
            <a:off x="6725285" y="2317115"/>
            <a:ext cx="115570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ctr"/>
            <a:r>
              <a:rPr lang="zh-CN" altLang="en-US" sz="1300">
                <a:solidFill>
                  <a:schemeClr val="tx1">
                    <a:lumMod val="65000"/>
                    <a:lumOff val="35000"/>
                  </a:schemeClr>
                </a:solidFill>
                <a:latin typeface="微软雅黑" panose="020B0503020204020204" charset="-122"/>
                <a:ea typeface="微软雅黑" panose="020B0503020204020204" charset="-122"/>
              </a:rPr>
              <a:t>防代理监测</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pic>
        <p:nvPicPr>
          <p:cNvPr id="37" name="图片 36" descr="452569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35035" y="1470660"/>
            <a:ext cx="431800" cy="431800"/>
          </a:xfrm>
          <a:prstGeom prst="rect">
            <a:avLst/>
          </a:prstGeom>
        </p:spPr>
      </p:pic>
      <p:pic>
        <p:nvPicPr>
          <p:cNvPr id="39" name="图片 38" descr="452569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44535" y="1811655"/>
            <a:ext cx="431800" cy="431800"/>
          </a:xfrm>
          <a:prstGeom prst="rect">
            <a:avLst/>
          </a:prstGeom>
        </p:spPr>
      </p:pic>
      <p:pic>
        <p:nvPicPr>
          <p:cNvPr id="41" name="图片 40" descr="452569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77655" y="1811655"/>
            <a:ext cx="431800" cy="431800"/>
          </a:xfrm>
          <a:prstGeom prst="rect">
            <a:avLst/>
          </a:prstGeom>
        </p:spPr>
      </p:pic>
      <p:sp>
        <p:nvSpPr>
          <p:cNvPr id="42" name="文本框 41"/>
          <p:cNvSpPr txBox="1"/>
          <p:nvPr/>
        </p:nvSpPr>
        <p:spPr>
          <a:xfrm>
            <a:off x="8283575" y="2317115"/>
            <a:ext cx="135636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ctr"/>
            <a:r>
              <a:rPr lang="zh-CN" altLang="en-US" sz="1300">
                <a:solidFill>
                  <a:schemeClr val="tx1">
                    <a:lumMod val="65000"/>
                    <a:lumOff val="35000"/>
                  </a:schemeClr>
                </a:solidFill>
                <a:latin typeface="微软雅黑" panose="020B0503020204020204" charset="-122"/>
                <a:ea typeface="微软雅黑" panose="020B0503020204020204" charset="-122"/>
              </a:rPr>
              <a:t>私接共享行为</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cxnSp>
        <p:nvCxnSpPr>
          <p:cNvPr id="43" name="直接箭头连接符 42"/>
          <p:cNvCxnSpPr/>
          <p:nvPr/>
        </p:nvCxnSpPr>
        <p:spPr>
          <a:xfrm>
            <a:off x="7653020" y="1998980"/>
            <a:ext cx="634365" cy="0"/>
          </a:xfrm>
          <a:prstGeom prst="straightConnector1">
            <a:avLst/>
          </a:prstGeom>
          <a:ln>
            <a:tailEnd type="arrow" w="med" len="med"/>
          </a:ln>
        </p:spPr>
        <p:style>
          <a:lnRef idx="2">
            <a:schemeClr val="accent2"/>
          </a:lnRef>
          <a:fillRef idx="0">
            <a:schemeClr val="accent2"/>
          </a:fillRef>
          <a:effectRef idx="1">
            <a:schemeClr val="accent2"/>
          </a:effectRef>
          <a:fontRef idx="minor">
            <a:schemeClr val="tx1"/>
          </a:fontRef>
        </p:style>
      </p:cxnSp>
      <p:cxnSp>
        <p:nvCxnSpPr>
          <p:cNvPr id="70" name="直接箭头连接符 69"/>
          <p:cNvCxnSpPr/>
          <p:nvPr/>
        </p:nvCxnSpPr>
        <p:spPr>
          <a:xfrm>
            <a:off x="7315200" y="2649855"/>
            <a:ext cx="1012190" cy="577215"/>
          </a:xfrm>
          <a:prstGeom prst="straightConnector1">
            <a:avLst/>
          </a:prstGeom>
          <a:ln>
            <a:solidFill>
              <a:srgbClr val="A269F7"/>
            </a:solidFill>
            <a:tailEnd type="arrow" w="med" len="med"/>
          </a:ln>
        </p:spPr>
        <p:style>
          <a:lnRef idx="2">
            <a:schemeClr val="dk1"/>
          </a:lnRef>
          <a:fillRef idx="0">
            <a:schemeClr val="dk1"/>
          </a:fillRef>
          <a:effectRef idx="1">
            <a:schemeClr val="dk1"/>
          </a:effectRef>
          <a:fontRef idx="minor">
            <a:schemeClr val="tx1"/>
          </a:fontRef>
        </p:style>
      </p:cxnSp>
      <p:cxnSp>
        <p:nvCxnSpPr>
          <p:cNvPr id="72" name="直接箭头连接符 71"/>
          <p:cNvCxnSpPr/>
          <p:nvPr/>
        </p:nvCxnSpPr>
        <p:spPr>
          <a:xfrm flipV="1">
            <a:off x="9076690" y="3019425"/>
            <a:ext cx="660400" cy="334010"/>
          </a:xfrm>
          <a:prstGeom prst="straightConnector1">
            <a:avLst/>
          </a:prstGeom>
          <a:ln>
            <a:solidFill>
              <a:srgbClr val="A269F7"/>
            </a:solidFill>
            <a:tailEnd type="arrow" w="med" len="med"/>
          </a:ln>
        </p:spPr>
        <p:style>
          <a:lnRef idx="2">
            <a:schemeClr val="dk1"/>
          </a:lnRef>
          <a:fillRef idx="0">
            <a:schemeClr val="dk1"/>
          </a:fillRef>
          <a:effectRef idx="1">
            <a:schemeClr val="dk1"/>
          </a:effectRef>
          <a:fontRef idx="minor">
            <a:schemeClr val="tx1"/>
          </a:fontRef>
        </p:style>
      </p:cxnSp>
      <p:cxnSp>
        <p:nvCxnSpPr>
          <p:cNvPr id="73" name="直接箭头连接符 72"/>
          <p:cNvCxnSpPr/>
          <p:nvPr/>
        </p:nvCxnSpPr>
        <p:spPr>
          <a:xfrm>
            <a:off x="9076690" y="3375025"/>
            <a:ext cx="660400" cy="334010"/>
          </a:xfrm>
          <a:prstGeom prst="straightConnector1">
            <a:avLst/>
          </a:prstGeom>
          <a:ln>
            <a:solidFill>
              <a:srgbClr val="A269F7"/>
            </a:solidFill>
            <a:tailEnd type="arrow" w="med" len="med"/>
          </a:ln>
        </p:spPr>
        <p:style>
          <a:lnRef idx="2">
            <a:schemeClr val="dk1"/>
          </a:lnRef>
          <a:fillRef idx="0">
            <a:schemeClr val="dk1"/>
          </a:fillRef>
          <a:effectRef idx="1">
            <a:schemeClr val="dk1"/>
          </a:effectRef>
          <a:fontRef idx="minor">
            <a:schemeClr val="tx1"/>
          </a:fontRef>
        </p:style>
      </p:cxnSp>
      <p:pic>
        <p:nvPicPr>
          <p:cNvPr id="77" name="图片 76" descr="3649771"/>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66585" y="1750060"/>
            <a:ext cx="554990" cy="554990"/>
          </a:xfrm>
          <a:prstGeom prst="rect">
            <a:avLst/>
          </a:prstGeom>
        </p:spPr>
      </p:pic>
      <p:pic>
        <p:nvPicPr>
          <p:cNvPr id="78" name="图片 77" descr="4522924"/>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36455" y="3284220"/>
            <a:ext cx="714375" cy="714375"/>
          </a:xfrm>
          <a:prstGeom prst="rect">
            <a:avLst/>
          </a:prstGeom>
        </p:spPr>
      </p:pic>
      <p:pic>
        <p:nvPicPr>
          <p:cNvPr id="79" name="图片 78" descr="3634505"/>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827260" y="2579370"/>
            <a:ext cx="533400" cy="533400"/>
          </a:xfrm>
          <a:prstGeom prst="rect">
            <a:avLst/>
          </a:prstGeom>
        </p:spPr>
      </p:pic>
      <p:sp>
        <p:nvSpPr>
          <p:cNvPr id="80" name="文本框 79"/>
          <p:cNvSpPr txBox="1"/>
          <p:nvPr/>
        </p:nvSpPr>
        <p:spPr>
          <a:xfrm>
            <a:off x="10451465" y="2821305"/>
            <a:ext cx="52197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l"/>
            <a:r>
              <a:rPr lang="zh-CN" altLang="en-US" sz="1300">
                <a:solidFill>
                  <a:schemeClr val="tx1">
                    <a:lumMod val="65000"/>
                    <a:lumOff val="35000"/>
                  </a:schemeClr>
                </a:solidFill>
                <a:latin typeface="微软雅黑" panose="020B0503020204020204" charset="-122"/>
                <a:ea typeface="微软雅黑" panose="020B0503020204020204" charset="-122"/>
              </a:rPr>
              <a:t>学校</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sp>
        <p:nvSpPr>
          <p:cNvPr id="81" name="文本框 80"/>
          <p:cNvSpPr txBox="1"/>
          <p:nvPr/>
        </p:nvSpPr>
        <p:spPr>
          <a:xfrm>
            <a:off x="10360660" y="3569335"/>
            <a:ext cx="72263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l"/>
            <a:r>
              <a:rPr lang="zh-CN" altLang="en-US" sz="1300">
                <a:solidFill>
                  <a:schemeClr val="tx1">
                    <a:lumMod val="65000"/>
                    <a:lumOff val="35000"/>
                  </a:schemeClr>
                </a:solidFill>
                <a:latin typeface="微软雅黑" panose="020B0503020204020204" charset="-122"/>
                <a:ea typeface="微软雅黑" panose="020B0503020204020204" charset="-122"/>
              </a:rPr>
              <a:t>运营商</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sp>
        <p:nvSpPr>
          <p:cNvPr id="83" name="文本框 82"/>
          <p:cNvSpPr txBox="1"/>
          <p:nvPr/>
        </p:nvSpPr>
        <p:spPr>
          <a:xfrm>
            <a:off x="7708900" y="1723390"/>
            <a:ext cx="521970" cy="275590"/>
          </a:xfrm>
          <a:prstGeom prst="rect">
            <a:avLst/>
          </a:prstGeom>
          <a:noFill/>
          <a:ln>
            <a:noFill/>
          </a:ln>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l"/>
            <a:r>
              <a:rPr lang="zh-CN" altLang="en-US" sz="1200" b="1">
                <a:solidFill>
                  <a:schemeClr val="tx1">
                    <a:lumMod val="65000"/>
                    <a:lumOff val="35000"/>
                  </a:schemeClr>
                </a:solidFill>
                <a:latin typeface="微软雅黑" panose="020B0503020204020204" charset="-122"/>
                <a:ea typeface="微软雅黑" panose="020B0503020204020204" charset="-122"/>
              </a:rPr>
              <a:t>控制</a:t>
            </a:r>
            <a:endParaRPr lang="zh-CN" altLang="en-US" sz="1200" b="1">
              <a:solidFill>
                <a:schemeClr val="tx1">
                  <a:lumMod val="65000"/>
                  <a:lumOff val="35000"/>
                </a:schemeClr>
              </a:solidFill>
              <a:latin typeface="微软雅黑" panose="020B0503020204020204" charset="-122"/>
              <a:ea typeface="微软雅黑" panose="020B0503020204020204" charset="-122"/>
            </a:endParaRPr>
          </a:p>
        </p:txBody>
      </p:sp>
      <p:sp>
        <p:nvSpPr>
          <p:cNvPr id="84" name="文本框 83"/>
          <p:cNvSpPr txBox="1"/>
          <p:nvPr/>
        </p:nvSpPr>
        <p:spPr>
          <a:xfrm>
            <a:off x="8414385" y="3707130"/>
            <a:ext cx="52197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l"/>
            <a:r>
              <a:rPr lang="zh-CN" altLang="en-US" sz="1300">
                <a:solidFill>
                  <a:schemeClr val="tx1">
                    <a:lumMod val="65000"/>
                    <a:lumOff val="35000"/>
                  </a:schemeClr>
                </a:solidFill>
                <a:latin typeface="微软雅黑" panose="020B0503020204020204" charset="-122"/>
                <a:ea typeface="微软雅黑" panose="020B0503020204020204" charset="-122"/>
              </a:rPr>
              <a:t>利益</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grpSp>
        <p:nvGrpSpPr>
          <p:cNvPr id="90" name="组合 89"/>
          <p:cNvGrpSpPr/>
          <p:nvPr/>
        </p:nvGrpSpPr>
        <p:grpSpPr>
          <a:xfrm>
            <a:off x="7911430" y="4737735"/>
            <a:ext cx="1374800" cy="435656"/>
            <a:chOff x="12439" y="5291"/>
            <a:chExt cx="3848" cy="1253"/>
          </a:xfrm>
          <a:solidFill>
            <a:schemeClr val="bg2"/>
          </a:solidFill>
        </p:grpSpPr>
        <p:sp>
          <p:nvSpPr>
            <p:cNvPr id="91" name="文本框 90"/>
            <p:cNvSpPr txBox="1"/>
            <p:nvPr/>
          </p:nvSpPr>
          <p:spPr>
            <a:xfrm>
              <a:off x="12439" y="5291"/>
              <a:ext cx="3848" cy="793"/>
            </a:xfrm>
            <a:prstGeom prst="rect">
              <a:avLst/>
            </a:prstGeom>
            <a:grpFill/>
          </p:spPr>
          <p:txBody>
            <a:bodyPr wrap="square" rtlCol="0">
              <a:spAutoFit/>
            </a:bodyPr>
            <a:p>
              <a:pPr algn="ctr"/>
              <a:r>
                <a:rPr lang="en-US" altLang="zh-CN" sz="1200" b="1">
                  <a:solidFill>
                    <a:schemeClr val="bg1"/>
                  </a:solidFill>
                  <a:latin typeface="微软雅黑" panose="020B0503020204020204" charset="-122"/>
                  <a:ea typeface="微软雅黑" panose="020B0503020204020204" charset="-122"/>
                  <a:cs typeface="微软雅黑" panose="020B0503020204020204" charset="-122"/>
                </a:rPr>
                <a:t>DPI</a:t>
              </a:r>
              <a:r>
                <a:rPr lang="zh-CN" altLang="en-US" sz="1200" b="1">
                  <a:solidFill>
                    <a:schemeClr val="bg1"/>
                  </a:solidFill>
                  <a:latin typeface="微软雅黑" panose="020B0503020204020204" charset="-122"/>
                  <a:ea typeface="微软雅黑" panose="020B0503020204020204" charset="-122"/>
                  <a:cs typeface="微软雅黑" panose="020B0503020204020204" charset="-122"/>
                </a:rPr>
                <a:t>深度监测</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92" name="等腰三角形 91"/>
            <p:cNvSpPr/>
            <p:nvPr/>
          </p:nvSpPr>
          <p:spPr>
            <a:xfrm rot="18300000">
              <a:off x="14954" y="5941"/>
              <a:ext cx="726" cy="47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97" name="文本框 96"/>
          <p:cNvSpPr txBox="1"/>
          <p:nvPr/>
        </p:nvSpPr>
        <p:spPr>
          <a:xfrm>
            <a:off x="7029450" y="5299075"/>
            <a:ext cx="1269365" cy="306705"/>
          </a:xfrm>
          <a:prstGeom prst="rect">
            <a:avLst/>
          </a:prstGeom>
          <a:noFill/>
          <a:extLst>
            <a:ext uri="{909E8E84-426E-40DD-AFC4-6F175D3DCCD1}">
              <a14:hiddenFill xmlns:a14="http://schemas.microsoft.com/office/drawing/2010/main">
                <a:solidFill>
                  <a:schemeClr val="bg2"/>
                </a:solidFill>
              </a14:hiddenFill>
            </a:ext>
          </a:extLst>
        </p:spPr>
        <p:txBody>
          <a:bodyPr wrap="square" rtlCol="0">
            <a:spAutoFit/>
          </a:bodyPr>
          <a:p>
            <a:pPr algn="ctr"/>
            <a:r>
              <a:rPr lang="zh-CN" altLang="en-US" sz="1400">
                <a:latin typeface="微软雅黑" panose="020B0503020204020204" charset="-122"/>
                <a:ea typeface="微软雅黑" panose="020B0503020204020204" charset="-122"/>
              </a:rPr>
              <a:t>个性特征</a:t>
            </a:r>
            <a:endParaRPr lang="zh-CN" altLang="en-US" sz="1400">
              <a:latin typeface="微软雅黑" panose="020B0503020204020204" charset="-122"/>
              <a:ea typeface="微软雅黑" panose="020B0503020204020204" charset="-122"/>
            </a:endParaRPr>
          </a:p>
        </p:txBody>
      </p:sp>
      <p:sp>
        <p:nvSpPr>
          <p:cNvPr id="98" name="文本框 97"/>
          <p:cNvSpPr txBox="1"/>
          <p:nvPr/>
        </p:nvSpPr>
        <p:spPr>
          <a:xfrm>
            <a:off x="7200900" y="5678805"/>
            <a:ext cx="1269365" cy="306705"/>
          </a:xfrm>
          <a:prstGeom prst="rect">
            <a:avLst/>
          </a:prstGeom>
          <a:noFill/>
          <a:extLst>
            <a:ext uri="{909E8E84-426E-40DD-AFC4-6F175D3DCCD1}">
              <a14:hiddenFill xmlns:a14="http://schemas.microsoft.com/office/drawing/2010/main">
                <a:solidFill>
                  <a:schemeClr val="bg2"/>
                </a:solidFill>
              </a14:hiddenFill>
            </a:ext>
          </a:extLst>
        </p:spPr>
        <p:txBody>
          <a:bodyPr wrap="square" rtlCol="0">
            <a:spAutoFit/>
          </a:bodyPr>
          <a:p>
            <a:pPr algn="ctr"/>
            <a:r>
              <a:rPr lang="zh-CN" altLang="en-US" sz="1400">
                <a:latin typeface="微软雅黑" panose="020B0503020204020204" charset="-122"/>
                <a:ea typeface="微软雅黑" panose="020B0503020204020204" charset="-122"/>
              </a:rPr>
              <a:t>用户标识</a:t>
            </a:r>
            <a:endParaRPr lang="zh-CN" altLang="en-US" sz="1400">
              <a:latin typeface="微软雅黑" panose="020B0503020204020204" charset="-122"/>
              <a:ea typeface="微软雅黑" panose="020B0503020204020204" charset="-122"/>
            </a:endParaRPr>
          </a:p>
        </p:txBody>
      </p:sp>
      <p:sp>
        <p:nvSpPr>
          <p:cNvPr id="99" name="文本框 98"/>
          <p:cNvSpPr txBox="1"/>
          <p:nvPr/>
        </p:nvSpPr>
        <p:spPr>
          <a:xfrm>
            <a:off x="7566660" y="6041390"/>
            <a:ext cx="1269365" cy="306705"/>
          </a:xfrm>
          <a:prstGeom prst="rect">
            <a:avLst/>
          </a:prstGeom>
          <a:noFill/>
          <a:extLst>
            <a:ext uri="{909E8E84-426E-40DD-AFC4-6F175D3DCCD1}">
              <a14:hiddenFill xmlns:a14="http://schemas.microsoft.com/office/drawing/2010/main">
                <a:solidFill>
                  <a:schemeClr val="bg2"/>
                </a:solidFill>
              </a14:hiddenFill>
            </a:ext>
          </a:extLst>
        </p:spPr>
        <p:txBody>
          <a:bodyPr wrap="square" rtlCol="0">
            <a:spAutoFit/>
          </a:bodyPr>
          <a:p>
            <a:pPr algn="ctr"/>
            <a:r>
              <a:rPr lang="zh-CN" altLang="en-US" sz="1400">
                <a:latin typeface="微软雅黑" panose="020B0503020204020204" charset="-122"/>
                <a:ea typeface="微软雅黑" panose="020B0503020204020204" charset="-122"/>
              </a:rPr>
              <a:t>行为判断</a:t>
            </a:r>
            <a:endParaRPr lang="zh-CN" altLang="en-US" sz="1400">
              <a:latin typeface="微软雅黑" panose="020B0503020204020204" charset="-122"/>
              <a:ea typeface="微软雅黑" panose="020B0503020204020204" charset="-122"/>
            </a:endParaRPr>
          </a:p>
        </p:txBody>
      </p:sp>
      <p:pic>
        <p:nvPicPr>
          <p:cNvPr id="101" name="图片 100" descr="4520606"/>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533765" y="5569585"/>
            <a:ext cx="462915" cy="462915"/>
          </a:xfrm>
          <a:prstGeom prst="rect">
            <a:avLst/>
          </a:prstGeom>
        </p:spPr>
      </p:pic>
      <p:pic>
        <p:nvPicPr>
          <p:cNvPr id="102" name="图片 101" descr="4520592"/>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61045" y="5203825"/>
            <a:ext cx="431165" cy="431165"/>
          </a:xfrm>
          <a:prstGeom prst="rect">
            <a:avLst/>
          </a:prstGeom>
        </p:spPr>
      </p:pic>
      <p:pic>
        <p:nvPicPr>
          <p:cNvPr id="105" name="图片 104" descr="4520602"/>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857615" y="5906770"/>
            <a:ext cx="428625" cy="428625"/>
          </a:xfrm>
          <a:prstGeom prst="rect">
            <a:avLst/>
          </a:prstGeom>
        </p:spPr>
      </p:pic>
      <p:pic>
        <p:nvPicPr>
          <p:cNvPr id="13" name="图片 12" descr="3632415"/>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317355" y="5052060"/>
            <a:ext cx="1136015" cy="1136015"/>
          </a:xfrm>
          <a:prstGeom prst="rect">
            <a:avLst/>
          </a:prstGeom>
        </p:spPr>
      </p:pic>
      <p:cxnSp>
        <p:nvCxnSpPr>
          <p:cNvPr id="14" name="Straight Connector 13"/>
          <p:cNvCxnSpPr/>
          <p:nvPr/>
        </p:nvCxnSpPr>
        <p:spPr>
          <a:xfrm>
            <a:off x="786122" y="4589780"/>
            <a:ext cx="0" cy="914400"/>
          </a:xfrm>
          <a:prstGeom prst="line">
            <a:avLst/>
          </a:prstGeom>
          <a:ln w="76200" cmpd="dbl">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86122" y="2104754"/>
            <a:ext cx="0" cy="914400"/>
          </a:xfrm>
          <a:prstGeom prst="line">
            <a:avLst/>
          </a:prstGeom>
          <a:ln w="76200" cmpd="dbl">
            <a:solidFill>
              <a:schemeClr val="accent2"/>
            </a:solidFill>
          </a:ln>
        </p:spPr>
        <p:style>
          <a:lnRef idx="1">
            <a:schemeClr val="accent1"/>
          </a:lnRef>
          <a:fillRef idx="0">
            <a:schemeClr val="accent1"/>
          </a:fillRef>
          <a:effectRef idx="0">
            <a:schemeClr val="accent1"/>
          </a:effectRef>
          <a:fontRef idx="minor">
            <a:schemeClr val="tx1"/>
          </a:fontRef>
        </p:style>
      </p:cxnSp>
    </p:spTree>
    <p:custDataLst>
      <p:tags r:id="rId21"/>
    </p:custDataLst>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8"/>
          <p:cNvGrpSpPr/>
          <p:nvPr/>
        </p:nvGrpSpPr>
        <p:grpSpPr>
          <a:xfrm rot="21600000">
            <a:off x="2633662" y="1185671"/>
            <a:ext cx="3148392" cy="2905633"/>
            <a:chOff x="0" y="0"/>
            <a:chExt cx="3148392" cy="2905633"/>
          </a:xfrm>
        </p:grpSpPr>
        <p:pic>
          <p:nvPicPr>
            <p:cNvPr id="508" name="picture 508"/>
            <p:cNvPicPr>
              <a:picLocks noChangeAspect="1"/>
            </p:cNvPicPr>
            <p:nvPr/>
          </p:nvPicPr>
          <p:blipFill>
            <a:blip r:embed="rId1"/>
            <a:stretch>
              <a:fillRect/>
            </a:stretch>
          </p:blipFill>
          <p:spPr>
            <a:xfrm rot="21600000">
              <a:off x="0" y="0"/>
              <a:ext cx="3148392" cy="2905633"/>
            </a:xfrm>
            <a:prstGeom prst="rect">
              <a:avLst/>
            </a:prstGeom>
          </p:spPr>
        </p:pic>
        <p:sp>
          <p:nvSpPr>
            <p:cNvPr id="509" name="textbox 509"/>
            <p:cNvSpPr/>
            <p:nvPr/>
          </p:nvSpPr>
          <p:spPr>
            <a:xfrm>
              <a:off x="-12700" y="-12700"/>
              <a:ext cx="3174364" cy="2949575"/>
            </a:xfrm>
            <a:prstGeom prst="rect">
              <a:avLst/>
            </a:prstGeom>
          </p:spPr>
          <p:txBody>
            <a:bodyPr vert="horz" wrap="square" lIns="0" tIns="0" rIns="0" bIns="0"/>
            <a:lstStyle/>
            <a:p>
              <a:pPr algn="l" rtl="0" eaLnBrk="0">
                <a:lnSpc>
                  <a:spcPct val="113000"/>
                </a:lnSpc>
              </a:pPr>
              <a:endParaRPr lang="en-US" altLang="en-US" sz="1000" dirty="0"/>
            </a:p>
            <a:p>
              <a:pPr algn="l" rtl="0" eaLnBrk="0">
                <a:lnSpc>
                  <a:spcPct val="113000"/>
                </a:lnSpc>
              </a:pPr>
              <a:endParaRPr lang="en-US" altLang="en-US" sz="1000" dirty="0"/>
            </a:p>
            <a:p>
              <a:pPr algn="l" rtl="0" eaLnBrk="0">
                <a:lnSpc>
                  <a:spcPct val="114000"/>
                </a:lnSpc>
              </a:pPr>
              <a:endParaRPr lang="en-US" altLang="en-US" sz="1000" dirty="0"/>
            </a:p>
            <a:p>
              <a:pPr algn="l" rtl="0" eaLnBrk="0">
                <a:lnSpc>
                  <a:spcPct val="114000"/>
                </a:lnSpc>
              </a:pPr>
              <a:endParaRPr lang="en-US" altLang="en-US" sz="1000" dirty="0"/>
            </a:p>
            <a:p>
              <a:pPr algn="l" rtl="0" eaLnBrk="0">
                <a:lnSpc>
                  <a:spcPct val="7000"/>
                </a:lnSpc>
              </a:pPr>
              <a:endParaRPr lang="en-US" altLang="en-US" sz="100" dirty="0"/>
            </a:p>
            <a:p>
              <a:pPr marL="1149350" algn="l" rtl="0" eaLnBrk="0">
                <a:lnSpc>
                  <a:spcPct val="97000"/>
                </a:lnSpc>
              </a:pPr>
              <a:r>
                <a:rPr sz="1400" spc="7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时间</a:t>
              </a:r>
              <a:r>
                <a:rPr sz="1400" spc="6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戳</a:t>
              </a:r>
              <a:endParaRPr lang="en-US" altLang="en-US" sz="1400" dirty="0"/>
            </a:p>
            <a:p>
              <a:pPr marL="1104900" algn="l" rtl="0" eaLnBrk="0">
                <a:lnSpc>
                  <a:spcPct val="96000"/>
                </a:lnSpc>
                <a:spcBef>
                  <a:spcPts val="1030"/>
                </a:spcBef>
              </a:pPr>
              <a:r>
                <a:rPr sz="1400" spc="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UA</a:t>
              </a:r>
              <a:r>
                <a:rPr sz="1400" spc="16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识</a:t>
              </a:r>
              <a:r>
                <a:rPr sz="1400" spc="14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别</a:t>
              </a:r>
              <a:endParaRPr lang="en-US" altLang="en-US" sz="1400" dirty="0"/>
            </a:p>
            <a:p>
              <a:pPr marL="1045210" algn="l" rtl="0" eaLnBrk="0">
                <a:lnSpc>
                  <a:spcPct val="96000"/>
                </a:lnSpc>
                <a:spcBef>
                  <a:spcPts val="1015"/>
                </a:spcBef>
              </a:pPr>
              <a:r>
                <a:rPr sz="1400" spc="10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应用特</a:t>
              </a:r>
              <a:r>
                <a:rPr sz="1400" spc="7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征</a:t>
              </a:r>
              <a:endParaRPr lang="en-US" altLang="en-US" sz="1400" dirty="0"/>
            </a:p>
            <a:p>
              <a:pPr marL="836930" algn="l" rtl="0" eaLnBrk="0">
                <a:lnSpc>
                  <a:spcPts val="1980"/>
                </a:lnSpc>
                <a:spcBef>
                  <a:spcPts val="715"/>
                </a:spcBef>
              </a:pPr>
              <a:r>
                <a:rPr sz="1400" spc="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Flash</a:t>
              </a:r>
              <a:r>
                <a:rPr sz="1400" spc="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Cookie</a:t>
              </a:r>
              <a:endParaRPr lang="en-US" altLang="en-US" sz="1400" dirty="0"/>
            </a:p>
            <a:p>
              <a:pPr algn="l" rtl="0" eaLnBrk="0">
                <a:lnSpc>
                  <a:spcPct val="101000"/>
                </a:lnSpc>
              </a:pPr>
              <a:endParaRPr lang="en-US" altLang="en-US" sz="800" dirty="0"/>
            </a:p>
            <a:p>
              <a:pPr marL="948055" algn="l" rtl="0" eaLnBrk="0">
                <a:lnSpc>
                  <a:spcPct val="97000"/>
                </a:lnSpc>
                <a:spcBef>
                  <a:spcPts val="5"/>
                </a:spcBef>
              </a:pPr>
              <a:r>
                <a:rPr sz="1400" spc="10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微信长连</a:t>
              </a:r>
              <a:r>
                <a:rPr sz="1400" spc="9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接</a:t>
              </a:r>
              <a:endParaRPr lang="en-US" altLang="en-US" sz="1400" dirty="0"/>
            </a:p>
          </p:txBody>
        </p:sp>
      </p:grpSp>
      <p:pic>
        <p:nvPicPr>
          <p:cNvPr id="510" name="picture 510"/>
          <p:cNvPicPr>
            <a:picLocks noChangeAspect="1"/>
          </p:cNvPicPr>
          <p:nvPr/>
        </p:nvPicPr>
        <p:blipFill>
          <a:blip r:embed="rId2"/>
          <a:stretch>
            <a:fillRect/>
          </a:stretch>
        </p:blipFill>
        <p:spPr>
          <a:xfrm rot="21600000">
            <a:off x="5810021" y="1261897"/>
            <a:ext cx="2829420" cy="2829407"/>
          </a:xfrm>
          <a:prstGeom prst="rect">
            <a:avLst/>
          </a:prstGeom>
        </p:spPr>
      </p:pic>
      <p:pic>
        <p:nvPicPr>
          <p:cNvPr id="511" name="picture 511"/>
          <p:cNvPicPr>
            <a:picLocks noChangeAspect="1"/>
          </p:cNvPicPr>
          <p:nvPr/>
        </p:nvPicPr>
        <p:blipFill>
          <a:blip r:embed="rId3"/>
          <a:stretch>
            <a:fillRect/>
          </a:stretch>
        </p:blipFill>
        <p:spPr>
          <a:xfrm rot="21600000">
            <a:off x="7537704" y="1185671"/>
            <a:ext cx="1444752" cy="2872740"/>
          </a:xfrm>
          <a:prstGeom prst="rect">
            <a:avLst/>
          </a:prstGeom>
        </p:spPr>
      </p:pic>
      <p:sp>
        <p:nvSpPr>
          <p:cNvPr id="512" name="textbox 512"/>
          <p:cNvSpPr/>
          <p:nvPr/>
        </p:nvSpPr>
        <p:spPr>
          <a:xfrm>
            <a:off x="5797321" y="1249197"/>
            <a:ext cx="2854960" cy="2872104"/>
          </a:xfrm>
          <a:prstGeom prst="rect">
            <a:avLst/>
          </a:prstGeom>
        </p:spPr>
        <p:txBody>
          <a:bodyPr vert="horz" wrap="square" lIns="0" tIns="0" rIns="0" bIns="0"/>
          <a:lstStyle/>
          <a:p>
            <a:pPr algn="l" rtl="0" eaLnBrk="0">
              <a:lnSpc>
                <a:spcPct val="108000"/>
              </a:lnSpc>
            </a:pPr>
            <a:endParaRPr lang="en-US" altLang="en-US" sz="1000" dirty="0"/>
          </a:p>
          <a:p>
            <a:pPr algn="l" rtl="0" eaLnBrk="0">
              <a:lnSpc>
                <a:spcPct val="108000"/>
              </a:lnSpc>
            </a:pPr>
            <a:endParaRPr lang="en-US" altLang="en-US" sz="1000" dirty="0"/>
          </a:p>
          <a:p>
            <a:pPr algn="l" rtl="0" eaLnBrk="0">
              <a:lnSpc>
                <a:spcPct val="108000"/>
              </a:lnSpc>
            </a:pPr>
            <a:endParaRPr lang="en-US" altLang="en-US" sz="1000" dirty="0"/>
          </a:p>
          <a:p>
            <a:pPr algn="l" rtl="0" eaLnBrk="0">
              <a:lnSpc>
                <a:spcPct val="109000"/>
              </a:lnSpc>
            </a:pPr>
            <a:endParaRPr lang="en-US" altLang="en-US" sz="1000" dirty="0"/>
          </a:p>
          <a:p>
            <a:pPr algn="l" rtl="0" eaLnBrk="0">
              <a:lnSpc>
                <a:spcPct val="109000"/>
              </a:lnSpc>
            </a:pPr>
            <a:endParaRPr lang="en-US" altLang="en-US" sz="1000" dirty="0"/>
          </a:p>
          <a:p>
            <a:pPr marL="1122680" algn="l" rtl="0" eaLnBrk="0">
              <a:lnSpc>
                <a:spcPct val="96000"/>
              </a:lnSpc>
              <a:spcBef>
                <a:spcPts val="5"/>
              </a:spcBef>
            </a:pPr>
            <a:r>
              <a:rPr sz="1400" spc="6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白名</a:t>
            </a:r>
            <a:r>
              <a:rPr sz="1400" spc="4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单</a:t>
            </a:r>
            <a:endParaRPr lang="en-US" altLang="en-US" sz="1400" dirty="0"/>
          </a:p>
          <a:p>
            <a:pPr marL="1012825" algn="l" rtl="0" eaLnBrk="0">
              <a:lnSpc>
                <a:spcPct val="96000"/>
              </a:lnSpc>
              <a:spcBef>
                <a:spcPts val="1085"/>
              </a:spcBef>
            </a:pPr>
            <a:r>
              <a:rPr sz="1400" spc="10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终端总</a:t>
            </a:r>
            <a:r>
              <a:rPr sz="1400" spc="7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数</a:t>
            </a:r>
            <a:endParaRPr lang="en-US" altLang="en-US" sz="1400" dirty="0"/>
          </a:p>
          <a:p>
            <a:pPr marL="441325" algn="l" rtl="0" eaLnBrk="0">
              <a:lnSpc>
                <a:spcPts val="1980"/>
              </a:lnSpc>
              <a:spcBef>
                <a:spcPts val="780"/>
              </a:spcBef>
            </a:pPr>
            <a:r>
              <a:rPr sz="1400" spc="-5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例外情况：</a:t>
            </a:r>
            <a:r>
              <a:rPr sz="1400" spc="-5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电脑、</a:t>
            </a:r>
            <a:r>
              <a:rPr sz="1400" spc="-5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移</a:t>
            </a:r>
            <a:r>
              <a:rPr sz="1400" spc="-4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动</a:t>
            </a:r>
            <a:endParaRPr lang="en-US" altLang="en-US" sz="1400" dirty="0"/>
          </a:p>
          <a:p>
            <a:pPr algn="l" rtl="0" eaLnBrk="0">
              <a:lnSpc>
                <a:spcPct val="107000"/>
              </a:lnSpc>
            </a:pPr>
            <a:endParaRPr lang="en-US" altLang="en-US" sz="800" dirty="0"/>
          </a:p>
          <a:p>
            <a:pPr marL="822325" algn="l" rtl="0" eaLnBrk="0">
              <a:lnSpc>
                <a:spcPct val="96000"/>
              </a:lnSpc>
              <a:spcBef>
                <a:spcPts val="5"/>
              </a:spcBef>
            </a:pPr>
            <a:r>
              <a:rPr sz="1400" spc="10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端分别的数</a:t>
            </a:r>
            <a:r>
              <a:rPr sz="1400" spc="7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量</a:t>
            </a:r>
            <a:endParaRPr lang="en-US" altLang="en-US" sz="1400" dirty="0"/>
          </a:p>
        </p:txBody>
      </p:sp>
      <p:grpSp>
        <p:nvGrpSpPr>
          <p:cNvPr id="90" name="group 90"/>
          <p:cNvGrpSpPr/>
          <p:nvPr/>
        </p:nvGrpSpPr>
        <p:grpSpPr>
          <a:xfrm rot="21600000">
            <a:off x="8986393" y="1261897"/>
            <a:ext cx="2829420" cy="2829407"/>
            <a:chOff x="0" y="0"/>
            <a:chExt cx="2829420" cy="2829407"/>
          </a:xfrm>
        </p:grpSpPr>
        <p:pic>
          <p:nvPicPr>
            <p:cNvPr id="513" name="picture 513"/>
            <p:cNvPicPr>
              <a:picLocks noChangeAspect="1"/>
            </p:cNvPicPr>
            <p:nvPr/>
          </p:nvPicPr>
          <p:blipFill>
            <a:blip r:embed="rId4"/>
            <a:stretch>
              <a:fillRect/>
            </a:stretch>
          </p:blipFill>
          <p:spPr>
            <a:xfrm rot="21600000">
              <a:off x="0" y="0"/>
              <a:ext cx="2829420" cy="2829407"/>
            </a:xfrm>
            <a:prstGeom prst="rect">
              <a:avLst/>
            </a:prstGeom>
          </p:spPr>
        </p:pic>
        <p:sp>
          <p:nvSpPr>
            <p:cNvPr id="514" name="textbox 514"/>
            <p:cNvSpPr/>
            <p:nvPr/>
          </p:nvSpPr>
          <p:spPr>
            <a:xfrm>
              <a:off x="1349640" y="704774"/>
              <a:ext cx="404495" cy="1346835"/>
            </a:xfrm>
            <a:prstGeom prst="rect">
              <a:avLst/>
            </a:prstGeom>
          </p:spPr>
          <p:txBody>
            <a:bodyPr vert="horz" wrap="square" lIns="0" tIns="0" rIns="0" bIns="0"/>
            <a:lstStyle/>
            <a:p>
              <a:pPr algn="l" rtl="0" eaLnBrk="0">
                <a:lnSpc>
                  <a:spcPct val="84000"/>
                </a:lnSpc>
              </a:pPr>
              <a:endParaRPr lang="en-US" altLang="en-US" sz="100" dirty="0"/>
            </a:p>
            <a:p>
              <a:pPr marL="12700" algn="l" rtl="0" eaLnBrk="0">
                <a:lnSpc>
                  <a:spcPct val="96000"/>
                </a:lnSpc>
              </a:pPr>
              <a:r>
                <a:rPr sz="1400" spc="10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放</a:t>
              </a:r>
              <a:r>
                <a:rPr sz="1400" spc="8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行</a:t>
              </a:r>
              <a:endParaRPr lang="en-US" altLang="en-US" sz="1400" dirty="0"/>
            </a:p>
            <a:p>
              <a:pPr algn="l" rtl="0" eaLnBrk="0">
                <a:lnSpc>
                  <a:spcPct val="107000"/>
                </a:lnSpc>
              </a:pPr>
              <a:endParaRPr lang="en-US" altLang="en-US" sz="1000" dirty="0"/>
            </a:p>
            <a:p>
              <a:pPr algn="l" rtl="0" eaLnBrk="0">
                <a:lnSpc>
                  <a:spcPct val="108000"/>
                </a:lnSpc>
              </a:pPr>
              <a:endParaRPr lang="en-US" altLang="en-US" sz="1000" dirty="0"/>
            </a:p>
            <a:p>
              <a:pPr marL="20955" algn="l" rtl="0" eaLnBrk="0">
                <a:lnSpc>
                  <a:spcPct val="94000"/>
                </a:lnSpc>
                <a:spcBef>
                  <a:spcPts val="425"/>
                </a:spcBef>
              </a:pPr>
              <a:r>
                <a:rPr sz="1400" spc="7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阻</a:t>
              </a:r>
              <a:r>
                <a:rPr sz="1400" spc="5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断</a:t>
              </a:r>
              <a:endParaRPr lang="en-US" altLang="en-US" sz="1400" dirty="0"/>
            </a:p>
            <a:p>
              <a:pPr algn="l" rtl="0" eaLnBrk="0">
                <a:lnSpc>
                  <a:spcPct val="180000"/>
                </a:lnSpc>
              </a:pPr>
              <a:endParaRPr lang="en-US" altLang="en-US" sz="1000" dirty="0"/>
            </a:p>
            <a:p>
              <a:pPr algn="l" rtl="0" eaLnBrk="0">
                <a:lnSpc>
                  <a:spcPct val="119000"/>
                </a:lnSpc>
              </a:pPr>
              <a:endParaRPr lang="en-US" altLang="en-US" sz="300" dirty="0"/>
            </a:p>
            <a:p>
              <a:pPr marL="17145" algn="l" rtl="0" eaLnBrk="0">
                <a:lnSpc>
                  <a:spcPct val="96000"/>
                </a:lnSpc>
                <a:spcBef>
                  <a:spcPts val="0"/>
                </a:spcBef>
              </a:pPr>
              <a:r>
                <a:rPr sz="1400" spc="7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限</a:t>
              </a:r>
              <a:r>
                <a:rPr sz="1400" spc="5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速</a:t>
              </a:r>
              <a:endParaRPr lang="en-US" altLang="en-US" sz="1400" dirty="0"/>
            </a:p>
          </p:txBody>
        </p:sp>
        <p:sp>
          <p:nvSpPr>
            <p:cNvPr id="515" name="path"/>
            <p:cNvSpPr/>
            <p:nvPr/>
          </p:nvSpPr>
          <p:spPr>
            <a:xfrm>
              <a:off x="910501" y="1210310"/>
              <a:ext cx="366686" cy="366407"/>
            </a:xfrm>
            <a:custGeom>
              <a:avLst/>
              <a:gdLst/>
              <a:ahLst/>
              <a:cxnLst/>
              <a:rect l="0" t="0" r="0" b="0"/>
              <a:pathLst>
                <a:path w="577" h="577">
                  <a:moveTo>
                    <a:pt x="289" y="0"/>
                  </a:moveTo>
                  <a:cubicBezTo>
                    <a:pt x="129" y="0"/>
                    <a:pt x="0" y="129"/>
                    <a:pt x="0" y="288"/>
                  </a:cubicBezTo>
                  <a:cubicBezTo>
                    <a:pt x="0" y="447"/>
                    <a:pt x="129" y="577"/>
                    <a:pt x="289" y="577"/>
                  </a:cubicBezTo>
                  <a:cubicBezTo>
                    <a:pt x="448" y="577"/>
                    <a:pt x="577" y="447"/>
                    <a:pt x="577" y="288"/>
                  </a:cubicBezTo>
                  <a:cubicBezTo>
                    <a:pt x="577" y="129"/>
                    <a:pt x="448" y="0"/>
                    <a:pt x="289" y="0"/>
                  </a:cubicBezTo>
                  <a:moveTo>
                    <a:pt x="443" y="417"/>
                  </a:moveTo>
                  <a:cubicBezTo>
                    <a:pt x="450" y="424"/>
                    <a:pt x="450" y="436"/>
                    <a:pt x="443" y="443"/>
                  </a:cubicBezTo>
                  <a:cubicBezTo>
                    <a:pt x="436" y="450"/>
                    <a:pt x="424" y="450"/>
                    <a:pt x="418" y="443"/>
                  </a:cubicBezTo>
                  <a:cubicBezTo>
                    <a:pt x="289" y="314"/>
                    <a:pt x="289" y="314"/>
                    <a:pt x="289" y="314"/>
                  </a:cubicBezTo>
                  <a:cubicBezTo>
                    <a:pt x="159" y="443"/>
                    <a:pt x="159" y="443"/>
                    <a:pt x="159" y="443"/>
                  </a:cubicBezTo>
                  <a:cubicBezTo>
                    <a:pt x="153" y="450"/>
                    <a:pt x="141" y="450"/>
                    <a:pt x="134" y="443"/>
                  </a:cubicBezTo>
                  <a:cubicBezTo>
                    <a:pt x="127" y="436"/>
                    <a:pt x="127" y="424"/>
                    <a:pt x="134" y="417"/>
                  </a:cubicBezTo>
                  <a:cubicBezTo>
                    <a:pt x="263" y="288"/>
                    <a:pt x="263" y="288"/>
                    <a:pt x="263" y="288"/>
                  </a:cubicBezTo>
                  <a:cubicBezTo>
                    <a:pt x="134" y="159"/>
                    <a:pt x="134" y="159"/>
                    <a:pt x="134" y="159"/>
                  </a:cubicBezTo>
                  <a:cubicBezTo>
                    <a:pt x="127" y="152"/>
                    <a:pt x="127" y="140"/>
                    <a:pt x="134" y="133"/>
                  </a:cubicBezTo>
                  <a:cubicBezTo>
                    <a:pt x="141" y="126"/>
                    <a:pt x="153" y="126"/>
                    <a:pt x="159" y="133"/>
                  </a:cubicBezTo>
                  <a:cubicBezTo>
                    <a:pt x="289" y="262"/>
                    <a:pt x="289" y="262"/>
                    <a:pt x="289" y="262"/>
                  </a:cubicBezTo>
                  <a:cubicBezTo>
                    <a:pt x="418" y="133"/>
                    <a:pt x="418" y="133"/>
                    <a:pt x="418" y="133"/>
                  </a:cubicBezTo>
                  <a:cubicBezTo>
                    <a:pt x="424" y="126"/>
                    <a:pt x="436" y="126"/>
                    <a:pt x="443" y="133"/>
                  </a:cubicBezTo>
                  <a:cubicBezTo>
                    <a:pt x="450" y="140"/>
                    <a:pt x="450" y="152"/>
                    <a:pt x="443" y="159"/>
                  </a:cubicBezTo>
                  <a:cubicBezTo>
                    <a:pt x="314" y="288"/>
                    <a:pt x="314" y="288"/>
                    <a:pt x="314" y="288"/>
                  </a:cubicBezTo>
                  <a:lnTo>
                    <a:pt x="443" y="417"/>
                  </a:lnTo>
                </a:path>
              </a:pathLst>
            </a:custGeom>
            <a:solidFill>
              <a:srgbClr val="E34151">
                <a:alpha val="100000"/>
              </a:srgbClr>
            </a:solidFill>
            <a:ln cap="flat">
              <a:noFill/>
              <a:prstDash val="solid"/>
              <a:miter lim="0"/>
            </a:ln>
          </p:spPr>
          <p:txBody>
            <a:bodyPr rtlCol="0"/>
            <a:lstStyle/>
            <a:p>
              <a:pPr algn="ctr"/>
              <a:endParaRPr lang="zh-CN" altLang="en-US"/>
            </a:p>
          </p:txBody>
        </p:sp>
        <p:sp>
          <p:nvSpPr>
            <p:cNvPr id="516" name="path"/>
            <p:cNvSpPr/>
            <p:nvPr/>
          </p:nvSpPr>
          <p:spPr>
            <a:xfrm>
              <a:off x="910501" y="658304"/>
              <a:ext cx="366686" cy="366394"/>
            </a:xfrm>
            <a:custGeom>
              <a:avLst/>
              <a:gdLst/>
              <a:ahLst/>
              <a:cxnLst/>
              <a:rect l="0" t="0" r="0" b="0"/>
              <a:pathLst>
                <a:path w="577" h="576">
                  <a:moveTo>
                    <a:pt x="288" y="0"/>
                  </a:moveTo>
                  <a:cubicBezTo>
                    <a:pt x="129" y="0"/>
                    <a:pt x="0" y="129"/>
                    <a:pt x="0" y="288"/>
                  </a:cubicBezTo>
                  <a:cubicBezTo>
                    <a:pt x="0" y="447"/>
                    <a:pt x="129" y="576"/>
                    <a:pt x="288" y="576"/>
                  </a:cubicBezTo>
                  <a:cubicBezTo>
                    <a:pt x="447" y="576"/>
                    <a:pt x="577" y="447"/>
                    <a:pt x="577" y="288"/>
                  </a:cubicBezTo>
                  <a:cubicBezTo>
                    <a:pt x="577" y="129"/>
                    <a:pt x="447" y="0"/>
                    <a:pt x="288" y="0"/>
                  </a:cubicBezTo>
                  <a:moveTo>
                    <a:pt x="261" y="442"/>
                  </a:moveTo>
                  <a:cubicBezTo>
                    <a:pt x="261" y="442"/>
                    <a:pt x="260" y="442"/>
                    <a:pt x="260" y="443"/>
                  </a:cubicBezTo>
                  <a:cubicBezTo>
                    <a:pt x="256" y="446"/>
                    <a:pt x="252" y="448"/>
                    <a:pt x="247" y="448"/>
                  </a:cubicBezTo>
                  <a:cubicBezTo>
                    <a:pt x="242" y="448"/>
                    <a:pt x="237" y="446"/>
                    <a:pt x="234" y="443"/>
                  </a:cubicBezTo>
                  <a:cubicBezTo>
                    <a:pt x="234" y="442"/>
                    <a:pt x="233" y="442"/>
                    <a:pt x="233" y="442"/>
                  </a:cubicBezTo>
                  <a:cubicBezTo>
                    <a:pt x="79" y="288"/>
                    <a:pt x="79" y="288"/>
                    <a:pt x="79" y="288"/>
                  </a:cubicBezTo>
                  <a:cubicBezTo>
                    <a:pt x="73" y="281"/>
                    <a:pt x="73" y="269"/>
                    <a:pt x="79" y="262"/>
                  </a:cubicBezTo>
                  <a:cubicBezTo>
                    <a:pt x="86" y="255"/>
                    <a:pt x="98" y="255"/>
                    <a:pt x="105" y="262"/>
                  </a:cubicBezTo>
                  <a:cubicBezTo>
                    <a:pt x="247" y="404"/>
                    <a:pt x="247" y="404"/>
                    <a:pt x="247" y="404"/>
                  </a:cubicBezTo>
                  <a:cubicBezTo>
                    <a:pt x="471" y="179"/>
                    <a:pt x="471" y="179"/>
                    <a:pt x="471" y="179"/>
                  </a:cubicBezTo>
                  <a:cubicBezTo>
                    <a:pt x="478" y="172"/>
                    <a:pt x="490" y="172"/>
                    <a:pt x="497" y="179"/>
                  </a:cubicBezTo>
                  <a:cubicBezTo>
                    <a:pt x="504" y="186"/>
                    <a:pt x="504" y="197"/>
                    <a:pt x="497" y="205"/>
                  </a:cubicBezTo>
                  <a:lnTo>
                    <a:pt x="261" y="442"/>
                  </a:lnTo>
                </a:path>
              </a:pathLst>
            </a:custGeom>
            <a:solidFill>
              <a:srgbClr val="2ED573">
                <a:alpha val="100000"/>
              </a:srgbClr>
            </a:solidFill>
            <a:ln cap="flat">
              <a:noFill/>
              <a:prstDash val="solid"/>
              <a:miter lim="0"/>
            </a:ln>
          </p:spPr>
          <p:txBody>
            <a:bodyPr rtlCol="0"/>
            <a:lstStyle/>
            <a:p>
              <a:pPr algn="ctr"/>
              <a:endParaRPr lang="zh-CN" altLang="en-US"/>
            </a:p>
          </p:txBody>
        </p:sp>
        <p:sp>
          <p:nvSpPr>
            <p:cNvPr id="517" name="path"/>
            <p:cNvSpPr/>
            <p:nvPr/>
          </p:nvSpPr>
          <p:spPr>
            <a:xfrm>
              <a:off x="910501" y="1788363"/>
              <a:ext cx="358964" cy="255587"/>
            </a:xfrm>
            <a:custGeom>
              <a:avLst/>
              <a:gdLst/>
              <a:ahLst/>
              <a:cxnLst/>
              <a:rect l="0" t="0" r="0" b="0"/>
              <a:pathLst>
                <a:path w="565" h="402">
                  <a:moveTo>
                    <a:pt x="564" y="262"/>
                  </a:moveTo>
                  <a:cubicBezTo>
                    <a:pt x="559" y="199"/>
                    <a:pt x="534" y="142"/>
                    <a:pt x="495" y="98"/>
                  </a:cubicBezTo>
                  <a:cubicBezTo>
                    <a:pt x="487" y="87"/>
                    <a:pt x="477" y="78"/>
                    <a:pt x="467" y="69"/>
                  </a:cubicBezTo>
                  <a:cubicBezTo>
                    <a:pt x="422" y="30"/>
                    <a:pt x="365" y="5"/>
                    <a:pt x="302" y="1"/>
                  </a:cubicBezTo>
                  <a:cubicBezTo>
                    <a:pt x="295" y="0"/>
                    <a:pt x="289" y="0"/>
                    <a:pt x="282" y="0"/>
                  </a:cubicBezTo>
                  <a:cubicBezTo>
                    <a:pt x="275" y="0"/>
                    <a:pt x="268" y="0"/>
                    <a:pt x="262" y="1"/>
                  </a:cubicBezTo>
                  <a:cubicBezTo>
                    <a:pt x="199" y="5"/>
                    <a:pt x="142" y="30"/>
                    <a:pt x="97" y="69"/>
                  </a:cubicBezTo>
                  <a:cubicBezTo>
                    <a:pt x="87" y="78"/>
                    <a:pt x="77" y="87"/>
                    <a:pt x="68" y="98"/>
                  </a:cubicBezTo>
                  <a:cubicBezTo>
                    <a:pt x="30" y="142"/>
                    <a:pt x="5" y="199"/>
                    <a:pt x="0" y="262"/>
                  </a:cubicBezTo>
                  <a:cubicBezTo>
                    <a:pt x="0" y="269"/>
                    <a:pt x="0" y="276"/>
                    <a:pt x="0" y="282"/>
                  </a:cubicBezTo>
                  <a:cubicBezTo>
                    <a:pt x="0" y="289"/>
                    <a:pt x="0" y="296"/>
                    <a:pt x="0" y="302"/>
                  </a:cubicBezTo>
                  <a:cubicBezTo>
                    <a:pt x="2" y="323"/>
                    <a:pt x="5" y="343"/>
                    <a:pt x="11" y="361"/>
                  </a:cubicBezTo>
                  <a:cubicBezTo>
                    <a:pt x="15" y="375"/>
                    <a:pt x="20" y="389"/>
                    <a:pt x="26" y="402"/>
                  </a:cubicBezTo>
                  <a:cubicBezTo>
                    <a:pt x="133" y="402"/>
                    <a:pt x="133" y="402"/>
                    <a:pt x="133" y="402"/>
                  </a:cubicBezTo>
                  <a:cubicBezTo>
                    <a:pt x="135" y="400"/>
                    <a:pt x="135" y="400"/>
                    <a:pt x="135" y="400"/>
                  </a:cubicBezTo>
                  <a:cubicBezTo>
                    <a:pt x="136" y="401"/>
                    <a:pt x="136" y="401"/>
                    <a:pt x="137" y="402"/>
                  </a:cubicBezTo>
                  <a:cubicBezTo>
                    <a:pt x="191" y="402"/>
                    <a:pt x="191" y="402"/>
                    <a:pt x="191" y="402"/>
                  </a:cubicBezTo>
                  <a:cubicBezTo>
                    <a:pt x="193" y="400"/>
                    <a:pt x="193" y="400"/>
                    <a:pt x="193" y="400"/>
                  </a:cubicBezTo>
                  <a:cubicBezTo>
                    <a:pt x="194" y="401"/>
                    <a:pt x="195" y="401"/>
                    <a:pt x="195" y="402"/>
                  </a:cubicBezTo>
                  <a:cubicBezTo>
                    <a:pt x="369" y="402"/>
                    <a:pt x="369" y="402"/>
                    <a:pt x="369" y="402"/>
                  </a:cubicBezTo>
                  <a:cubicBezTo>
                    <a:pt x="370" y="401"/>
                    <a:pt x="370" y="401"/>
                    <a:pt x="371" y="400"/>
                  </a:cubicBezTo>
                  <a:cubicBezTo>
                    <a:pt x="373" y="402"/>
                    <a:pt x="373" y="402"/>
                    <a:pt x="373" y="402"/>
                  </a:cubicBezTo>
                  <a:cubicBezTo>
                    <a:pt x="427" y="402"/>
                    <a:pt x="427" y="402"/>
                    <a:pt x="427" y="402"/>
                  </a:cubicBezTo>
                  <a:cubicBezTo>
                    <a:pt x="428" y="401"/>
                    <a:pt x="428" y="401"/>
                    <a:pt x="429" y="400"/>
                  </a:cubicBezTo>
                  <a:cubicBezTo>
                    <a:pt x="430" y="402"/>
                    <a:pt x="430" y="402"/>
                    <a:pt x="430" y="402"/>
                  </a:cubicBezTo>
                  <a:cubicBezTo>
                    <a:pt x="538" y="402"/>
                    <a:pt x="538" y="402"/>
                    <a:pt x="538" y="402"/>
                  </a:cubicBezTo>
                  <a:cubicBezTo>
                    <a:pt x="544" y="389"/>
                    <a:pt x="549" y="375"/>
                    <a:pt x="553" y="361"/>
                  </a:cubicBezTo>
                  <a:cubicBezTo>
                    <a:pt x="559" y="343"/>
                    <a:pt x="563" y="323"/>
                    <a:pt x="564" y="302"/>
                  </a:cubicBezTo>
                  <a:cubicBezTo>
                    <a:pt x="564" y="296"/>
                    <a:pt x="565" y="289"/>
                    <a:pt x="565" y="282"/>
                  </a:cubicBezTo>
                  <a:cubicBezTo>
                    <a:pt x="565" y="276"/>
                    <a:pt x="564" y="269"/>
                    <a:pt x="564" y="262"/>
                  </a:cubicBezTo>
                  <a:moveTo>
                    <a:pt x="523" y="302"/>
                  </a:moveTo>
                  <a:cubicBezTo>
                    <a:pt x="522" y="323"/>
                    <a:pt x="517" y="343"/>
                    <a:pt x="511" y="361"/>
                  </a:cubicBezTo>
                  <a:cubicBezTo>
                    <a:pt x="53" y="361"/>
                    <a:pt x="53" y="361"/>
                    <a:pt x="53" y="361"/>
                  </a:cubicBezTo>
                  <a:cubicBezTo>
                    <a:pt x="47" y="343"/>
                    <a:pt x="43" y="323"/>
                    <a:pt x="41" y="302"/>
                  </a:cubicBezTo>
                  <a:cubicBezTo>
                    <a:pt x="40" y="296"/>
                    <a:pt x="40" y="289"/>
                    <a:pt x="40" y="282"/>
                  </a:cubicBezTo>
                  <a:cubicBezTo>
                    <a:pt x="40" y="276"/>
                    <a:pt x="40" y="269"/>
                    <a:pt x="41" y="262"/>
                  </a:cubicBezTo>
                  <a:cubicBezTo>
                    <a:pt x="45" y="211"/>
                    <a:pt x="66" y="164"/>
                    <a:pt x="97" y="126"/>
                  </a:cubicBezTo>
                  <a:cubicBezTo>
                    <a:pt x="106" y="116"/>
                    <a:pt x="116" y="106"/>
                    <a:pt x="126" y="98"/>
                  </a:cubicBezTo>
                  <a:cubicBezTo>
                    <a:pt x="163" y="66"/>
                    <a:pt x="210" y="45"/>
                    <a:pt x="262" y="41"/>
                  </a:cubicBezTo>
                  <a:cubicBezTo>
                    <a:pt x="268" y="41"/>
                    <a:pt x="275" y="40"/>
                    <a:pt x="282" y="40"/>
                  </a:cubicBezTo>
                  <a:cubicBezTo>
                    <a:pt x="289" y="40"/>
                    <a:pt x="295" y="41"/>
                    <a:pt x="302" y="41"/>
                  </a:cubicBezTo>
                  <a:cubicBezTo>
                    <a:pt x="354" y="45"/>
                    <a:pt x="401" y="66"/>
                    <a:pt x="438" y="98"/>
                  </a:cubicBezTo>
                  <a:cubicBezTo>
                    <a:pt x="449" y="106"/>
                    <a:pt x="458" y="116"/>
                    <a:pt x="467" y="126"/>
                  </a:cubicBezTo>
                  <a:cubicBezTo>
                    <a:pt x="499" y="164"/>
                    <a:pt x="519" y="211"/>
                    <a:pt x="523" y="262"/>
                  </a:cubicBezTo>
                  <a:cubicBezTo>
                    <a:pt x="524" y="269"/>
                    <a:pt x="524" y="276"/>
                    <a:pt x="524" y="282"/>
                  </a:cubicBezTo>
                  <a:cubicBezTo>
                    <a:pt x="524" y="289"/>
                    <a:pt x="524" y="296"/>
                    <a:pt x="523" y="302"/>
                  </a:cubicBezTo>
                </a:path>
                <a:path w="565" h="402">
                  <a:moveTo>
                    <a:pt x="302" y="136"/>
                  </a:moveTo>
                  <a:cubicBezTo>
                    <a:pt x="302" y="63"/>
                    <a:pt x="302" y="63"/>
                    <a:pt x="302" y="63"/>
                  </a:cubicBezTo>
                  <a:cubicBezTo>
                    <a:pt x="295" y="63"/>
                    <a:pt x="289" y="62"/>
                    <a:pt x="282" y="62"/>
                  </a:cubicBezTo>
                  <a:cubicBezTo>
                    <a:pt x="275" y="62"/>
                    <a:pt x="268" y="63"/>
                    <a:pt x="262" y="63"/>
                  </a:cubicBezTo>
                  <a:cubicBezTo>
                    <a:pt x="262" y="136"/>
                    <a:pt x="262" y="136"/>
                    <a:pt x="262" y="136"/>
                  </a:cubicBezTo>
                  <a:cubicBezTo>
                    <a:pt x="268" y="135"/>
                    <a:pt x="275" y="134"/>
                    <a:pt x="282" y="134"/>
                  </a:cubicBezTo>
                  <a:cubicBezTo>
                    <a:pt x="289" y="134"/>
                    <a:pt x="295" y="135"/>
                    <a:pt x="302" y="136"/>
                  </a:cubicBezTo>
                </a:path>
                <a:path w="565" h="402">
                  <a:moveTo>
                    <a:pt x="164" y="135"/>
                  </a:moveTo>
                  <a:cubicBezTo>
                    <a:pt x="142" y="114"/>
                    <a:pt x="142" y="114"/>
                    <a:pt x="142" y="114"/>
                  </a:cubicBezTo>
                  <a:cubicBezTo>
                    <a:pt x="131" y="122"/>
                    <a:pt x="122" y="132"/>
                    <a:pt x="113" y="142"/>
                  </a:cubicBezTo>
                  <a:cubicBezTo>
                    <a:pt x="164" y="193"/>
                    <a:pt x="164" y="193"/>
                    <a:pt x="164" y="193"/>
                  </a:cubicBezTo>
                  <a:cubicBezTo>
                    <a:pt x="172" y="182"/>
                    <a:pt x="182" y="173"/>
                    <a:pt x="193" y="164"/>
                  </a:cubicBezTo>
                  <a:cubicBezTo>
                    <a:pt x="171" y="142"/>
                    <a:pt x="171" y="142"/>
                    <a:pt x="171" y="142"/>
                  </a:cubicBezTo>
                  <a:lnTo>
                    <a:pt x="164" y="135"/>
                  </a:lnTo>
                </a:path>
                <a:path w="565" h="402">
                  <a:moveTo>
                    <a:pt x="63" y="262"/>
                  </a:moveTo>
                  <a:cubicBezTo>
                    <a:pt x="62" y="269"/>
                    <a:pt x="62" y="276"/>
                    <a:pt x="62" y="282"/>
                  </a:cubicBezTo>
                  <a:cubicBezTo>
                    <a:pt x="62" y="289"/>
                    <a:pt x="62" y="296"/>
                    <a:pt x="63" y="302"/>
                  </a:cubicBezTo>
                  <a:cubicBezTo>
                    <a:pt x="135" y="302"/>
                    <a:pt x="135" y="302"/>
                    <a:pt x="135" y="302"/>
                  </a:cubicBezTo>
                  <a:cubicBezTo>
                    <a:pt x="134" y="296"/>
                    <a:pt x="134" y="289"/>
                    <a:pt x="134" y="282"/>
                  </a:cubicBezTo>
                  <a:cubicBezTo>
                    <a:pt x="134" y="275"/>
                    <a:pt x="134" y="269"/>
                    <a:pt x="135" y="262"/>
                  </a:cubicBezTo>
                  <a:lnTo>
                    <a:pt x="63" y="262"/>
                  </a:lnTo>
                </a:path>
                <a:path w="565" h="402">
                  <a:moveTo>
                    <a:pt x="428" y="262"/>
                  </a:moveTo>
                  <a:cubicBezTo>
                    <a:pt x="429" y="269"/>
                    <a:pt x="430" y="275"/>
                    <a:pt x="430" y="282"/>
                  </a:cubicBezTo>
                  <a:cubicBezTo>
                    <a:pt x="430" y="289"/>
                    <a:pt x="429" y="296"/>
                    <a:pt x="428" y="302"/>
                  </a:cubicBezTo>
                  <a:cubicBezTo>
                    <a:pt x="501" y="302"/>
                    <a:pt x="501" y="302"/>
                    <a:pt x="501" y="302"/>
                  </a:cubicBezTo>
                  <a:cubicBezTo>
                    <a:pt x="501" y="296"/>
                    <a:pt x="502" y="289"/>
                    <a:pt x="502" y="282"/>
                  </a:cubicBezTo>
                  <a:cubicBezTo>
                    <a:pt x="502" y="276"/>
                    <a:pt x="501" y="269"/>
                    <a:pt x="501" y="262"/>
                  </a:cubicBezTo>
                  <a:lnTo>
                    <a:pt x="428" y="262"/>
                  </a:lnTo>
                </a:path>
                <a:path w="565" h="402">
                  <a:moveTo>
                    <a:pt x="422" y="114"/>
                  </a:moveTo>
                  <a:cubicBezTo>
                    <a:pt x="400" y="135"/>
                    <a:pt x="400" y="135"/>
                    <a:pt x="400" y="135"/>
                  </a:cubicBezTo>
                  <a:cubicBezTo>
                    <a:pt x="394" y="142"/>
                    <a:pt x="394" y="142"/>
                    <a:pt x="394" y="142"/>
                  </a:cubicBezTo>
                  <a:cubicBezTo>
                    <a:pt x="371" y="164"/>
                    <a:pt x="371" y="164"/>
                    <a:pt x="371" y="164"/>
                  </a:cubicBezTo>
                  <a:cubicBezTo>
                    <a:pt x="382" y="173"/>
                    <a:pt x="391" y="182"/>
                    <a:pt x="400" y="193"/>
                  </a:cubicBezTo>
                  <a:cubicBezTo>
                    <a:pt x="451" y="142"/>
                    <a:pt x="451" y="142"/>
                    <a:pt x="451" y="142"/>
                  </a:cubicBezTo>
                  <a:cubicBezTo>
                    <a:pt x="442" y="132"/>
                    <a:pt x="433" y="122"/>
                    <a:pt x="422" y="114"/>
                  </a:cubicBezTo>
                </a:path>
                <a:path w="565" h="402">
                  <a:moveTo>
                    <a:pt x="314" y="262"/>
                  </a:moveTo>
                  <a:cubicBezTo>
                    <a:pt x="311" y="257"/>
                    <a:pt x="307" y="253"/>
                    <a:pt x="302" y="251"/>
                  </a:cubicBezTo>
                  <a:cubicBezTo>
                    <a:pt x="301" y="250"/>
                    <a:pt x="300" y="249"/>
                    <a:pt x="299" y="248"/>
                  </a:cubicBezTo>
                  <a:cubicBezTo>
                    <a:pt x="285" y="170"/>
                    <a:pt x="285" y="170"/>
                    <a:pt x="285" y="170"/>
                  </a:cubicBezTo>
                  <a:cubicBezTo>
                    <a:pt x="284" y="167"/>
                    <a:pt x="280" y="167"/>
                    <a:pt x="280" y="170"/>
                  </a:cubicBezTo>
                  <a:cubicBezTo>
                    <a:pt x="265" y="248"/>
                    <a:pt x="265" y="248"/>
                    <a:pt x="265" y="248"/>
                  </a:cubicBezTo>
                  <a:cubicBezTo>
                    <a:pt x="264" y="249"/>
                    <a:pt x="263" y="250"/>
                    <a:pt x="262" y="251"/>
                  </a:cubicBezTo>
                  <a:cubicBezTo>
                    <a:pt x="257" y="253"/>
                    <a:pt x="253" y="257"/>
                    <a:pt x="250" y="262"/>
                  </a:cubicBezTo>
                  <a:cubicBezTo>
                    <a:pt x="248" y="265"/>
                    <a:pt x="247" y="270"/>
                    <a:pt x="245" y="274"/>
                  </a:cubicBezTo>
                  <a:cubicBezTo>
                    <a:pt x="245" y="277"/>
                    <a:pt x="244" y="279"/>
                    <a:pt x="244" y="282"/>
                  </a:cubicBezTo>
                  <a:cubicBezTo>
                    <a:pt x="244" y="285"/>
                    <a:pt x="245" y="288"/>
                    <a:pt x="245" y="291"/>
                  </a:cubicBezTo>
                  <a:cubicBezTo>
                    <a:pt x="247" y="295"/>
                    <a:pt x="248" y="299"/>
                    <a:pt x="250" y="302"/>
                  </a:cubicBezTo>
                  <a:cubicBezTo>
                    <a:pt x="253" y="307"/>
                    <a:pt x="257" y="311"/>
                    <a:pt x="262" y="314"/>
                  </a:cubicBezTo>
                  <a:cubicBezTo>
                    <a:pt x="266" y="316"/>
                    <a:pt x="269" y="318"/>
                    <a:pt x="274" y="319"/>
                  </a:cubicBezTo>
                  <a:cubicBezTo>
                    <a:pt x="276" y="319"/>
                    <a:pt x="280" y="320"/>
                    <a:pt x="282" y="320"/>
                  </a:cubicBezTo>
                  <a:cubicBezTo>
                    <a:pt x="285" y="320"/>
                    <a:pt x="288" y="319"/>
                    <a:pt x="290" y="319"/>
                  </a:cubicBezTo>
                  <a:cubicBezTo>
                    <a:pt x="294" y="318"/>
                    <a:pt x="299" y="316"/>
                    <a:pt x="302" y="314"/>
                  </a:cubicBezTo>
                  <a:cubicBezTo>
                    <a:pt x="307" y="311"/>
                    <a:pt x="311" y="307"/>
                    <a:pt x="314" y="302"/>
                  </a:cubicBezTo>
                  <a:cubicBezTo>
                    <a:pt x="316" y="299"/>
                    <a:pt x="318" y="295"/>
                    <a:pt x="319" y="291"/>
                  </a:cubicBezTo>
                  <a:cubicBezTo>
                    <a:pt x="319" y="288"/>
                    <a:pt x="319" y="285"/>
                    <a:pt x="319" y="282"/>
                  </a:cubicBezTo>
                  <a:cubicBezTo>
                    <a:pt x="319" y="279"/>
                    <a:pt x="319" y="277"/>
                    <a:pt x="319" y="274"/>
                  </a:cubicBezTo>
                  <a:cubicBezTo>
                    <a:pt x="318" y="270"/>
                    <a:pt x="316" y="265"/>
                    <a:pt x="314" y="262"/>
                  </a:cubicBezTo>
                </a:path>
              </a:pathLst>
            </a:custGeom>
            <a:solidFill>
              <a:srgbClr val="FFC000">
                <a:alpha val="100000"/>
              </a:srgbClr>
            </a:solidFill>
            <a:ln cap="flat">
              <a:noFill/>
              <a:prstDash val="solid"/>
              <a:miter lim="0"/>
            </a:ln>
          </p:spPr>
          <p:txBody>
            <a:bodyPr rtlCol="0"/>
            <a:lstStyle/>
            <a:p>
              <a:pPr algn="ctr"/>
              <a:endParaRPr lang="zh-CN" altLang="en-US"/>
            </a:p>
          </p:txBody>
        </p:sp>
      </p:grpSp>
      <p:grpSp>
        <p:nvGrpSpPr>
          <p:cNvPr id="92" name="group 92"/>
          <p:cNvGrpSpPr/>
          <p:nvPr/>
        </p:nvGrpSpPr>
        <p:grpSpPr>
          <a:xfrm rot="21600000">
            <a:off x="445554" y="1588007"/>
            <a:ext cx="2149818" cy="2068067"/>
            <a:chOff x="0" y="0"/>
            <a:chExt cx="2149818" cy="2068067"/>
          </a:xfrm>
        </p:grpSpPr>
        <p:pic>
          <p:nvPicPr>
            <p:cNvPr id="518" name="picture 518"/>
            <p:cNvPicPr>
              <a:picLocks noChangeAspect="1"/>
            </p:cNvPicPr>
            <p:nvPr/>
          </p:nvPicPr>
          <p:blipFill>
            <a:blip r:embed="rId5"/>
            <a:stretch>
              <a:fillRect/>
            </a:stretch>
          </p:blipFill>
          <p:spPr>
            <a:xfrm rot="21600000">
              <a:off x="0" y="0"/>
              <a:ext cx="2149818" cy="2068067"/>
            </a:xfrm>
            <a:prstGeom prst="rect">
              <a:avLst/>
            </a:prstGeom>
          </p:spPr>
        </p:pic>
        <p:sp>
          <p:nvSpPr>
            <p:cNvPr id="519" name="textbox 519"/>
            <p:cNvSpPr/>
            <p:nvPr/>
          </p:nvSpPr>
          <p:spPr>
            <a:xfrm>
              <a:off x="-12700" y="-12700"/>
              <a:ext cx="2175510" cy="2121535"/>
            </a:xfrm>
            <a:prstGeom prst="rect">
              <a:avLst/>
            </a:prstGeom>
          </p:spPr>
          <p:txBody>
            <a:bodyPr vert="horz" wrap="square" lIns="0" tIns="0" rIns="0" bIns="0"/>
            <a:lstStyle/>
            <a:p>
              <a:pPr algn="l" rtl="0" eaLnBrk="0">
                <a:lnSpc>
                  <a:spcPct val="103000"/>
                </a:lnSpc>
              </a:pPr>
              <a:endParaRPr lang="en-US" altLang="en-US" sz="1000" dirty="0"/>
            </a:p>
            <a:p>
              <a:pPr algn="l" rtl="0" eaLnBrk="0">
                <a:lnSpc>
                  <a:spcPct val="103000"/>
                </a:lnSpc>
              </a:pPr>
              <a:endParaRPr lang="en-US" altLang="en-US" sz="1000" dirty="0"/>
            </a:p>
            <a:p>
              <a:pPr algn="l" rtl="0" eaLnBrk="0">
                <a:lnSpc>
                  <a:spcPct val="103000"/>
                </a:lnSpc>
              </a:pPr>
              <a:endParaRPr lang="en-US" altLang="en-US" sz="1000" dirty="0"/>
            </a:p>
            <a:p>
              <a:pPr algn="l" rtl="0" eaLnBrk="0">
                <a:lnSpc>
                  <a:spcPct val="104000"/>
                </a:lnSpc>
              </a:pPr>
              <a:endParaRPr lang="en-US" altLang="en-US" sz="1000" dirty="0"/>
            </a:p>
            <a:p>
              <a:pPr algn="l" rtl="0" eaLnBrk="0">
                <a:lnSpc>
                  <a:spcPct val="104000"/>
                </a:lnSpc>
              </a:pPr>
              <a:endParaRPr lang="en-US" altLang="en-US" sz="1000" dirty="0"/>
            </a:p>
            <a:p>
              <a:pPr algn="l" rtl="0" eaLnBrk="0">
                <a:lnSpc>
                  <a:spcPct val="6000"/>
                </a:lnSpc>
              </a:pPr>
              <a:endParaRPr lang="en-US" altLang="en-US" sz="100" dirty="0"/>
            </a:p>
            <a:p>
              <a:pPr marL="649605" algn="l" rtl="0" eaLnBrk="0">
                <a:lnSpc>
                  <a:spcPct val="82000"/>
                </a:lnSpc>
              </a:pPr>
              <a:r>
                <a:rPr sz="2000" spc="-2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流</a:t>
              </a:r>
              <a:r>
                <a:rPr sz="2000" spc="-1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量</a:t>
              </a:r>
              <a:endParaRPr lang="en-US" altLang="en-US" sz="2000" dirty="0"/>
            </a:p>
            <a:p>
              <a:pPr marL="649605" algn="l" rtl="0" eaLnBrk="0">
                <a:lnSpc>
                  <a:spcPts val="2615"/>
                </a:lnSpc>
              </a:pPr>
              <a:r>
                <a:rPr sz="2000" spc="-2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接</a:t>
              </a:r>
              <a:r>
                <a:rPr sz="2000" spc="-10" dirty="0">
                  <a:ln w="3175" cap="flat" cmpd="sng">
                    <a:solidFill>
                      <a:srgbClr val="0D0D0D">
                        <a:alpha val="100000"/>
                      </a:srgbClr>
                    </a:solidFill>
                    <a:prstDash val="solid"/>
                    <a:miter lim="0"/>
                  </a:ln>
                  <a:solidFill>
                    <a:srgbClr val="0D0D0D">
                      <a:alpha val="100000"/>
                    </a:srgbClr>
                  </a:solidFill>
                  <a:latin typeface="微软雅黑" panose="020B0503020204020204" charset="-122"/>
                  <a:ea typeface="微软雅黑" panose="020B0503020204020204" charset="-122"/>
                  <a:cs typeface="微软雅黑" panose="020B0503020204020204" charset="-122"/>
                </a:rPr>
                <a:t>入</a:t>
              </a:r>
              <a:endParaRPr lang="en-US" altLang="en-US" sz="2000" dirty="0"/>
            </a:p>
          </p:txBody>
        </p:sp>
      </p:grpSp>
      <p:sp>
        <p:nvSpPr>
          <p:cNvPr id="521" name="textbox 521"/>
          <p:cNvSpPr/>
          <p:nvPr/>
        </p:nvSpPr>
        <p:spPr>
          <a:xfrm>
            <a:off x="737244" y="1285663"/>
            <a:ext cx="2054225" cy="302259"/>
          </a:xfrm>
          <a:prstGeom prst="rect">
            <a:avLst/>
          </a:prstGeom>
        </p:spPr>
        <p:txBody>
          <a:bodyPr vert="horz" wrap="square" lIns="0" tIns="0" rIns="0" bIns="0"/>
          <a:lstStyle/>
          <a:p>
            <a:pPr algn="l" rtl="0" eaLnBrk="0">
              <a:lnSpc>
                <a:spcPct val="79000"/>
              </a:lnSpc>
            </a:pPr>
            <a:endParaRPr lang="en-US" altLang="en-US" sz="100" dirty="0"/>
          </a:p>
          <a:p>
            <a:pPr marL="12700" algn="l" rtl="0" eaLnBrk="0">
              <a:lnSpc>
                <a:spcPct val="91000"/>
              </a:lnSpc>
            </a:pPr>
            <a:r>
              <a:rPr sz="2000" spc="-10" dirty="0">
                <a:ln w="3175" cap="flat" cmpd="sng">
                  <a:solidFill>
                    <a:srgbClr val="057DD6">
                      <a:alpha val="100000"/>
                    </a:srgbClr>
                  </a:solidFill>
                  <a:prstDash val="solid"/>
                  <a:miter lim="0"/>
                </a:ln>
                <a:solidFill>
                  <a:srgbClr val="057DD6">
                    <a:alpha val="100000"/>
                  </a:srgbClr>
                </a:solidFill>
                <a:latin typeface="微软雅黑" panose="020B0503020204020204" charset="-122"/>
                <a:ea typeface="微软雅黑" panose="020B0503020204020204" charset="-122"/>
                <a:cs typeface="微软雅黑" panose="020B0503020204020204" charset="-122"/>
              </a:rPr>
              <a:t>共享接</a:t>
            </a:r>
            <a:r>
              <a:rPr sz="2000" spc="0" dirty="0">
                <a:ln w="3175" cap="flat" cmpd="sng">
                  <a:solidFill>
                    <a:srgbClr val="057DD6">
                      <a:alpha val="100000"/>
                    </a:srgbClr>
                  </a:solidFill>
                  <a:prstDash val="solid"/>
                  <a:miter lim="0"/>
                </a:ln>
                <a:solidFill>
                  <a:srgbClr val="057DD6">
                    <a:alpha val="100000"/>
                  </a:srgbClr>
                </a:solidFill>
                <a:latin typeface="微软雅黑" panose="020B0503020204020204" charset="-122"/>
                <a:ea typeface="微软雅黑" panose="020B0503020204020204" charset="-122"/>
                <a:cs typeface="微软雅黑" panose="020B0503020204020204" charset="-122"/>
              </a:rPr>
              <a:t>入处理机制</a:t>
            </a:r>
            <a:endParaRPr lang="en-US" altLang="en-US" sz="2000" dirty="0"/>
          </a:p>
        </p:txBody>
      </p:sp>
      <p:sp>
        <p:nvSpPr>
          <p:cNvPr id="3" name="Title 1"/>
          <p:cNvSpPr>
            <a:spLocks noGrp="1"/>
          </p:cNvSpPr>
          <p:nvPr>
            <p:ph type="title"/>
          </p:nvPr>
        </p:nvSpPr>
        <p:spPr>
          <a:xfrm>
            <a:off x="923925" y="339725"/>
            <a:ext cx="10515600" cy="647065"/>
          </a:xfrm>
        </p:spPr>
        <p:txBody>
          <a:bodyPr vert="horz" lIns="91440" tIns="45720" rIns="91440" bIns="45720" rtlCol="0" anchor="ctr">
            <a:normAutofit/>
          </a:bodyPr>
          <a:lstStyle/>
          <a:p>
            <a:pPr lvl="0" algn="l">
              <a:buClrTx/>
              <a:buSzTx/>
              <a:buFontTx/>
            </a:pPr>
            <a:r>
              <a:rPr lang="zh-CN" sz="2800" b="1" dirty="0">
                <a:gradFill>
                  <a:gsLst>
                    <a:gs pos="0">
                      <a:srgbClr val="1F9AE6"/>
                    </a:gs>
                    <a:gs pos="100000">
                      <a:srgbClr val="8E65FA"/>
                    </a:gs>
                  </a:gsLst>
                  <a:lin ang="10800000" scaled="1"/>
                </a:gradFill>
                <a:sym typeface="+mn-ea"/>
              </a:rPr>
              <a:t>防私接、</a:t>
            </a:r>
            <a:r>
              <a:rPr lang="zh-CN" sz="2800" b="1" dirty="0">
                <a:gradFill>
                  <a:gsLst>
                    <a:gs pos="0">
                      <a:srgbClr val="1F9AE6"/>
                    </a:gs>
                    <a:gs pos="100000">
                      <a:srgbClr val="8E65FA"/>
                    </a:gs>
                  </a:gsLst>
                  <a:lin ang="10800000" scaled="1"/>
                </a:gradFill>
                <a:sym typeface="+mn-ea"/>
              </a:rPr>
              <a:t>防</a:t>
            </a:r>
            <a:r>
              <a:rPr lang="zh-CN" sz="2800" b="1" dirty="0">
                <a:gradFill>
                  <a:gsLst>
                    <a:gs pos="0">
                      <a:srgbClr val="1F9AE6"/>
                    </a:gs>
                    <a:gs pos="100000">
                      <a:srgbClr val="8E65FA"/>
                    </a:gs>
                  </a:gsLst>
                  <a:lin ang="10800000" scaled="1"/>
                </a:gradFill>
                <a:sym typeface="+mn-ea"/>
              </a:rPr>
              <a:t>代理</a:t>
            </a:r>
            <a:endParaRPr lang="zh-CN" sz="2800" b="1" dirty="0">
              <a:gradFill>
                <a:gsLst>
                  <a:gs pos="0">
                    <a:srgbClr val="1F9AE6"/>
                  </a:gs>
                  <a:gs pos="100000">
                    <a:srgbClr val="8E65FA"/>
                  </a:gs>
                </a:gsLst>
                <a:lin ang="10800000" scaled="1"/>
              </a:gradFill>
              <a:sym typeface="+mn-ea"/>
            </a:endParaRPr>
          </a:p>
        </p:txBody>
      </p:sp>
      <p:grpSp>
        <p:nvGrpSpPr>
          <p:cNvPr id="13" name="组合 12"/>
          <p:cNvGrpSpPr/>
          <p:nvPr/>
        </p:nvGrpSpPr>
        <p:grpSpPr>
          <a:xfrm>
            <a:off x="353060" y="4570095"/>
            <a:ext cx="1689100" cy="2169160"/>
            <a:chOff x="8811" y="2936"/>
            <a:chExt cx="2072" cy="3416"/>
          </a:xfrm>
          <a:solidFill>
            <a:srgbClr val="1F9AE6"/>
          </a:solidFill>
        </p:grpSpPr>
        <p:sp>
          <p:nvSpPr>
            <p:cNvPr id="9" name="圆角矩形 8"/>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buNone/>
              </a:pPr>
              <a:endParaRPr lang="zh-CN" altLang="en-US">
                <a:solidFill>
                  <a:schemeClr val="bg1"/>
                </a:solidFill>
                <a:latin typeface="微软雅黑" panose="020B0503020204020204" charset="-122"/>
                <a:ea typeface="微软雅黑" panose="020B0503020204020204" charset="-122"/>
              </a:endParaRPr>
            </a:p>
          </p:txBody>
        </p:sp>
        <p:sp>
          <p:nvSpPr>
            <p:cNvPr id="10" name="文本框 9"/>
            <p:cNvSpPr txBox="1"/>
            <p:nvPr/>
          </p:nvSpPr>
          <p:spPr>
            <a:xfrm>
              <a:off x="8811" y="3640"/>
              <a:ext cx="2071" cy="2712"/>
            </a:xfrm>
            <a:prstGeom prst="rect">
              <a:avLst/>
            </a:prstGeom>
            <a:noFill/>
            <a:extLst>
              <a:ext uri="{909E8E84-426E-40DD-AFC4-6F175D3DCCD1}">
                <a14:hiddenFill xmlns:a14="http://schemas.microsoft.com/office/drawing/2010/main">
                  <a:grpFill/>
                </a14:hiddenFill>
              </a:ext>
            </a:extLst>
          </p:spPr>
          <p:txBody>
            <a:bodyPr wrap="square" rtlCol="0">
              <a:spAutoFit/>
            </a:bodyPr>
            <a:p>
              <a:pPr indent="0">
                <a:buNone/>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支持分组策略，不同用户组执行不同防共享策略</a:t>
              </a:r>
              <a:r>
                <a:rPr lang="zh-CN" alt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a:t>
              </a: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自由设置管控阀值</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indent="0">
                <a:buNone/>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对私接用户的拉黑名单、强制下线</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indent="0">
                <a:buNone/>
              </a:pPr>
              <a:endParaRPr lang="zh-CN" altLang="en-US" sz="1000">
                <a:solidFill>
                  <a:schemeClr val="bg1"/>
                </a:solidFill>
                <a:latin typeface="微软雅黑" panose="020B0503020204020204" charset="-122"/>
                <a:ea typeface="微软雅黑" panose="020B0503020204020204" charset="-122"/>
                <a:cs typeface="黑体" panose="02010609060101010101" charset="-122"/>
                <a:sym typeface="+mn-ea"/>
              </a:endParaRPr>
            </a:p>
            <a:p>
              <a:pPr indent="0">
                <a:buNone/>
              </a:pP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marL="171450" indent="-171450">
                <a:buFont typeface="Arial" panose="020B0604020202020204" pitchFamily="34" charset="0"/>
                <a:buChar char="•"/>
              </a:pPr>
              <a:endParaRPr lang="en-US" altLang="en-US" sz="1200" b="1">
                <a:solidFill>
                  <a:schemeClr val="bg1"/>
                </a:solidFill>
                <a:latin typeface="微软雅黑" panose="020B0503020204020204" charset="-122"/>
                <a:ea typeface="微软雅黑" panose="020B0503020204020204" charset="-122"/>
                <a:cs typeface="宋体" panose="02010600030101010101" pitchFamily="2" charset="-122"/>
                <a:sym typeface="+mn-ea"/>
              </a:endParaRPr>
            </a:p>
          </p:txBody>
        </p:sp>
        <p:sp>
          <p:nvSpPr>
            <p:cNvPr id="11" name="圆角矩形 10"/>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buNone/>
              </a:pPr>
              <a:endParaRPr lang="zh-CN" altLang="en-US">
                <a:solidFill>
                  <a:schemeClr val="bg1"/>
                </a:solidFill>
                <a:latin typeface="微软雅黑" panose="020B0503020204020204" charset="-122"/>
                <a:ea typeface="微软雅黑" panose="020B0503020204020204" charset="-122"/>
              </a:endParaRPr>
            </a:p>
          </p:txBody>
        </p:sp>
        <p:sp>
          <p:nvSpPr>
            <p:cNvPr id="12" name="文本框 11"/>
            <p:cNvSpPr txBox="1"/>
            <p:nvPr/>
          </p:nvSpPr>
          <p:spPr>
            <a:xfrm>
              <a:off x="9282" y="2936"/>
              <a:ext cx="1007" cy="1161"/>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indent="0" algn="ctr">
                <a:buNone/>
              </a:pPr>
              <a:r>
                <a:rPr lang="zh-CN" altLang="en-US" sz="1400" b="1">
                  <a:solidFill>
                    <a:schemeClr val="bg1"/>
                  </a:solidFill>
                  <a:effectLst/>
                  <a:latin typeface="微软雅黑" panose="020B0503020204020204" charset="-122"/>
                  <a:ea typeface="微软雅黑" panose="020B0503020204020204" charset="-122"/>
                </a:rPr>
                <a:t>防共享</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44" name="组合 43"/>
          <p:cNvGrpSpPr/>
          <p:nvPr/>
        </p:nvGrpSpPr>
        <p:grpSpPr>
          <a:xfrm>
            <a:off x="2299335" y="4570095"/>
            <a:ext cx="1689100" cy="2367280"/>
            <a:chOff x="8811" y="2936"/>
            <a:chExt cx="2072" cy="3728"/>
          </a:xfrm>
          <a:solidFill>
            <a:srgbClr val="1F9AE6"/>
          </a:solidFill>
        </p:grpSpPr>
        <p:sp>
          <p:nvSpPr>
            <p:cNvPr id="45" name="圆角矩形 44"/>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46" name="文本框 45"/>
            <p:cNvSpPr txBox="1"/>
            <p:nvPr/>
          </p:nvSpPr>
          <p:spPr>
            <a:xfrm>
              <a:off x="8811" y="3612"/>
              <a:ext cx="2072" cy="3052"/>
            </a:xfrm>
            <a:prstGeom prst="rect">
              <a:avLst/>
            </a:prstGeom>
            <a:noFill/>
            <a:extLst>
              <a:ext uri="{909E8E84-426E-40DD-AFC4-6F175D3DCCD1}">
                <a14:hiddenFill xmlns:a14="http://schemas.microsoft.com/office/drawing/2010/main">
                  <a:grpFill/>
                </a14:hiddenFill>
              </a:ext>
            </a:extLst>
          </p:spPr>
          <p:txBody>
            <a:bodyPr wrap="square" rtlCol="0">
              <a:spAutoFit/>
            </a:bodyPr>
            <a:p>
              <a:pPr indent="0">
                <a:buNone/>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禁止路由器代理</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上</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网</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indent="0">
                <a:buNone/>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禁止使360wifi代理</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indent="0">
                <a:buNone/>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禁止PC共享手机WIFI代理、支持禁止PC共享给PC代理上网</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a:buNone/>
              </a:pPr>
              <a:endParaRPr lang="en-US"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47" name="圆角矩形 4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48" name="文本框 47"/>
            <p:cNvSpPr txBox="1"/>
            <p:nvPr/>
          </p:nvSpPr>
          <p:spPr>
            <a:xfrm>
              <a:off x="8983" y="2936"/>
              <a:ext cx="1751" cy="483"/>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防代理</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49" name="组合 48"/>
          <p:cNvGrpSpPr/>
          <p:nvPr/>
        </p:nvGrpSpPr>
        <p:grpSpPr>
          <a:xfrm>
            <a:off x="4252595" y="4570095"/>
            <a:ext cx="1746250" cy="1795145"/>
            <a:chOff x="8811" y="2936"/>
            <a:chExt cx="2143" cy="2827"/>
          </a:xfrm>
          <a:solidFill>
            <a:srgbClr val="1F9AE6"/>
          </a:solidFill>
        </p:grpSpPr>
        <p:sp>
          <p:nvSpPr>
            <p:cNvPr id="50" name="圆角矩形 49"/>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buNone/>
              </a:pPr>
              <a:endParaRPr lang="zh-CN" altLang="en-US">
                <a:solidFill>
                  <a:schemeClr val="bg1"/>
                </a:solidFill>
                <a:latin typeface="微软雅黑" panose="020B0503020204020204" charset="-122"/>
                <a:ea typeface="微软雅黑" panose="020B0503020204020204" charset="-122"/>
              </a:endParaRPr>
            </a:p>
          </p:txBody>
        </p:sp>
        <p:sp>
          <p:nvSpPr>
            <p:cNvPr id="51" name="文本框 50"/>
            <p:cNvSpPr txBox="1"/>
            <p:nvPr/>
          </p:nvSpPr>
          <p:spPr>
            <a:xfrm>
              <a:off x="8811" y="3584"/>
              <a:ext cx="2143" cy="2179"/>
            </a:xfrm>
            <a:prstGeom prst="rect">
              <a:avLst/>
            </a:prstGeom>
            <a:noFill/>
            <a:extLst>
              <a:ext uri="{909E8E84-426E-40DD-AFC4-6F175D3DCCD1}">
                <a14:hiddenFill xmlns:a14="http://schemas.microsoft.com/office/drawing/2010/main">
                  <a:grpFill/>
                </a14:hiddenFill>
              </a:ext>
            </a:extLst>
          </p:spPr>
          <p:txBody>
            <a:bodyPr wrap="square" rtlCol="0">
              <a:spAutoFit/>
            </a:bodyPr>
            <a:p>
              <a:pPr indent="0">
                <a:buNone/>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灵活设置使用代理软件惩罚上网机制、惩罚方式、惩罚时间。</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indent="0">
                <a:buNone/>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可与认证计费系统配合实现防代理用户强制下线功能以及灵活的惩罚措施</a:t>
              </a:r>
              <a:endParaRPr lang="en-US" altLang="en-US" sz="1200" b="1">
                <a:solidFill>
                  <a:schemeClr val="bg1"/>
                </a:solidFill>
                <a:latin typeface="微软雅黑" panose="020B0503020204020204" charset="-122"/>
                <a:ea typeface="微软雅黑" panose="020B0503020204020204" charset="-122"/>
                <a:cs typeface="宋体" panose="02010600030101010101" pitchFamily="2" charset="-122"/>
                <a:sym typeface="+mn-ea"/>
              </a:endParaRPr>
            </a:p>
          </p:txBody>
        </p:sp>
        <p:sp>
          <p:nvSpPr>
            <p:cNvPr id="52" name="圆角矩形 5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buNone/>
              </a:pPr>
              <a:endParaRPr lang="zh-CN" altLang="en-US">
                <a:solidFill>
                  <a:schemeClr val="bg1"/>
                </a:solidFill>
                <a:latin typeface="微软雅黑" panose="020B0503020204020204" charset="-122"/>
                <a:ea typeface="微软雅黑" panose="020B0503020204020204" charset="-122"/>
              </a:endParaRPr>
            </a:p>
          </p:txBody>
        </p:sp>
        <p:sp>
          <p:nvSpPr>
            <p:cNvPr id="53" name="文本框 52"/>
            <p:cNvSpPr txBox="1"/>
            <p:nvPr/>
          </p:nvSpPr>
          <p:spPr>
            <a:xfrm>
              <a:off x="9348" y="2936"/>
              <a:ext cx="1007" cy="1161"/>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indent="0" algn="ctr">
                <a:buNone/>
              </a:pPr>
              <a:r>
                <a:rPr lang="zh-CN" altLang="en-US" sz="1400" b="1">
                  <a:solidFill>
                    <a:schemeClr val="bg1"/>
                  </a:solidFill>
                  <a:effectLst/>
                  <a:latin typeface="微软雅黑" panose="020B0503020204020204" charset="-122"/>
                  <a:ea typeface="微软雅黑" panose="020B0503020204020204" charset="-122"/>
                </a:rPr>
                <a:t>强控制</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54" name="组合 53"/>
          <p:cNvGrpSpPr/>
          <p:nvPr/>
        </p:nvGrpSpPr>
        <p:grpSpPr>
          <a:xfrm>
            <a:off x="6131560" y="4570095"/>
            <a:ext cx="1689100" cy="1842770"/>
            <a:chOff x="8811" y="2936"/>
            <a:chExt cx="2072" cy="2902"/>
          </a:xfrm>
          <a:solidFill>
            <a:srgbClr val="1F9AE6"/>
          </a:solidFill>
        </p:grpSpPr>
        <p:sp>
          <p:nvSpPr>
            <p:cNvPr id="55" name="圆角矩形 54"/>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buNone/>
              </a:pPr>
              <a:endParaRPr lang="zh-CN" altLang="en-US">
                <a:solidFill>
                  <a:schemeClr val="bg1"/>
                </a:solidFill>
                <a:latin typeface="微软雅黑" panose="020B0503020204020204" charset="-122"/>
                <a:ea typeface="微软雅黑" panose="020B0503020204020204" charset="-122"/>
              </a:endParaRPr>
            </a:p>
          </p:txBody>
        </p:sp>
        <p:sp>
          <p:nvSpPr>
            <p:cNvPr id="56" name="文本框 55"/>
            <p:cNvSpPr txBox="1"/>
            <p:nvPr/>
          </p:nvSpPr>
          <p:spPr>
            <a:xfrm>
              <a:off x="8857" y="3659"/>
              <a:ext cx="1978" cy="2179"/>
            </a:xfrm>
            <a:prstGeom prst="rect">
              <a:avLst/>
            </a:prstGeom>
            <a:noFill/>
            <a:extLst>
              <a:ext uri="{909E8E84-426E-40DD-AFC4-6F175D3DCCD1}">
                <a14:hiddenFill xmlns:a14="http://schemas.microsoft.com/office/drawing/2010/main">
                  <a:grpFill/>
                </a14:hiddenFill>
              </a:ext>
            </a:extLst>
          </p:spPr>
          <p:txBody>
            <a:bodyPr wrap="square" rtlCol="0">
              <a:spAutoFit/>
            </a:bodyPr>
            <a:p>
              <a:pPr indent="0">
                <a:buNone/>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统计每天共享次数最多的帐号或IP地址，提供Top10的图表及统计数据</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indent="0">
                <a:buNone/>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防代理提供所有的操作日志记录，可查询。</a:t>
              </a:r>
              <a:endParaRPr lang="en-US"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57" name="圆角矩形 5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buNone/>
              </a:pPr>
              <a:endParaRPr lang="zh-CN" altLang="en-US">
                <a:solidFill>
                  <a:schemeClr val="bg1"/>
                </a:solidFill>
                <a:latin typeface="微软雅黑" panose="020B0503020204020204" charset="-122"/>
                <a:ea typeface="微软雅黑" panose="020B0503020204020204" charset="-122"/>
              </a:endParaRPr>
            </a:p>
          </p:txBody>
        </p:sp>
        <p:sp>
          <p:nvSpPr>
            <p:cNvPr id="58" name="文本框 57"/>
            <p:cNvSpPr txBox="1"/>
            <p:nvPr/>
          </p:nvSpPr>
          <p:spPr>
            <a:xfrm>
              <a:off x="9282" y="2936"/>
              <a:ext cx="1205" cy="822"/>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indent="0" algn="ctr">
                <a:buNone/>
              </a:pPr>
              <a:r>
                <a:rPr lang="zh-CN" altLang="en-US" sz="1400" b="1">
                  <a:solidFill>
                    <a:schemeClr val="bg1"/>
                  </a:solidFill>
                  <a:effectLst/>
                  <a:latin typeface="微软雅黑" panose="020B0503020204020204" charset="-122"/>
                  <a:ea typeface="微软雅黑" panose="020B0503020204020204" charset="-122"/>
                </a:rPr>
                <a:t>便于查询</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59" name="组合 58"/>
          <p:cNvGrpSpPr/>
          <p:nvPr/>
        </p:nvGrpSpPr>
        <p:grpSpPr>
          <a:xfrm>
            <a:off x="8089900" y="4569460"/>
            <a:ext cx="1689100" cy="2006600"/>
            <a:chOff x="8811" y="2936"/>
            <a:chExt cx="2072" cy="3160"/>
          </a:xfrm>
          <a:solidFill>
            <a:srgbClr val="1F9AE6"/>
          </a:solidFill>
        </p:grpSpPr>
        <p:sp>
          <p:nvSpPr>
            <p:cNvPr id="60" name="圆角矩形 59"/>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buNone/>
              </a:pPr>
              <a:endParaRPr lang="zh-CN" altLang="en-US">
                <a:solidFill>
                  <a:schemeClr val="bg1"/>
                </a:solidFill>
                <a:latin typeface="微软雅黑" panose="020B0503020204020204" charset="-122"/>
                <a:ea typeface="微软雅黑" panose="020B0503020204020204" charset="-122"/>
              </a:endParaRPr>
            </a:p>
          </p:txBody>
        </p:sp>
        <p:sp>
          <p:nvSpPr>
            <p:cNvPr id="61" name="文本框 60"/>
            <p:cNvSpPr txBox="1"/>
            <p:nvPr/>
          </p:nvSpPr>
          <p:spPr>
            <a:xfrm>
              <a:off x="8811" y="3626"/>
              <a:ext cx="2072" cy="2470"/>
            </a:xfrm>
            <a:prstGeom prst="rect">
              <a:avLst/>
            </a:prstGeom>
            <a:noFill/>
            <a:extLst>
              <a:ext uri="{909E8E84-426E-40DD-AFC4-6F175D3DCCD1}">
                <a14:hiddenFill xmlns:a14="http://schemas.microsoft.com/office/drawing/2010/main">
                  <a:grpFill/>
                </a14:hiddenFill>
              </a:ext>
            </a:extLst>
          </p:spPr>
          <p:txBody>
            <a:bodyPr wrap="square" rtlCol="0">
              <a:spAutoFit/>
            </a:bodyPr>
            <a:p>
              <a:pPr indent="0">
                <a:buNone/>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对检测过IP的记录做保存，识别设备类型，系统版本，手机类型，分辨率和tcp指纹。</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indent="0">
                <a:buNone/>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检测结果的图表展示，管理员能实时的看到共享情况</a:t>
              </a:r>
              <a:endParaRPr lang="en-US" altLang="en-US" sz="1200" b="1">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
          <p:nvSpPr>
            <p:cNvPr id="62" name="圆角矩形 6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buNone/>
              </a:pPr>
              <a:endParaRPr lang="zh-CN" altLang="en-US">
                <a:solidFill>
                  <a:schemeClr val="bg1"/>
                </a:solidFill>
                <a:latin typeface="微软雅黑" panose="020B0503020204020204" charset="-122"/>
                <a:ea typeface="微软雅黑" panose="020B0503020204020204" charset="-122"/>
              </a:endParaRPr>
            </a:p>
          </p:txBody>
        </p:sp>
        <p:sp>
          <p:nvSpPr>
            <p:cNvPr id="63" name="文本框 62"/>
            <p:cNvSpPr txBox="1"/>
            <p:nvPr/>
          </p:nvSpPr>
          <p:spPr>
            <a:xfrm>
              <a:off x="9282" y="2936"/>
              <a:ext cx="1135" cy="822"/>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indent="0" algn="ctr">
                <a:buNone/>
              </a:pPr>
              <a:r>
                <a:rPr lang="zh-CN" altLang="en-US" sz="1400" b="1">
                  <a:solidFill>
                    <a:schemeClr val="bg1"/>
                  </a:solidFill>
                  <a:effectLst/>
                  <a:latin typeface="微软雅黑" panose="020B0503020204020204" charset="-122"/>
                  <a:ea typeface="微软雅黑" panose="020B0503020204020204" charset="-122"/>
                </a:rPr>
                <a:t>数据存档</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64" name="组合 63"/>
          <p:cNvGrpSpPr/>
          <p:nvPr/>
        </p:nvGrpSpPr>
        <p:grpSpPr>
          <a:xfrm>
            <a:off x="10018395" y="4561205"/>
            <a:ext cx="1703070" cy="2199640"/>
            <a:chOff x="8793" y="2936"/>
            <a:chExt cx="2090" cy="3464"/>
          </a:xfrm>
          <a:solidFill>
            <a:srgbClr val="1F9AE6"/>
          </a:solidFill>
        </p:grpSpPr>
        <p:sp>
          <p:nvSpPr>
            <p:cNvPr id="65" name="圆角矩形 64"/>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buNone/>
              </a:pPr>
              <a:endParaRPr lang="zh-CN" altLang="en-US">
                <a:solidFill>
                  <a:schemeClr val="bg1"/>
                </a:solidFill>
                <a:latin typeface="微软雅黑" panose="020B0503020204020204" charset="-122"/>
                <a:ea typeface="微软雅黑" panose="020B0503020204020204" charset="-122"/>
              </a:endParaRPr>
            </a:p>
          </p:txBody>
        </p:sp>
        <p:sp>
          <p:nvSpPr>
            <p:cNvPr id="66" name="文本框 65"/>
            <p:cNvSpPr txBox="1"/>
            <p:nvPr/>
          </p:nvSpPr>
          <p:spPr>
            <a:xfrm>
              <a:off x="8793" y="3639"/>
              <a:ext cx="2072" cy="2761"/>
            </a:xfrm>
            <a:prstGeom prst="rect">
              <a:avLst/>
            </a:prstGeom>
            <a:noFill/>
            <a:extLst>
              <a:ext uri="{909E8E84-426E-40DD-AFC4-6F175D3DCCD1}">
                <a14:hiddenFill xmlns:a14="http://schemas.microsoft.com/office/drawing/2010/main">
                  <a:grpFill/>
                </a14:hiddenFill>
              </a:ext>
            </a:extLst>
          </p:spPr>
          <p:txBody>
            <a:bodyPr wrap="square" rtlCol="0">
              <a:spAutoFit/>
            </a:bodyPr>
            <a:p>
              <a:pPr indent="0">
                <a:buNone/>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系统自动监控CPU、内存、硬盘、检测服务等，当出现故障或可能达到瓶颈时，自动发送邮件、短信报警，做到提前预防。</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indent="0">
                <a:buNone/>
              </a:pP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endParaRPr lang="en-US"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67" name="圆角矩形 6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buNone/>
              </a:pPr>
              <a:endParaRPr lang="zh-CN" altLang="en-US">
                <a:solidFill>
                  <a:schemeClr val="bg1"/>
                </a:solidFill>
                <a:latin typeface="微软雅黑" panose="020B0503020204020204" charset="-122"/>
                <a:ea typeface="微软雅黑" panose="020B0503020204020204" charset="-122"/>
              </a:endParaRPr>
            </a:p>
          </p:txBody>
        </p:sp>
        <p:sp>
          <p:nvSpPr>
            <p:cNvPr id="68" name="文本框 67"/>
            <p:cNvSpPr txBox="1"/>
            <p:nvPr/>
          </p:nvSpPr>
          <p:spPr>
            <a:xfrm>
              <a:off x="9282" y="2936"/>
              <a:ext cx="1220" cy="822"/>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indent="0" algn="ctr">
                <a:buNone/>
              </a:pPr>
              <a:r>
                <a:rPr lang="zh-CN" altLang="en-US" sz="1400" b="1">
                  <a:solidFill>
                    <a:schemeClr val="bg1"/>
                  </a:solidFill>
                  <a:effectLst/>
                  <a:latin typeface="微软雅黑" panose="020B0503020204020204" charset="-122"/>
                  <a:ea typeface="微软雅黑" panose="020B0503020204020204" charset="-122"/>
                </a:rPr>
                <a:t>提前预警</a:t>
              </a:r>
              <a:endParaRPr lang="zh-CN" altLang="en-US" sz="1400" b="1">
                <a:solidFill>
                  <a:schemeClr val="bg1"/>
                </a:solidFill>
                <a:effectLst/>
                <a:latin typeface="微软雅黑" panose="020B0503020204020204" charset="-122"/>
                <a:ea typeface="微软雅黑" panose="020B0503020204020204" charset="-122"/>
              </a:endParaRPr>
            </a:p>
          </p:txBody>
        </p:sp>
      </p:grpSp>
    </p:spTree>
    <p:custDataLst>
      <p:tags r:id="rId6"/>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计费产品特点</a:t>
            </a:r>
            <a:endParaRPr lang="zh-CN" altLang="en-US" b="1"/>
          </a:p>
        </p:txBody>
      </p:sp>
      <p:sp>
        <p:nvSpPr>
          <p:cNvPr id="6" name="内容占位符 2"/>
          <p:cNvSpPr>
            <a:spLocks noGrp="1"/>
          </p:cNvSpPr>
          <p:nvPr>
            <p:ph idx="1"/>
          </p:nvPr>
        </p:nvSpPr>
        <p:spPr>
          <a:xfrm>
            <a:off x="3657600" y="1185863"/>
            <a:ext cx="6553200" cy="395288"/>
          </a:xfrm>
          <a:solidFill>
            <a:srgbClr val="19AFE1"/>
          </a:solidFill>
          <a:ln>
            <a:solidFill>
              <a:schemeClr val="bg1">
                <a:lumMod val="50000"/>
              </a:schemeClr>
            </a:solidFill>
          </a:ln>
        </p:spPr>
        <p:txBody>
          <a:bodyPr vert="horz" lIns="91440" tIns="45720" rIns="91440" bIns="45720" rtlCol="0" anchor="ctr">
            <a:noAutofit/>
          </a:body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基于</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Linux</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平台，</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99.99%</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高</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可靠性，单机支持</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100</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万用户，认证压力达</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5000+</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请求</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秒</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 </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endParaRPr kumimoji="0" 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11269" name="内容占位符 2"/>
          <p:cNvSpPr txBox="1"/>
          <p:nvPr/>
        </p:nvSpPr>
        <p:spPr>
          <a:xfrm>
            <a:off x="1947863" y="1185863"/>
            <a:ext cx="1628775" cy="395287"/>
          </a:xfrm>
          <a:prstGeom prst="rect">
            <a:avLst/>
          </a:prstGeom>
          <a:solidFill>
            <a:schemeClr val="tx2"/>
          </a:solidFill>
          <a:ln w="9525">
            <a:noFill/>
          </a:ln>
        </p:spPr>
        <p:txBody>
          <a:bodyPr anchor="ctr" anchorCtr="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indent="0">
              <a:lnSpc>
                <a:spcPct val="90000"/>
              </a:lnSpc>
              <a:spcBef>
                <a:spcPts val="1800"/>
              </a:spcBef>
              <a:buClr>
                <a:schemeClr val="accent1"/>
              </a:buClr>
              <a:buNone/>
            </a:pPr>
            <a:r>
              <a:rPr lang="en-US" altLang="zh-CN" sz="1200" b="1" dirty="0">
                <a:solidFill>
                  <a:schemeClr val="bg1"/>
                </a:solidFill>
                <a:latin typeface="微软雅黑" panose="020B0503020204020204" charset="-122"/>
                <a:ea typeface="微软雅黑" panose="020B0503020204020204" charset="-122"/>
              </a:rPr>
              <a:t>1. </a:t>
            </a:r>
            <a:r>
              <a:rPr lang="zh-CN" altLang="en-US" sz="1200" b="1" dirty="0">
                <a:solidFill>
                  <a:schemeClr val="bg1"/>
                </a:solidFill>
                <a:latin typeface="微软雅黑" panose="020B0503020204020204" charset="-122"/>
                <a:ea typeface="微软雅黑" panose="020B0503020204020204" charset="-122"/>
              </a:rPr>
              <a:t>高稳定性</a:t>
            </a:r>
            <a:r>
              <a:rPr lang="en-US" altLang="zh-CN" sz="1200" b="1" dirty="0">
                <a:solidFill>
                  <a:schemeClr val="bg1"/>
                </a:solidFill>
                <a:latin typeface="微软雅黑" panose="020B0503020204020204" charset="-122"/>
                <a:ea typeface="微软雅黑" panose="020B0503020204020204" charset="-122"/>
              </a:rPr>
              <a:t>/</a:t>
            </a:r>
            <a:r>
              <a:rPr lang="zh-CN" altLang="en-US" sz="1200" b="1" dirty="0">
                <a:solidFill>
                  <a:schemeClr val="bg1"/>
                </a:solidFill>
                <a:latin typeface="微软雅黑" panose="020B0503020204020204" charset="-122"/>
                <a:ea typeface="微软雅黑" panose="020B0503020204020204" charset="-122"/>
              </a:rPr>
              <a:t>高性能</a:t>
            </a:r>
            <a:endParaRPr lang="zh-CN" altLang="en-US" sz="1200" b="1" dirty="0">
              <a:solidFill>
                <a:schemeClr val="bg1"/>
              </a:solidFill>
              <a:latin typeface="微软雅黑" panose="020B0503020204020204" charset="-122"/>
              <a:ea typeface="微软雅黑" panose="020B0503020204020204" charset="-122"/>
            </a:endParaRPr>
          </a:p>
        </p:txBody>
      </p:sp>
      <p:sp>
        <p:nvSpPr>
          <p:cNvPr id="11270" name="内容占位符 2"/>
          <p:cNvSpPr txBox="1"/>
          <p:nvPr/>
        </p:nvSpPr>
        <p:spPr>
          <a:xfrm>
            <a:off x="1947863" y="2873375"/>
            <a:ext cx="1628775" cy="395288"/>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4. </a:t>
            </a:r>
            <a:r>
              <a:rPr lang="en-US" altLang="zh-CN" sz="1200" b="1" dirty="0">
                <a:solidFill>
                  <a:schemeClr val="bg1"/>
                </a:solidFill>
                <a:latin typeface="微软雅黑" panose="020B0503020204020204" charset="-122"/>
                <a:ea typeface="微软雅黑" panose="020B0503020204020204" charset="-122"/>
                <a:sym typeface="+mn-ea"/>
              </a:rPr>
              <a:t>有线</a:t>
            </a:r>
            <a:r>
              <a:rPr lang="en-US" altLang="zh-CN" sz="1200" b="1" dirty="0">
                <a:solidFill>
                  <a:schemeClr val="bg1"/>
                </a:solidFill>
                <a:latin typeface="微软雅黑" panose="020B0503020204020204" charset="-122"/>
                <a:ea typeface="微软雅黑" panose="020B0503020204020204" charset="-122"/>
                <a:sym typeface="+mn-ea"/>
              </a:rPr>
              <a:t>/</a:t>
            </a:r>
            <a:r>
              <a:rPr lang="en-US" altLang="zh-CN" sz="1200" b="1" dirty="0">
                <a:solidFill>
                  <a:schemeClr val="bg1"/>
                </a:solidFill>
                <a:latin typeface="微软雅黑" panose="020B0503020204020204" charset="-122"/>
                <a:ea typeface="微软雅黑" panose="020B0503020204020204" charset="-122"/>
                <a:sym typeface="+mn-ea"/>
              </a:rPr>
              <a:t>无线一体化</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11271" name="内容占位符 2"/>
          <p:cNvSpPr txBox="1"/>
          <p:nvPr/>
        </p:nvSpPr>
        <p:spPr>
          <a:xfrm>
            <a:off x="1948180" y="2305050"/>
            <a:ext cx="1636395" cy="405765"/>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3. </a:t>
            </a:r>
            <a:r>
              <a:rPr lang="en-US" altLang="zh-CN" sz="1200" b="1" dirty="0">
                <a:solidFill>
                  <a:schemeClr val="bg1"/>
                </a:solidFill>
                <a:latin typeface="微软雅黑" panose="020B0503020204020204" charset="-122"/>
                <a:ea typeface="微软雅黑" panose="020B0503020204020204" charset="-122"/>
                <a:sym typeface="+mn-ea"/>
              </a:rPr>
              <a:t>灵活的计费方式</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18" name="内容占位符 2"/>
          <p:cNvSpPr txBox="1"/>
          <p:nvPr/>
        </p:nvSpPr>
        <p:spPr>
          <a:xfrm>
            <a:off x="3657600" y="2873375"/>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lvl1pPr marL="45720" indent="0">
              <a:spcBef>
                <a:spcPct val="20000"/>
              </a:spcBef>
              <a:buFont typeface="Arial" panose="020B0604020202020204" pitchFamily="34" charset="0"/>
              <a:buNone/>
              <a:defRPr sz="1200">
                <a:solidFill>
                  <a:schemeClr val="bg1"/>
                </a:solidFill>
                <a:latin typeface="微软雅黑" panose="020B0503020204020204" charset="-122"/>
                <a:ea typeface="微软雅黑" panose="020B0503020204020204" charset="-122"/>
                <a:cs typeface="Aharoni" pitchFamily="2" charset="-79"/>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支持</a:t>
            </a:r>
            <a:r>
              <a:rPr kumimoji="0" lang="en-US" altLang="zh-CN" sz="1200" b="0" i="0" u="none" strike="noStrike" kern="1200" cap="none" spc="0" normalizeH="0" baseline="0" noProof="0" dirty="0" err="1">
                <a:ln>
                  <a:noFill/>
                </a:ln>
                <a:solidFill>
                  <a:schemeClr val="bg1"/>
                </a:solidFill>
                <a:effectLst/>
                <a:uLnTx/>
                <a:uFillTx/>
                <a:latin typeface="微软雅黑" panose="020B0503020204020204" charset="-122"/>
                <a:ea typeface="微软雅黑" panose="020B0503020204020204" charset="-122"/>
                <a:cs typeface="Aharoni" pitchFamily="2" charset="-79"/>
              </a:rPr>
              <a:t>PPPoe</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和无线</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Portal</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802.1X</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并存的场合，灵活控制不同接入方式的上网策略。</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19" name="内容占位符 2"/>
          <p:cNvSpPr txBox="1"/>
          <p:nvPr/>
        </p:nvSpPr>
        <p:spPr>
          <a:xfrm>
            <a:off x="3657600" y="2305050"/>
            <a:ext cx="6553200" cy="405765"/>
          </a:xfrm>
          <a:prstGeom prst="rect">
            <a:avLst/>
          </a:prstGeom>
          <a:solidFill>
            <a:srgbClr val="19AFE1"/>
          </a:solidFill>
          <a:ln>
            <a:solidFill>
              <a:schemeClr val="bg1">
                <a:lumMod val="50000"/>
              </a:schemeClr>
            </a:solidFill>
          </a:ln>
        </p:spPr>
        <p:txBody>
          <a:bodyPr vert="horz" lIns="91440" tIns="45720" rIns="91440" bIns="45720" rtlCol="0" anchor="ctr">
            <a:noAutofit/>
          </a:bodyPr>
          <a:lstStyle>
            <a:defPPr>
              <a:defRPr lang="zh-CN"/>
            </a:defPPr>
            <a:lvl1pPr marL="45720" indent="0">
              <a:spcBef>
                <a:spcPct val="20000"/>
              </a:spcBef>
              <a:buFont typeface="Arial" panose="020B0604020202020204" pitchFamily="34" charset="0"/>
              <a:buNone/>
              <a:defRPr sz="1200">
                <a:solidFill>
                  <a:schemeClr val="bg1"/>
                </a:solidFill>
                <a:latin typeface="微软雅黑" panose="020B0503020204020204" charset="-122"/>
                <a:ea typeface="微软雅黑" panose="020B0503020204020204" charset="-122"/>
                <a:cs typeface="Aharoni" pitchFamily="2" charset="-79"/>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计费方式可支持包月</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包天</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包小时</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包流量、也可支持时长或流量计费。</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20" name="内容占位符 2"/>
          <p:cNvSpPr txBox="1"/>
          <p:nvPr/>
        </p:nvSpPr>
        <p:spPr>
          <a:xfrm>
            <a:off x="3657600" y="3433763"/>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defPPr>
              <a:defRPr lang="zh-CN"/>
            </a:defPPr>
            <a:lvl1pPr marL="45720" indent="0">
              <a:spcBef>
                <a:spcPct val="20000"/>
              </a:spcBef>
              <a:buFont typeface="Arial" panose="020B0604020202020204" pitchFamily="34" charset="0"/>
              <a:buNone/>
              <a:defRPr sz="1200">
                <a:solidFill>
                  <a:schemeClr val="bg1"/>
                </a:solidFill>
                <a:latin typeface="微软雅黑" panose="020B0503020204020204" charset="-122"/>
                <a:ea typeface="微软雅黑" panose="020B0503020204020204" charset="-122"/>
                <a:cs typeface="Aharoni" pitchFamily="2" charset="-79"/>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可支持基于终端</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MAC</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NAS</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、双层</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VLAN</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、热点</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SSID</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、等参数的业务绑定。</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11275" name="内容占位符 2"/>
          <p:cNvSpPr txBox="1"/>
          <p:nvPr/>
        </p:nvSpPr>
        <p:spPr>
          <a:xfrm>
            <a:off x="1947863" y="3433763"/>
            <a:ext cx="1628775" cy="393700"/>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5. </a:t>
            </a:r>
            <a:r>
              <a:rPr lang="en-US" altLang="zh-CN" sz="1200" b="1" dirty="0">
                <a:solidFill>
                  <a:schemeClr val="bg1"/>
                </a:solidFill>
                <a:latin typeface="微软雅黑" panose="020B0503020204020204" charset="-122"/>
                <a:ea typeface="微软雅黑" panose="020B0503020204020204" charset="-122"/>
                <a:sym typeface="+mn-ea"/>
              </a:rPr>
              <a:t>丰富的绑定方式</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11276" name="内容占位符 2"/>
          <p:cNvSpPr txBox="1"/>
          <p:nvPr/>
        </p:nvSpPr>
        <p:spPr>
          <a:xfrm>
            <a:off x="1947863" y="1746250"/>
            <a:ext cx="1628775" cy="395288"/>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2. </a:t>
            </a:r>
            <a:r>
              <a:rPr lang="en-US" altLang="zh-CN" sz="1200" b="1" dirty="0">
                <a:solidFill>
                  <a:schemeClr val="bg1"/>
                </a:solidFill>
                <a:latin typeface="微软雅黑" panose="020B0503020204020204" charset="-122"/>
                <a:ea typeface="微软雅黑" panose="020B0503020204020204" charset="-122"/>
                <a:sym typeface="+mn-ea"/>
              </a:rPr>
              <a:t>强大的分权分域</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23" name="内容占位符 2"/>
          <p:cNvSpPr txBox="1"/>
          <p:nvPr/>
        </p:nvSpPr>
        <p:spPr>
          <a:xfrm>
            <a:off x="3657600" y="1746250"/>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支持各种角色定义以及含分校在内的多级组织机构，限制计费元素的使用范围。</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11278" name="内容占位符 2"/>
          <p:cNvSpPr txBox="1"/>
          <p:nvPr/>
        </p:nvSpPr>
        <p:spPr>
          <a:xfrm>
            <a:off x="1947863" y="3992563"/>
            <a:ext cx="1628775" cy="395287"/>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6. </a:t>
            </a:r>
            <a:r>
              <a:rPr lang="en-US" altLang="zh-CN" sz="1200" b="1" dirty="0">
                <a:solidFill>
                  <a:schemeClr val="bg1"/>
                </a:solidFill>
                <a:latin typeface="微软雅黑" panose="020B0503020204020204" charset="-122"/>
                <a:ea typeface="微软雅黑" panose="020B0503020204020204" charset="-122"/>
                <a:sym typeface="+mn-ea"/>
              </a:rPr>
              <a:t>多种</a:t>
            </a:r>
            <a:r>
              <a:rPr lang="en-US" altLang="zh-CN" sz="1200" b="1" dirty="0">
                <a:solidFill>
                  <a:schemeClr val="bg1"/>
                </a:solidFill>
                <a:latin typeface="微软雅黑" panose="020B0503020204020204" charset="-122"/>
                <a:ea typeface="微软雅黑" panose="020B0503020204020204" charset="-122"/>
                <a:sym typeface="+mn-ea"/>
              </a:rPr>
              <a:t>BAS</a:t>
            </a:r>
            <a:r>
              <a:rPr lang="en-US" altLang="zh-CN" sz="1200" b="1" dirty="0">
                <a:solidFill>
                  <a:schemeClr val="bg1"/>
                </a:solidFill>
                <a:latin typeface="微软雅黑" panose="020B0503020204020204" charset="-122"/>
                <a:ea typeface="微软雅黑" panose="020B0503020204020204" charset="-122"/>
                <a:sym typeface="+mn-ea"/>
              </a:rPr>
              <a:t>设备</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25" name="内容占位符 2"/>
          <p:cNvSpPr txBox="1"/>
          <p:nvPr/>
        </p:nvSpPr>
        <p:spPr>
          <a:xfrm>
            <a:off x="3657600" y="3992563"/>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defPPr>
              <a:defRPr lang="zh-CN"/>
            </a:defPPr>
            <a:lvl1pPr marL="45720" indent="0">
              <a:spcBef>
                <a:spcPct val="20000"/>
              </a:spcBef>
              <a:buFont typeface="Arial" panose="020B0604020202020204" pitchFamily="34" charset="0"/>
              <a:buNone/>
              <a:defRPr sz="1200">
                <a:solidFill>
                  <a:schemeClr val="bg1"/>
                </a:solidFill>
                <a:latin typeface="微软雅黑" panose="020B0503020204020204" charset="-122"/>
                <a:ea typeface="微软雅黑" panose="020B0503020204020204" charset="-122"/>
                <a:cs typeface="Aharoni" pitchFamily="2" charset="-79"/>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可支持华为、中兴、</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Juniper</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H3C</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、博达、汉明、信锐、灵州、派网、</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RUCKUS</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ARUBA</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TPLINK</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、皖通等全球主流厂商。</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11280" name="内容占位符 2"/>
          <p:cNvSpPr txBox="1"/>
          <p:nvPr/>
        </p:nvSpPr>
        <p:spPr>
          <a:xfrm>
            <a:off x="1947863" y="4552950"/>
            <a:ext cx="1628775" cy="393700"/>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7. </a:t>
            </a:r>
            <a:r>
              <a:rPr lang="en-US" altLang="zh-CN" sz="1200" b="1" dirty="0">
                <a:solidFill>
                  <a:schemeClr val="bg1"/>
                </a:solidFill>
                <a:latin typeface="微软雅黑" panose="020B0503020204020204" charset="-122"/>
                <a:ea typeface="微软雅黑" panose="020B0503020204020204" charset="-122"/>
                <a:sym typeface="+mn-ea"/>
              </a:rPr>
              <a:t>多种</a:t>
            </a:r>
            <a:r>
              <a:rPr lang="en-US" altLang="zh-CN" sz="1200" b="1" dirty="0">
                <a:solidFill>
                  <a:schemeClr val="bg1"/>
                </a:solidFill>
                <a:latin typeface="微软雅黑" panose="020B0503020204020204" charset="-122"/>
                <a:ea typeface="微软雅黑" panose="020B0503020204020204" charset="-122"/>
                <a:sym typeface="+mn-ea"/>
              </a:rPr>
              <a:t>Portal</a:t>
            </a:r>
            <a:r>
              <a:rPr lang="en-US" altLang="zh-CN" sz="1200" b="1" dirty="0">
                <a:solidFill>
                  <a:schemeClr val="bg1"/>
                </a:solidFill>
                <a:latin typeface="微软雅黑" panose="020B0503020204020204" charset="-122"/>
                <a:ea typeface="微软雅黑" panose="020B0503020204020204" charset="-122"/>
                <a:sym typeface="+mn-ea"/>
              </a:rPr>
              <a:t>协议</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27" name="内容占位符 2"/>
          <p:cNvSpPr txBox="1"/>
          <p:nvPr/>
        </p:nvSpPr>
        <p:spPr>
          <a:xfrm>
            <a:off x="3657600" y="4552950"/>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defPPr>
              <a:defRPr lang="zh-CN"/>
            </a:defPPr>
            <a:lvl1pPr marL="45720" indent="0">
              <a:spcBef>
                <a:spcPct val="20000"/>
              </a:spcBef>
              <a:buFont typeface="Arial" panose="020B0604020202020204" pitchFamily="34" charset="0"/>
              <a:buNone/>
              <a:defRPr sz="1200">
                <a:solidFill>
                  <a:schemeClr val="bg1"/>
                </a:solidFill>
                <a:latin typeface="微软雅黑" panose="020B0503020204020204" charset="-122"/>
                <a:ea typeface="微软雅黑" panose="020B0503020204020204" charset="-122"/>
                <a:cs typeface="Aharoni" pitchFamily="2" charset="-79"/>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可支持中国移动</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Portal</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协议、华为</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Portal</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协议、</a:t>
            </a:r>
            <a:r>
              <a:rPr kumimoji="0" 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蓝海卓越</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Portal</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协议、</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WIFIDOG</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协议等。</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12300" name="内容占位符 2"/>
          <p:cNvSpPr txBox="1"/>
          <p:nvPr/>
        </p:nvSpPr>
        <p:spPr>
          <a:xfrm>
            <a:off x="1947545" y="5090478"/>
            <a:ext cx="1628775" cy="531812"/>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8. Radius</a:t>
            </a:r>
            <a:r>
              <a:rPr lang="en-US" altLang="zh-CN" sz="1200" b="1" dirty="0">
                <a:solidFill>
                  <a:schemeClr val="bg1"/>
                </a:solidFill>
                <a:latin typeface="微软雅黑" panose="020B0503020204020204" charset="-122"/>
                <a:ea typeface="微软雅黑" panose="020B0503020204020204" charset="-122"/>
                <a:sym typeface="+mn-ea"/>
              </a:rPr>
              <a:t>策略下发</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35" name="内容占位符 2"/>
          <p:cNvSpPr txBox="1"/>
          <p:nvPr/>
        </p:nvSpPr>
        <p:spPr>
          <a:xfrm>
            <a:off x="3657283" y="5092065"/>
            <a:ext cx="6553200" cy="511175"/>
          </a:xfrm>
          <a:prstGeom prst="rect">
            <a:avLst/>
          </a:prstGeom>
          <a:solidFill>
            <a:srgbClr val="19AFE1"/>
          </a:solidFill>
          <a:ln>
            <a:solidFill>
              <a:schemeClr val="bg1">
                <a:lumMod val="50000"/>
              </a:schemeClr>
            </a:solidFill>
          </a:ln>
        </p:spPr>
        <p:txBody>
          <a:bodyPr vert="horz" lIns="91440" tIns="45720" rIns="91440" bIns="45720" rtlCol="0" anchor="ctr">
            <a:noAutofit/>
          </a:bodyPr>
          <a:lstStyle>
            <a:defPPr>
              <a:defRPr lang="zh-CN"/>
            </a:defPPr>
            <a:lvl1pPr marL="45720" indent="0">
              <a:spcBef>
                <a:spcPct val="20000"/>
              </a:spcBef>
              <a:buFont typeface="Arial" panose="020B0604020202020204" pitchFamily="34" charset="0"/>
              <a:buNone/>
              <a:defRPr sz="1200">
                <a:solidFill>
                  <a:schemeClr val="bg1"/>
                </a:solidFill>
                <a:latin typeface="微软雅黑" panose="020B0503020204020204" charset="-122"/>
                <a:ea typeface="微软雅黑" panose="020B0503020204020204" charset="-122"/>
                <a:cs typeface="Aharoni" pitchFamily="2" charset="-79"/>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Radius</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可针对不同厂家</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BAS</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，下发各种授权属性，进行各种业务控制，如上下行带宽、</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QoS</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策略、主</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备</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DNS</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、域名、地址池、用户</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IP</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地址、最大在线时长、最大空闲时长等。</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12304" name="内容占位符 2"/>
          <p:cNvSpPr txBox="1"/>
          <p:nvPr/>
        </p:nvSpPr>
        <p:spPr>
          <a:xfrm>
            <a:off x="1947545" y="5764213"/>
            <a:ext cx="1628775" cy="393700"/>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9. </a:t>
            </a:r>
            <a:r>
              <a:rPr lang="en-US" altLang="zh-CN" sz="1200" b="1" dirty="0">
                <a:solidFill>
                  <a:schemeClr val="bg1"/>
                </a:solidFill>
                <a:latin typeface="微软雅黑" panose="020B0503020204020204" charset="-122"/>
                <a:ea typeface="微软雅黑" panose="020B0503020204020204" charset="-122"/>
                <a:sym typeface="+mn-ea"/>
              </a:rPr>
              <a:t>灵活在线数策略</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39" name="内容占位符 2"/>
          <p:cNvSpPr txBox="1"/>
          <p:nvPr/>
        </p:nvSpPr>
        <p:spPr>
          <a:xfrm>
            <a:off x="3657283" y="5764213"/>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defPPr>
              <a:defRPr lang="zh-CN"/>
            </a:defPPr>
            <a:lvl1pPr marL="45720" indent="0">
              <a:spcBef>
                <a:spcPct val="20000"/>
              </a:spcBef>
              <a:buFont typeface="Arial" panose="020B0604020202020204" pitchFamily="34" charset="0"/>
              <a:buNone/>
              <a:defRPr sz="1200">
                <a:solidFill>
                  <a:schemeClr val="bg1"/>
                </a:solidFill>
                <a:latin typeface="微软雅黑" panose="020B0503020204020204" charset="-122"/>
                <a:ea typeface="微软雅黑" panose="020B0503020204020204" charset="-122"/>
                <a:cs typeface="Aharoni" pitchFamily="2" charset="-79"/>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支持基于不同接入方式（</a:t>
            </a:r>
            <a:r>
              <a:rPr kumimoji="0" lang="en-US" altLang="zh-CN" sz="1200" b="0" i="0" u="none" strike="noStrike" kern="1200" cap="none" spc="0" normalizeH="0" baseline="0" noProof="0" dirty="0" err="1">
                <a:ln>
                  <a:noFill/>
                </a:ln>
                <a:solidFill>
                  <a:schemeClr val="bg1"/>
                </a:solidFill>
                <a:effectLst/>
                <a:uLnTx/>
                <a:uFillTx/>
                <a:latin typeface="微软雅黑" panose="020B0503020204020204" charset="-122"/>
                <a:ea typeface="微软雅黑" panose="020B0503020204020204" charset="-122"/>
                <a:cs typeface="Aharoni" pitchFamily="2" charset="-79"/>
              </a:rPr>
              <a:t>PPPoe</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/Portal/</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客户端）和终端类型（</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PC/</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手机）的在线数控制。</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计费产品特点</a:t>
            </a:r>
            <a:endParaRPr lang="zh-CN" altLang="en-US" b="1"/>
          </a:p>
        </p:txBody>
      </p:sp>
      <p:sp>
        <p:nvSpPr>
          <p:cNvPr id="6" name="内容占位符 2"/>
          <p:cNvSpPr>
            <a:spLocks noGrp="1"/>
          </p:cNvSpPr>
          <p:nvPr>
            <p:ph idx="1"/>
          </p:nvPr>
        </p:nvSpPr>
        <p:spPr>
          <a:xfrm>
            <a:off x="3653473" y="3869690"/>
            <a:ext cx="6553200" cy="431800"/>
          </a:xfrm>
          <a:solidFill>
            <a:srgbClr val="19AFE1"/>
          </a:solidFill>
          <a:ln>
            <a:solidFill>
              <a:schemeClr val="bg1">
                <a:lumMod val="50000"/>
              </a:schemeClr>
            </a:solidFill>
          </a:ln>
        </p:spPr>
        <p:txBody>
          <a:bodyPr vert="horz" lIns="91440" tIns="45720" rIns="91440" bIns="45720" rtlCol="0" anchor="ctr">
            <a:noAutofit/>
          </a:bodyPr>
          <a:lstStyle/>
          <a:p>
            <a:pPr marL="45720" lvl="0" algn="l">
              <a:lnSpc>
                <a:spcPct val="100000"/>
              </a:lnSpc>
              <a:spcBef>
                <a:spcPct val="20000"/>
              </a:spcBef>
              <a:spcAft>
                <a:spcPts val="0"/>
              </a:spcAft>
              <a:buClrTx/>
              <a:buSzTx/>
              <a:buNone/>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与各家</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NAS</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设备对接，可以实现用户无感知认证，提升用户上网体验</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
        <p:nvSpPr>
          <p:cNvPr id="13317" name="内容占位符 2"/>
          <p:cNvSpPr txBox="1"/>
          <p:nvPr/>
        </p:nvSpPr>
        <p:spPr>
          <a:xfrm>
            <a:off x="1935798" y="3861753"/>
            <a:ext cx="1630362" cy="447675"/>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14.</a:t>
            </a:r>
            <a:r>
              <a:rPr lang="en-US" altLang="zh-CN" sz="1200" b="1" dirty="0">
                <a:solidFill>
                  <a:schemeClr val="bg1"/>
                </a:solidFill>
                <a:latin typeface="微软雅黑" panose="020B0503020204020204" charset="-122"/>
                <a:ea typeface="微软雅黑" panose="020B0503020204020204" charset="-122"/>
                <a:sym typeface="+mn-ea"/>
              </a:rPr>
              <a:t>无感知</a:t>
            </a:r>
            <a:r>
              <a:rPr lang="en-US" altLang="zh-CN" sz="1200" b="1" dirty="0">
                <a:solidFill>
                  <a:schemeClr val="bg1"/>
                </a:solidFill>
                <a:latin typeface="微软雅黑" panose="020B0503020204020204" charset="-122"/>
                <a:ea typeface="微软雅黑" panose="020B0503020204020204" charset="-122"/>
                <a:sym typeface="+mn-ea"/>
              </a:rPr>
              <a:t>认证</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13318" name="内容占位符 2"/>
          <p:cNvSpPr txBox="1"/>
          <p:nvPr/>
        </p:nvSpPr>
        <p:spPr>
          <a:xfrm>
            <a:off x="1935798" y="5130165"/>
            <a:ext cx="1630362" cy="395288"/>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16. </a:t>
            </a:r>
            <a:r>
              <a:rPr lang="en-US" altLang="zh-CN" sz="1200" b="1" dirty="0">
                <a:solidFill>
                  <a:schemeClr val="bg1"/>
                </a:solidFill>
                <a:latin typeface="微软雅黑" panose="020B0503020204020204" charset="-122"/>
                <a:ea typeface="微软雅黑" panose="020B0503020204020204" charset="-122"/>
                <a:sym typeface="+mn-ea"/>
              </a:rPr>
              <a:t>完善的自助功能</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18" name="内容占位符 2"/>
          <p:cNvSpPr/>
          <p:nvPr/>
        </p:nvSpPr>
        <p:spPr>
          <a:xfrm>
            <a:off x="3653473" y="5128578"/>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支持用户自助开户、交费、续费、更换套餐、修改密码、自助绑定运营商等。</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
        <p:nvSpPr>
          <p:cNvPr id="13322" name="内容占位符 2"/>
          <p:cNvSpPr txBox="1"/>
          <p:nvPr/>
        </p:nvSpPr>
        <p:spPr>
          <a:xfrm>
            <a:off x="1935798" y="4520565"/>
            <a:ext cx="1630362" cy="395288"/>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15. </a:t>
            </a:r>
            <a:r>
              <a:rPr lang="en-US" altLang="zh-CN" sz="1200" b="1" dirty="0">
                <a:solidFill>
                  <a:schemeClr val="bg1"/>
                </a:solidFill>
                <a:latin typeface="微软雅黑" panose="020B0503020204020204" charset="-122"/>
                <a:ea typeface="微软雅黑" panose="020B0503020204020204" charset="-122"/>
                <a:sym typeface="+mn-ea"/>
              </a:rPr>
              <a:t>多种接入方式</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23" name="内容占位符 2"/>
          <p:cNvSpPr/>
          <p:nvPr/>
        </p:nvSpPr>
        <p:spPr>
          <a:xfrm>
            <a:off x="3653473" y="4517390"/>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支持包含</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PPPoe</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和</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Portal</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802.1X</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IP</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认证在内的多种认证方式</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
        <p:nvSpPr>
          <p:cNvPr id="13324" name="内容占位符 2"/>
          <p:cNvSpPr txBox="1"/>
          <p:nvPr/>
        </p:nvSpPr>
        <p:spPr>
          <a:xfrm>
            <a:off x="1935798" y="3290888"/>
            <a:ext cx="1630362" cy="395287"/>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13. </a:t>
            </a:r>
            <a:r>
              <a:rPr lang="en-US" altLang="zh-CN" sz="1200" b="1" dirty="0">
                <a:solidFill>
                  <a:schemeClr val="bg1"/>
                </a:solidFill>
                <a:latin typeface="微软雅黑" panose="020B0503020204020204" charset="-122"/>
                <a:ea typeface="微软雅黑" panose="020B0503020204020204" charset="-122"/>
                <a:sym typeface="+mn-ea"/>
              </a:rPr>
              <a:t>防私接</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35" name="内容占位符 2"/>
          <p:cNvSpPr/>
          <p:nvPr/>
        </p:nvSpPr>
        <p:spPr>
          <a:xfrm>
            <a:off x="3653473" y="3286125"/>
            <a:ext cx="6553200" cy="393700"/>
          </a:xfrm>
          <a:prstGeom prst="rect">
            <a:avLst/>
          </a:prstGeom>
          <a:solidFill>
            <a:srgbClr val="19AFE1"/>
          </a:solidFill>
          <a:ln>
            <a:solidFill>
              <a:schemeClr val="bg1">
                <a:lumMod val="50000"/>
              </a:schemeClr>
            </a:solidFill>
          </a:ln>
        </p:spPr>
        <p:txBody>
          <a:bodyPr vert="horz" lIns="91440" tIns="45720" rIns="91440" bIns="45720" rtlCol="0" anchor="ctr">
            <a:noAutofit/>
          </a:bodyPr>
          <a:lstStyle/>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封杀各类非法拨号方式及上网终端的网络分享途径。</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
        <p:nvSpPr>
          <p:cNvPr id="13330" name="内容占位符 2"/>
          <p:cNvSpPr txBox="1"/>
          <p:nvPr/>
        </p:nvSpPr>
        <p:spPr>
          <a:xfrm>
            <a:off x="1935798" y="5736590"/>
            <a:ext cx="1630362" cy="395288"/>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17. </a:t>
            </a:r>
            <a:r>
              <a:rPr lang="en-US" altLang="zh-CN" sz="1200" b="1" dirty="0">
                <a:solidFill>
                  <a:schemeClr val="bg1"/>
                </a:solidFill>
                <a:latin typeface="微软雅黑" panose="020B0503020204020204" charset="-122"/>
                <a:ea typeface="微软雅黑" panose="020B0503020204020204" charset="-122"/>
                <a:sym typeface="+mn-ea"/>
              </a:rPr>
              <a:t>多运营商代拨</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21" name="内容占位符 2"/>
          <p:cNvSpPr/>
          <p:nvPr/>
        </p:nvSpPr>
        <p:spPr>
          <a:xfrm>
            <a:off x="3653473" y="5739765"/>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支持与电信、联通、移动三家同时对接，实现分策略代拨，互不干扰。</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
        <p:nvSpPr>
          <p:cNvPr id="3" name="内容占位符 2"/>
          <p:cNvSpPr>
            <a:spLocks noGrp="1"/>
          </p:cNvSpPr>
          <p:nvPr/>
        </p:nvSpPr>
        <p:spPr>
          <a:xfrm>
            <a:off x="3664268" y="1477963"/>
            <a:ext cx="6553200" cy="431800"/>
          </a:xfrm>
          <a:prstGeom prst="rect">
            <a:avLst/>
          </a:prstGeom>
          <a:solidFill>
            <a:srgbClr val="19AFE1"/>
          </a:solidFill>
          <a:ln>
            <a:solidFill>
              <a:schemeClr val="bg1">
                <a:lumMod val="50000"/>
              </a:schemeClr>
            </a:solidFill>
          </a:ln>
        </p:spPr>
        <p:txBody>
          <a:bodyPr vert="horz" lIns="91440" tIns="45720" rIns="91440" bIns="45720" rtlCol="0" anchor="ctr">
            <a:noAutofit/>
          </a:bodyPr>
          <a:lstStyle/>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用户自助平台支持</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WEB</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、微信公众号、</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APP</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等方式接入平台。</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支付方式包括微信、支付宝、银联、银盛、其他三方支付平台等。</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
        <p:nvSpPr>
          <p:cNvPr id="12293" name="内容占位符 2"/>
          <p:cNvSpPr txBox="1"/>
          <p:nvPr/>
        </p:nvSpPr>
        <p:spPr>
          <a:xfrm>
            <a:off x="1954530" y="1460500"/>
            <a:ext cx="1628775" cy="447675"/>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10. </a:t>
            </a:r>
            <a:r>
              <a:rPr lang="en-US" altLang="zh-CN" sz="1200" b="1" dirty="0">
                <a:solidFill>
                  <a:schemeClr val="bg1"/>
                </a:solidFill>
                <a:latin typeface="微软雅黑" panose="020B0503020204020204" charset="-122"/>
                <a:ea typeface="微软雅黑" panose="020B0503020204020204" charset="-122"/>
                <a:sym typeface="+mn-ea"/>
              </a:rPr>
              <a:t>统一自助平台</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12294" name="内容占位符 2"/>
          <p:cNvSpPr txBox="1"/>
          <p:nvPr/>
        </p:nvSpPr>
        <p:spPr>
          <a:xfrm>
            <a:off x="1954530" y="2714625"/>
            <a:ext cx="1628775" cy="395288"/>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12. 4W+B</a:t>
            </a:r>
            <a:r>
              <a:rPr lang="en-US" altLang="zh-CN" sz="1200" b="1" dirty="0">
                <a:solidFill>
                  <a:schemeClr val="bg1"/>
                </a:solidFill>
                <a:latin typeface="微软雅黑" panose="020B0503020204020204" charset="-122"/>
                <a:ea typeface="微软雅黑" panose="020B0503020204020204" charset="-122"/>
                <a:sym typeface="+mn-ea"/>
              </a:rPr>
              <a:t>策略</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4" name="内容占位符 2"/>
          <p:cNvSpPr/>
          <p:nvPr/>
        </p:nvSpPr>
        <p:spPr>
          <a:xfrm>
            <a:off x="3664268" y="2717800"/>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根据时间、地点、</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IP</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NAS</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等不同的参数，组合生成</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Portal</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页面推送策略</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
        <p:nvSpPr>
          <p:cNvPr id="12298" name="内容占位符 2"/>
          <p:cNvSpPr txBox="1"/>
          <p:nvPr/>
        </p:nvSpPr>
        <p:spPr>
          <a:xfrm>
            <a:off x="1954530" y="2111375"/>
            <a:ext cx="1628775" cy="393700"/>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11. </a:t>
            </a:r>
            <a:r>
              <a:rPr lang="en-US" altLang="zh-CN" sz="1200" b="1" dirty="0">
                <a:solidFill>
                  <a:schemeClr val="bg1"/>
                </a:solidFill>
                <a:latin typeface="微软雅黑" panose="020B0503020204020204" charset="-122"/>
                <a:ea typeface="微软雅黑" panose="020B0503020204020204" charset="-122"/>
                <a:sym typeface="+mn-ea"/>
              </a:rPr>
              <a:t>强大的分权分域</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5" name="内容占位符 2"/>
          <p:cNvSpPr/>
          <p:nvPr/>
        </p:nvSpPr>
        <p:spPr>
          <a:xfrm>
            <a:off x="3664268" y="2116138"/>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支持各种角色定义以及含分校在内的多级组织机构，限制计费元素的使用范围。</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支持日志审计，数据分析</a:t>
            </a:r>
            <a:endParaRPr lang="zh-CN" b="1" dirty="0"/>
          </a:p>
        </p:txBody>
      </p:sp>
      <p:sp>
        <p:nvSpPr>
          <p:cNvPr id="3" name="文本框 2"/>
          <p:cNvSpPr txBox="1"/>
          <p:nvPr/>
        </p:nvSpPr>
        <p:spPr>
          <a:xfrm>
            <a:off x="497205" y="2383155"/>
            <a:ext cx="5909310" cy="2506980"/>
          </a:xfrm>
          <a:prstGeom prst="rect">
            <a:avLst/>
          </a:prstGeom>
          <a:noFill/>
        </p:spPr>
        <p:txBody>
          <a:bodyPr wrap="square" rtlCol="0">
            <a:spAutoFit/>
          </a:bodyPr>
          <a:p>
            <a:pPr indent="0">
              <a:lnSpc>
                <a:spcPct val="130000"/>
              </a:lnSpc>
              <a:buFont typeface="+mj-lt"/>
              <a:buNone/>
            </a:pPr>
            <a:r>
              <a:rPr lang="zh-CN" altLang="en-US" sz="2000" b="1">
                <a:latin typeface="微软雅黑" panose="020B0503020204020204" charset="-122"/>
                <a:ea typeface="微软雅黑" panose="020B0503020204020204" charset="-122"/>
                <a:cs typeface="微软雅黑" panose="020B0503020204020204" charset="-122"/>
              </a:rPr>
              <a:t>借助蓝海卓越路由的日志审计功能，可以实现日志数据的高效采集、统一管理、集中存储、统计分析。</a:t>
            </a:r>
            <a:endParaRPr lang="zh-CN" altLang="en-US" sz="1600" b="1">
              <a:latin typeface="微软雅黑" panose="020B0503020204020204" charset="-122"/>
              <a:ea typeface="微软雅黑" panose="020B0503020204020204" charset="-122"/>
              <a:cs typeface="微软雅黑" panose="020B0503020204020204" charset="-122"/>
            </a:endParaRPr>
          </a:p>
          <a:p>
            <a:pPr indent="0">
              <a:lnSpc>
                <a:spcPct val="150000"/>
              </a:lnSpc>
              <a:buFont typeface="+mj-lt"/>
              <a:buNone/>
            </a:pPr>
            <a:endParaRPr lang="zh-CN" altLang="en-US" sz="1400">
              <a:latin typeface="微软雅黑" panose="020B0503020204020204" charset="-122"/>
              <a:ea typeface="微软雅黑" panose="020B0503020204020204" charset="-122"/>
              <a:cs typeface="微软雅黑" panose="020B0503020204020204" charset="-122"/>
            </a:endParaRPr>
          </a:p>
          <a:p>
            <a:pPr indent="0">
              <a:lnSpc>
                <a:spcPct val="15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如针对排名、分布、趋势和相似性分析，提供IP 轨迹、TOP 域名、应用流量流向图、URL 地图、TOP 用户、连接可视化分析和DNS 可视化分析等为代表的分析工具，并可协助高校统一管理网络日志并为安全事件的事后取证提供依据。</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grpSp>
        <p:nvGrpSpPr>
          <p:cNvPr id="93" name="组合 92"/>
          <p:cNvGrpSpPr/>
          <p:nvPr/>
        </p:nvGrpSpPr>
        <p:grpSpPr>
          <a:xfrm rot="0">
            <a:off x="6833198" y="2295525"/>
            <a:ext cx="3945927" cy="2585851"/>
            <a:chOff x="4188757" y="920898"/>
            <a:chExt cx="3772605" cy="2532622"/>
          </a:xfrm>
        </p:grpSpPr>
        <p:grpSp>
          <p:nvGrpSpPr>
            <p:cNvPr id="94" name="组合 93"/>
            <p:cNvGrpSpPr/>
            <p:nvPr/>
          </p:nvGrpSpPr>
          <p:grpSpPr bwMode="auto">
            <a:xfrm>
              <a:off x="5469294" y="2092006"/>
              <a:ext cx="1169713" cy="1344060"/>
              <a:chOff x="11408405" y="2083111"/>
              <a:chExt cx="3118655" cy="3583196"/>
            </a:xfrm>
          </p:grpSpPr>
          <p:sp>
            <p:nvSpPr>
              <p:cNvPr id="95" name="任意多边形 94"/>
              <p:cNvSpPr/>
              <p:nvPr/>
            </p:nvSpPr>
            <p:spPr bwMode="auto">
              <a:xfrm>
                <a:off x="11408405" y="2083111"/>
                <a:ext cx="3118655" cy="3583196"/>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2CC0AA"/>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544675" tIns="626064" rIns="544676" bIns="626063" spcCol="1270" anchor="ctr"/>
              <a:p>
                <a:pPr algn="ctr" defTabSz="599440">
                  <a:lnSpc>
                    <a:spcPct val="90000"/>
                  </a:lnSpc>
                  <a:spcAft>
                    <a:spcPct val="35000"/>
                  </a:spcAft>
                  <a:defRPr/>
                </a:pPr>
                <a:endParaRPr lang="zh-CN" altLang="en-US" sz="1300">
                  <a:solidFill>
                    <a:srgbClr val="FFFFFF"/>
                  </a:solidFill>
                </a:endParaRPr>
              </a:p>
            </p:txBody>
          </p:sp>
          <p:sp>
            <p:nvSpPr>
              <p:cNvPr id="96" name="TextBox 6"/>
              <p:cNvSpPr>
                <a:spLocks noChangeArrowheads="1"/>
              </p:cNvSpPr>
              <p:nvPr/>
            </p:nvSpPr>
            <p:spPr bwMode="auto">
              <a:xfrm>
                <a:off x="11822950" y="3474517"/>
                <a:ext cx="2292347" cy="89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bodyPr>
              <a:p>
                <a:endParaRPr lang="zh-CN" altLang="en-US" dirty="0">
                  <a:ln w="10160">
                    <a:solidFill>
                      <a:srgbClr val="B6CBE6"/>
                    </a:solidFill>
                    <a:prstDash val="solid"/>
                  </a:ln>
                  <a:solidFill>
                    <a:srgbClr val="FFFFFF"/>
                  </a:solidFill>
                  <a:effectLst>
                    <a:outerShdw blurRad="38100" dist="22860" dir="5400000" algn="tl" rotWithShape="0">
                      <a:srgbClr val="000000">
                        <a:alpha val="30000"/>
                      </a:srgbClr>
                    </a:outerShdw>
                  </a:effectLst>
                  <a:latin typeface="Calibri" panose="020F0502020204030204" charset="0"/>
                  <a:sym typeface="+mn-ea"/>
                </a:endParaRPr>
              </a:p>
            </p:txBody>
          </p:sp>
        </p:grpSp>
        <p:sp>
          <p:nvSpPr>
            <p:cNvPr id="97" name="任意多边形 96"/>
            <p:cNvSpPr/>
            <p:nvPr/>
          </p:nvSpPr>
          <p:spPr bwMode="auto">
            <a:xfrm>
              <a:off x="6081092" y="920898"/>
              <a:ext cx="1169713" cy="1344060"/>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92D050"/>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dirty="0">
                <a:solidFill>
                  <a:srgbClr val="FFFFFF"/>
                </a:solidFill>
              </a:endParaRPr>
            </a:p>
          </p:txBody>
        </p:sp>
        <p:grpSp>
          <p:nvGrpSpPr>
            <p:cNvPr id="101" name="组合 100"/>
            <p:cNvGrpSpPr/>
            <p:nvPr/>
          </p:nvGrpSpPr>
          <p:grpSpPr bwMode="auto">
            <a:xfrm>
              <a:off x="4776473" y="930931"/>
              <a:ext cx="1205063" cy="1344060"/>
              <a:chOff x="11210873" y="2145936"/>
              <a:chExt cx="3213080" cy="3584611"/>
            </a:xfrm>
          </p:grpSpPr>
          <p:sp>
            <p:nvSpPr>
              <p:cNvPr id="102" name="任意多边形 101"/>
              <p:cNvSpPr/>
              <p:nvPr/>
            </p:nvSpPr>
            <p:spPr bwMode="auto">
              <a:xfrm>
                <a:off x="11256358" y="2145936"/>
                <a:ext cx="3122575" cy="3584611"/>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chemeClr val="bg2"/>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dirty="0">
                  <a:solidFill>
                    <a:srgbClr val="FFFFFF"/>
                  </a:solidFill>
                </a:endParaRPr>
              </a:p>
            </p:txBody>
          </p:sp>
          <p:sp>
            <p:nvSpPr>
              <p:cNvPr id="103" name="TextBox 6"/>
              <p:cNvSpPr>
                <a:spLocks noChangeArrowheads="1"/>
              </p:cNvSpPr>
              <p:nvPr/>
            </p:nvSpPr>
            <p:spPr bwMode="auto">
              <a:xfrm>
                <a:off x="11210873" y="3470770"/>
                <a:ext cx="3213080" cy="88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altLang="en-US" sz="1600" b="1" dirty="0" smtClean="0">
                    <a:solidFill>
                      <a:srgbClr val="FFFFFF"/>
                    </a:solidFill>
                    <a:latin typeface="微软雅黑" panose="020B0503020204020204" charset="-122"/>
                    <a:ea typeface="微软雅黑" panose="020B0503020204020204" charset="-122"/>
                    <a:sym typeface="BellCent NamNum BT" pitchFamily="34" charset="0"/>
                  </a:rPr>
                  <a:t>高效采集</a:t>
                </a:r>
                <a:endParaRPr lang="zh-CN" altLang="en-US" sz="1600" b="1" dirty="0">
                  <a:solidFill>
                    <a:srgbClr val="FFFFFF"/>
                  </a:solidFill>
                  <a:latin typeface="微软雅黑" panose="020B0503020204020204" charset="-122"/>
                  <a:ea typeface="微软雅黑" panose="020B0503020204020204" charset="-122"/>
                  <a:sym typeface="BellCent NamNum BT" pitchFamily="34" charset="0"/>
                </a:endParaRPr>
              </a:p>
            </p:txBody>
          </p:sp>
        </p:grpSp>
        <p:grpSp>
          <p:nvGrpSpPr>
            <p:cNvPr id="104" name="组合 103"/>
            <p:cNvGrpSpPr/>
            <p:nvPr/>
          </p:nvGrpSpPr>
          <p:grpSpPr bwMode="auto">
            <a:xfrm>
              <a:off x="4188757" y="2109460"/>
              <a:ext cx="1170081" cy="1344060"/>
              <a:chOff x="9716912" y="5144522"/>
              <a:chExt cx="3119637" cy="3584612"/>
            </a:xfrm>
          </p:grpSpPr>
          <p:sp>
            <p:nvSpPr>
              <p:cNvPr id="4" name="任意多边形 3"/>
              <p:cNvSpPr/>
              <p:nvPr/>
            </p:nvSpPr>
            <p:spPr bwMode="auto">
              <a:xfrm>
                <a:off x="9716912" y="5144522"/>
                <a:ext cx="3118655" cy="3584612"/>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05709B"/>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544675" tIns="626064" rIns="544676" bIns="626063" spcCol="1270" anchor="ctr"/>
              <a:p>
                <a:pPr algn="ctr" defTabSz="599440">
                  <a:lnSpc>
                    <a:spcPct val="90000"/>
                  </a:lnSpc>
                  <a:spcAft>
                    <a:spcPct val="35000"/>
                  </a:spcAft>
                  <a:defRPr/>
                </a:pPr>
                <a:endParaRPr lang="zh-CN" altLang="en-US" sz="1300">
                  <a:solidFill>
                    <a:srgbClr val="FFFFFF"/>
                  </a:solidFill>
                </a:endParaRPr>
              </a:p>
            </p:txBody>
          </p:sp>
          <p:sp>
            <p:nvSpPr>
              <p:cNvPr id="6" name="TextBox 6"/>
              <p:cNvSpPr>
                <a:spLocks noChangeArrowheads="1"/>
              </p:cNvSpPr>
              <p:nvPr/>
            </p:nvSpPr>
            <p:spPr bwMode="auto">
              <a:xfrm>
                <a:off x="9893596" y="6576900"/>
                <a:ext cx="2942953" cy="88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集中存储</a:t>
                </a:r>
                <a:endPar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grpSp>
        <p:grpSp>
          <p:nvGrpSpPr>
            <p:cNvPr id="107" name="组合 106"/>
            <p:cNvGrpSpPr/>
            <p:nvPr/>
          </p:nvGrpSpPr>
          <p:grpSpPr bwMode="auto">
            <a:xfrm>
              <a:off x="6791649" y="2091958"/>
              <a:ext cx="1169713" cy="1344060"/>
              <a:chOff x="14846826" y="8200047"/>
              <a:chExt cx="3118655" cy="3584612"/>
            </a:xfrm>
          </p:grpSpPr>
          <p:sp>
            <p:nvSpPr>
              <p:cNvPr id="108" name="任意多边形 107"/>
              <p:cNvSpPr/>
              <p:nvPr/>
            </p:nvSpPr>
            <p:spPr bwMode="auto">
              <a:xfrm>
                <a:off x="14846826" y="8200047"/>
                <a:ext cx="3118655" cy="3584612"/>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6F4FAF"/>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a:solidFill>
                    <a:srgbClr val="FFFFFF"/>
                  </a:solidFill>
                </a:endParaRPr>
              </a:p>
            </p:txBody>
          </p:sp>
          <p:sp>
            <p:nvSpPr>
              <p:cNvPr id="109" name="TextBox 6"/>
              <p:cNvSpPr>
                <a:spLocks noChangeArrowheads="1"/>
              </p:cNvSpPr>
              <p:nvPr/>
            </p:nvSpPr>
            <p:spPr bwMode="auto">
              <a:xfrm>
                <a:off x="15149189" y="9358079"/>
                <a:ext cx="2513159" cy="1524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altLang="en-US" sz="1600" b="1" dirty="0" smtClean="0">
                    <a:solidFill>
                      <a:srgbClr val="FFFFFF"/>
                    </a:solidFill>
                    <a:latin typeface="微软雅黑" panose="020B0503020204020204" charset="-122"/>
                    <a:ea typeface="微软雅黑" panose="020B0503020204020204" charset="-122"/>
                    <a:sym typeface="BellCent NamNum BT" pitchFamily="34" charset="0"/>
                  </a:rPr>
                  <a:t>可视化呈现</a:t>
                </a:r>
                <a:endParaRPr lang="zh-CN" altLang="en-US" sz="1600" b="1" dirty="0" smtClean="0">
                  <a:solidFill>
                    <a:srgbClr val="FFFFFF"/>
                  </a:solidFill>
                  <a:latin typeface="微软雅黑" panose="020B0503020204020204" charset="-122"/>
                  <a:ea typeface="微软雅黑" panose="020B0503020204020204" charset="-122"/>
                  <a:sym typeface="BellCent NamNum BT" pitchFamily="34" charset="0"/>
                </a:endParaRPr>
              </a:p>
            </p:txBody>
          </p:sp>
        </p:grpSp>
        <p:sp>
          <p:nvSpPr>
            <p:cNvPr id="110" name="TextBox 6"/>
            <p:cNvSpPr>
              <a:spLocks noChangeArrowheads="1"/>
            </p:cNvSpPr>
            <p:nvPr/>
          </p:nvSpPr>
          <p:spPr bwMode="auto">
            <a:xfrm>
              <a:off x="5502505" y="2618582"/>
              <a:ext cx="1024010" cy="33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统计分析</a:t>
              </a:r>
              <a:endPar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sp>
          <p:nvSpPr>
            <p:cNvPr id="111" name="TextBox 6"/>
            <p:cNvSpPr>
              <a:spLocks noChangeArrowheads="1"/>
            </p:cNvSpPr>
            <p:nvPr/>
          </p:nvSpPr>
          <p:spPr bwMode="auto">
            <a:xfrm>
              <a:off x="6144252" y="1427770"/>
              <a:ext cx="1043619" cy="33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sz="1600" b="1" dirty="0" err="1">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统一管理</a:t>
              </a:r>
              <a:endPar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支持</a:t>
            </a:r>
            <a:r>
              <a:rPr lang="en-US" altLang="zh-CN" b="1"/>
              <a:t>MAC</a:t>
            </a:r>
            <a:r>
              <a:rPr lang="zh-CN" altLang="en-US" b="1"/>
              <a:t>无感知认证</a:t>
            </a:r>
            <a:endParaRPr lang="zh-CN" altLang="en-US" b="1"/>
          </a:p>
        </p:txBody>
      </p:sp>
      <p:sp>
        <p:nvSpPr>
          <p:cNvPr id="16" name="矩形 6"/>
          <p:cNvSpPr>
            <a:spLocks noChangeArrowheads="1"/>
          </p:cNvSpPr>
          <p:nvPr/>
        </p:nvSpPr>
        <p:spPr bwMode="auto">
          <a:xfrm>
            <a:off x="913765" y="946150"/>
            <a:ext cx="10081895" cy="5473065"/>
          </a:xfrm>
          <a:prstGeom prst="roundRect">
            <a:avLst>
              <a:gd name="adj" fmla="val 0"/>
            </a:avLst>
          </a:prstGeom>
          <a:solidFill>
            <a:srgbClr val="F0F0F0"/>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zh-CN">
              <a:solidFill>
                <a:srgbClr val="FFFFFF"/>
              </a:solidFill>
              <a:latin typeface="宋体" panose="02010600030101010101" pitchFamily="2" charset="-122"/>
              <a:sym typeface="宋体" panose="02010600030101010101" pitchFamily="2" charset="-122"/>
            </a:endParaRPr>
          </a:p>
        </p:txBody>
      </p:sp>
      <p:sp>
        <p:nvSpPr>
          <p:cNvPr id="17" name="圆角矩形 18"/>
          <p:cNvSpPr>
            <a:spLocks noChangeArrowheads="1"/>
          </p:cNvSpPr>
          <p:nvPr/>
        </p:nvSpPr>
        <p:spPr bwMode="auto">
          <a:xfrm>
            <a:off x="1093470" y="1198245"/>
            <a:ext cx="9685655" cy="5089525"/>
          </a:xfrm>
          <a:prstGeom prst="roundRect">
            <a:avLst>
              <a:gd name="adj" fmla="val 0"/>
            </a:avLst>
          </a:prstGeom>
          <a:gradFill rotWithShape="1">
            <a:gsLst>
              <a:gs pos="0">
                <a:srgbClr val="7BABFF"/>
              </a:gs>
              <a:gs pos="100000">
                <a:srgbClr val="2676FF"/>
              </a:gs>
            </a:gsLst>
            <a:lin ang="5400000" scaled="1"/>
          </a:gradFill>
          <a:ln>
            <a:noFill/>
          </a:ln>
          <a:extLst>
            <a:ext uri="{91240B29-F687-4F45-9708-019B960494DF}">
              <a14:hiddenLine xmlns:a14="http://schemas.microsoft.com/office/drawing/2010/main" w="25400">
                <a:solidFill>
                  <a:srgbClr val="000000"/>
                </a:solidFill>
                <a:round/>
              </a14:hiddenLine>
            </a:ext>
          </a:extLst>
        </p:spPr>
        <p:txBody>
          <a:bodyPr anchor="ctr"/>
          <a:lstStyle/>
          <a:p>
            <a:endParaRPr lang="zh-CN" altLang="zh-CN" b="1">
              <a:solidFill>
                <a:schemeClr val="bg1"/>
              </a:solidFill>
              <a:latin typeface="Calibri" panose="020F0502020204030204" charset="0"/>
              <a:ea typeface="微软雅黑" panose="020B0503020204020204" charset="-122"/>
              <a:sym typeface="Calibri" panose="020F0502020204030204" charset="0"/>
            </a:endParaRPr>
          </a:p>
        </p:txBody>
      </p:sp>
      <p:grpSp>
        <p:nvGrpSpPr>
          <p:cNvPr id="18" name="Group 79"/>
          <p:cNvGrpSpPr/>
          <p:nvPr/>
        </p:nvGrpSpPr>
        <p:grpSpPr bwMode="auto">
          <a:xfrm>
            <a:off x="6782388" y="1314126"/>
            <a:ext cx="2201091" cy="915603"/>
            <a:chOff x="2132" y="672"/>
            <a:chExt cx="1008" cy="348"/>
          </a:xfrm>
        </p:grpSpPr>
        <p:pic>
          <p:nvPicPr>
            <p:cNvPr id="19" name="Picture 80" descr="003"/>
            <p:cNvPicPr>
              <a:picLocks noChangeAspect="1" noChangeArrowheads="1"/>
            </p:cNvPicPr>
            <p:nvPr/>
          </p:nvPicPr>
          <p:blipFill>
            <a:blip r:embed="rId1">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132" y="768"/>
              <a:ext cx="1008"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 name="Line 81"/>
            <p:cNvSpPr>
              <a:spLocks noChangeShapeType="1"/>
            </p:cNvSpPr>
            <p:nvPr/>
          </p:nvSpPr>
          <p:spPr bwMode="auto">
            <a:xfrm flipH="1">
              <a:off x="2382" y="828"/>
              <a:ext cx="353"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 name="Line 82"/>
            <p:cNvSpPr>
              <a:spLocks noChangeShapeType="1"/>
            </p:cNvSpPr>
            <p:nvPr/>
          </p:nvSpPr>
          <p:spPr bwMode="auto">
            <a:xfrm flipV="1">
              <a:off x="2465" y="761"/>
              <a:ext cx="0" cy="67"/>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 name="Line 83"/>
            <p:cNvSpPr>
              <a:spLocks noChangeShapeType="1"/>
            </p:cNvSpPr>
            <p:nvPr/>
          </p:nvSpPr>
          <p:spPr bwMode="auto">
            <a:xfrm flipV="1">
              <a:off x="2619" y="739"/>
              <a:ext cx="0" cy="89"/>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 name="Line 84"/>
            <p:cNvSpPr>
              <a:spLocks noChangeShapeType="1"/>
            </p:cNvSpPr>
            <p:nvPr/>
          </p:nvSpPr>
          <p:spPr bwMode="auto">
            <a:xfrm>
              <a:off x="2530" y="828"/>
              <a:ext cx="0" cy="89"/>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pic>
          <p:nvPicPr>
            <p:cNvPr id="29" name="Picture 85" descr="PC Blue"/>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76" y="678"/>
              <a:ext cx="112" cy="111"/>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86"/>
            <p:cNvGrpSpPr/>
            <p:nvPr/>
          </p:nvGrpSpPr>
          <p:grpSpPr bwMode="auto">
            <a:xfrm>
              <a:off x="2688" y="672"/>
              <a:ext cx="291" cy="307"/>
              <a:chOff x="2256" y="2419"/>
              <a:chExt cx="336" cy="355"/>
            </a:xfrm>
          </p:grpSpPr>
          <p:pic>
            <p:nvPicPr>
              <p:cNvPr id="38" name="Picture 87" descr="fuwuqi"/>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52" y="2419"/>
                <a:ext cx="240" cy="317"/>
              </a:xfrm>
              <a:prstGeom prst="rect">
                <a:avLst/>
              </a:prstGeom>
              <a:noFill/>
              <a:extLst>
                <a:ext uri="{909E8E84-426E-40DD-AFC4-6F175D3DCCD1}">
                  <a14:hiddenFill xmlns:a14="http://schemas.microsoft.com/office/drawing/2010/main">
                    <a:solidFill>
                      <a:srgbClr val="FFFFFF"/>
                    </a:solidFill>
                  </a14:hiddenFill>
                </a:ext>
              </a:extLst>
            </p:spPr>
          </p:pic>
          <p:grpSp>
            <p:nvGrpSpPr>
              <p:cNvPr id="39" name="Group 88"/>
              <p:cNvGrpSpPr/>
              <p:nvPr/>
            </p:nvGrpSpPr>
            <p:grpSpPr bwMode="auto">
              <a:xfrm>
                <a:off x="2256" y="2544"/>
                <a:ext cx="211" cy="230"/>
                <a:chOff x="4896" y="1968"/>
                <a:chExt cx="672" cy="651"/>
              </a:xfrm>
            </p:grpSpPr>
            <p:pic>
              <p:nvPicPr>
                <p:cNvPr id="40" name="Picture 89" descr="整套电脑-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96" y="1968"/>
                  <a:ext cx="672" cy="651"/>
                </a:xfrm>
                <a:prstGeom prst="rect">
                  <a:avLst/>
                </a:prstGeom>
                <a:noFill/>
                <a:extLst>
                  <a:ext uri="{909E8E84-426E-40DD-AFC4-6F175D3DCCD1}">
                    <a14:hiddenFill xmlns:a14="http://schemas.microsoft.com/office/drawing/2010/main">
                      <a:solidFill>
                        <a:srgbClr val="FFFFFF"/>
                      </a:solidFill>
                    </a14:hiddenFill>
                  </a:ext>
                </a:extLst>
              </p:spPr>
            </p:pic>
            <p:pic>
              <p:nvPicPr>
                <p:cNvPr id="41" name="图片 4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32" y="813"/>
                  <a:ext cx="89" cy="72"/>
                </a:xfrm>
                <a:prstGeom prst="rect">
                  <a:avLst/>
                </a:prstGeom>
                <a:solidFill>
                  <a:schemeClr val="bg1"/>
                </a:solidFill>
                <a:ln>
                  <a:noFill/>
                </a:ln>
                <a:effectLst/>
                <a:extLst>
                  <a:ext uri="{91240B29-F687-4F45-9708-019B960494DF}">
                    <a14:hiddenLine xmlns:a14="http://schemas.microsoft.com/office/drawing/2010/main" w="12700">
                      <a:solidFill>
                        <a:srgbClr val="FF00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pic>
          <p:nvPicPr>
            <p:cNvPr id="36" name="Picture 91" descr="PC Blue"/>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16" y="672"/>
              <a:ext cx="112" cy="11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92" descr="PC Blue"/>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68" y="864"/>
              <a:ext cx="112" cy="111"/>
            </a:xfrm>
            <a:prstGeom prst="rect">
              <a:avLst/>
            </a:prstGeom>
            <a:noFill/>
            <a:extLst>
              <a:ext uri="{909E8E84-426E-40DD-AFC4-6F175D3DCCD1}">
                <a14:hiddenFill xmlns:a14="http://schemas.microsoft.com/office/drawing/2010/main">
                  <a:solidFill>
                    <a:srgbClr val="FFFFFF"/>
                  </a:solidFill>
                </a14:hiddenFill>
              </a:ext>
            </a:extLst>
          </p:spPr>
        </p:pic>
      </p:grpSp>
      <p:sp>
        <p:nvSpPr>
          <p:cNvPr id="44" name="Line 23"/>
          <p:cNvSpPr>
            <a:spLocks noChangeShapeType="1"/>
          </p:cNvSpPr>
          <p:nvPr/>
        </p:nvSpPr>
        <p:spPr bwMode="auto">
          <a:xfrm flipH="1">
            <a:off x="6458427" y="2105978"/>
            <a:ext cx="647700" cy="576263"/>
          </a:xfrm>
          <a:prstGeom prst="line">
            <a:avLst/>
          </a:prstGeom>
          <a:noFill/>
          <a:ln w="9525">
            <a:solidFill>
              <a:srgbClr val="000000"/>
            </a:solidFill>
            <a:roun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Arial" panose="020B0604020202020204" pitchFamily="34" charset="0"/>
              <a:ea typeface="宋体" panose="02010600030101010101" pitchFamily="2" charset="-122"/>
            </a:endParaRPr>
          </a:p>
        </p:txBody>
      </p:sp>
      <p:pic>
        <p:nvPicPr>
          <p:cNvPr id="45" name="图片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6627" y="3979228"/>
            <a:ext cx="3124200" cy="225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图片 4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49914" y="3329941"/>
            <a:ext cx="3124200" cy="225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Text Box 4"/>
          <p:cNvSpPr txBox="1">
            <a:spLocks noChangeArrowheads="1"/>
          </p:cNvSpPr>
          <p:nvPr/>
        </p:nvSpPr>
        <p:spPr bwMode="auto">
          <a:xfrm>
            <a:off x="6110764" y="5649279"/>
            <a:ext cx="716280" cy="319405"/>
          </a:xfrm>
          <a:prstGeom prst="rect">
            <a:avLst/>
          </a:prstGeom>
          <a:noFill/>
          <a:ln w="12700">
            <a:noFill/>
            <a:miter lim="800000"/>
          </a:ln>
        </p:spPr>
        <p:txBody>
          <a:bodyPr wrap="none" anchor="ct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400" kern="0">
                <a:solidFill>
                  <a:schemeClr val="bg1"/>
                </a:solidFill>
                <a:latin typeface="微软雅黑" panose="020B0503020204020204" charset="-122"/>
                <a:ea typeface="微软雅黑" panose="020B0503020204020204" charset="-122"/>
              </a:rPr>
              <a:t>网络</a:t>
            </a:r>
            <a:r>
              <a:rPr lang="zh-CN" altLang="en-US" sz="1400" kern="0">
                <a:solidFill>
                  <a:schemeClr val="bg1"/>
                </a:solidFill>
                <a:latin typeface="微软雅黑" panose="020B0503020204020204" charset="-122"/>
                <a:ea typeface="微软雅黑" panose="020B0503020204020204" charset="-122"/>
                <a:cs typeface="Arial" panose="020B0604020202020204" pitchFamily="34" charset="0"/>
              </a:rPr>
              <a:t> </a:t>
            </a:r>
            <a:r>
              <a:rPr lang="en-US" altLang="zh-CN" sz="1400" kern="0">
                <a:solidFill>
                  <a:schemeClr val="bg1"/>
                </a:solidFill>
                <a:latin typeface="微软雅黑" panose="020B0503020204020204" charset="-122"/>
                <a:ea typeface="微软雅黑" panose="020B0503020204020204" charset="-122"/>
                <a:cs typeface="Arial" panose="020B0604020202020204" pitchFamily="34" charset="0"/>
              </a:rPr>
              <a:t>A</a:t>
            </a:r>
            <a:endParaRPr lang="en-US" altLang="zh-CN" sz="1400" kern="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48" name="Text Box 6"/>
          <p:cNvSpPr txBox="1">
            <a:spLocks noChangeArrowheads="1"/>
          </p:cNvSpPr>
          <p:nvPr/>
        </p:nvSpPr>
        <p:spPr bwMode="auto">
          <a:xfrm>
            <a:off x="2729707" y="5421313"/>
            <a:ext cx="708025" cy="304800"/>
          </a:xfrm>
          <a:prstGeom prst="rect">
            <a:avLst/>
          </a:prstGeom>
          <a:noFill/>
          <a:ln w="12700">
            <a:noFill/>
            <a:miter lim="800000"/>
          </a:ln>
        </p:spPr>
        <p:txBody>
          <a:bodyPr wrap="none" anchor="ct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400" kern="0" dirty="0">
                <a:solidFill>
                  <a:schemeClr val="bg1"/>
                </a:solidFill>
                <a:latin typeface="微软雅黑" panose="020B0503020204020204" charset="-122"/>
                <a:ea typeface="微软雅黑" panose="020B0503020204020204" charset="-122"/>
              </a:rPr>
              <a:t>网络 </a:t>
            </a:r>
            <a:r>
              <a:rPr lang="en-US" altLang="zh-CN" sz="1400" kern="0" dirty="0">
                <a:solidFill>
                  <a:schemeClr val="bg1"/>
                </a:solidFill>
                <a:latin typeface="微软雅黑" panose="020B0503020204020204" charset="-122"/>
                <a:ea typeface="微软雅黑" panose="020B0503020204020204" charset="-122"/>
                <a:cs typeface="Arial" panose="020B0604020202020204" pitchFamily="34" charset="0"/>
              </a:rPr>
              <a:t>B</a:t>
            </a:r>
            <a:endParaRPr lang="en-US" altLang="zh-CN" sz="1400" kern="0"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49" name="Line 7"/>
          <p:cNvSpPr>
            <a:spLocks noChangeShapeType="1"/>
          </p:cNvSpPr>
          <p:nvPr/>
        </p:nvSpPr>
        <p:spPr bwMode="auto">
          <a:xfrm flipH="1">
            <a:off x="4513739" y="3114041"/>
            <a:ext cx="1366838" cy="288925"/>
          </a:xfrm>
          <a:prstGeom prst="line">
            <a:avLst/>
          </a:prstGeom>
          <a:noFill/>
          <a:ln w="12700">
            <a:solidFill>
              <a:srgbClr val="000000"/>
            </a:solidFill>
            <a:round/>
          </a:ln>
        </p:spPr>
        <p:txBody>
          <a:bodyPr anchor="ct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Arial" panose="020B0604020202020204" pitchFamily="34" charset="0"/>
              <a:ea typeface="宋体" panose="02010600030101010101" pitchFamily="2" charset="-122"/>
            </a:endParaRPr>
          </a:p>
        </p:txBody>
      </p:sp>
      <p:sp>
        <p:nvSpPr>
          <p:cNvPr id="50" name="Text Box 10"/>
          <p:cNvSpPr txBox="1">
            <a:spLocks noChangeArrowheads="1"/>
          </p:cNvSpPr>
          <p:nvPr/>
        </p:nvSpPr>
        <p:spPr bwMode="auto">
          <a:xfrm>
            <a:off x="8493602" y="2916829"/>
            <a:ext cx="1285875" cy="950047"/>
          </a:xfrm>
          <a:prstGeom prst="roundRect">
            <a:avLst/>
          </a:prstGeom>
          <a:ln>
            <a:solidFill>
              <a:srgbClr val="71DAFF"/>
            </a:solidFill>
          </a:ln>
        </p:spPr>
        <p:style>
          <a:lnRef idx="2">
            <a:schemeClr val="accent4"/>
          </a:lnRef>
          <a:fillRef idx="1">
            <a:schemeClr val="lt1"/>
          </a:fillRef>
          <a:effectRef idx="0">
            <a:schemeClr val="accent4"/>
          </a:effectRef>
          <a:fontRef idx="minor">
            <a:schemeClr val="dk1"/>
          </a:fontRef>
        </p:style>
        <p:txBody>
          <a:bodyPr anchor="ctr">
            <a:spAutoFit/>
          </a:bodyPr>
          <a:lstStyle>
            <a:defPPr>
              <a:defRPr lang="zh-CN"/>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spcBef>
                <a:spcPts val="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用户名</a:t>
            </a:r>
            <a:endParaRPr lang="zh-CN" altLang="en-US" sz="12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a:p>
            <a:pPr>
              <a:lnSpc>
                <a:spcPct val="90000"/>
              </a:lnSpc>
              <a:spcBef>
                <a:spcPts val="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张三</a:t>
            </a:r>
            <a:endParaRPr lang="zh-CN" altLang="en-US" sz="1200" kern="0" dirty="0">
              <a:solidFill>
                <a:sysClr val="windowText" lastClr="000000"/>
              </a:solidFill>
              <a:latin typeface="微软雅黑" panose="020B0503020204020204" charset="-122"/>
              <a:ea typeface="微软雅黑" panose="020B0503020204020204" charset="-122"/>
            </a:endParaRPr>
          </a:p>
          <a:p>
            <a:pPr>
              <a:spcBef>
                <a:spcPct val="3500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计费方式</a:t>
            </a:r>
            <a:endParaRPr lang="zh-CN" altLang="en-US" sz="1200" kern="0" dirty="0">
              <a:solidFill>
                <a:sysClr val="windowText" lastClr="000000"/>
              </a:solidFill>
              <a:latin typeface="微软雅黑" panose="020B0503020204020204" charset="-122"/>
              <a:ea typeface="微软雅黑" panose="020B0503020204020204" charset="-122"/>
            </a:endParaRPr>
          </a:p>
          <a:p>
            <a:pPr>
              <a:lnSpc>
                <a:spcPct val="90000"/>
              </a:lnSpc>
              <a:spcBef>
                <a:spcPts val="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包月</a:t>
            </a:r>
            <a:endParaRPr lang="zh-CN" altLang="en-US" sz="1200" kern="0" dirty="0">
              <a:solidFill>
                <a:sysClr val="windowText" lastClr="000000"/>
              </a:solidFill>
              <a:latin typeface="微软雅黑" panose="020B0503020204020204" charset="-122"/>
              <a:ea typeface="微软雅黑" panose="020B0503020204020204" charset="-122"/>
            </a:endParaRPr>
          </a:p>
        </p:txBody>
      </p:sp>
      <p:sp>
        <p:nvSpPr>
          <p:cNvPr id="51" name="AutoShape 13"/>
          <p:cNvSpPr>
            <a:spLocks noChangeArrowheads="1"/>
          </p:cNvSpPr>
          <p:nvPr/>
        </p:nvSpPr>
        <p:spPr bwMode="auto">
          <a:xfrm rot="11773327">
            <a:off x="3866039" y="4842828"/>
            <a:ext cx="3676650" cy="609600"/>
          </a:xfrm>
          <a:prstGeom prst="rightArrow">
            <a:avLst>
              <a:gd name="adj1" fmla="val 45750"/>
              <a:gd name="adj2" fmla="val 142991"/>
            </a:avLst>
          </a:prstGeom>
          <a:solidFill>
            <a:srgbClr val="BBE0E3">
              <a:alpha val="72940"/>
            </a:srgbClr>
          </a:solidFill>
          <a:ln w="12700">
            <a:noFill/>
            <a:miter lim="800000"/>
          </a:ln>
        </p:spPr>
        <p:txBody>
          <a:bodyPr anchor="ct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pic>
        <p:nvPicPr>
          <p:cNvPr id="52" name="Picture 14" descr="j0227974[1]"/>
          <p:cNvPicPr>
            <a:picLocks noChangeAspect="1" noChangeArrowheads="1"/>
          </p:cNvPicPr>
          <p:nvPr/>
        </p:nvPicPr>
        <p:blipFill>
          <a:blip r:embed="rId7"/>
          <a:srcRect/>
          <a:stretch>
            <a:fillRect/>
          </a:stretch>
        </p:blipFill>
        <p:spPr bwMode="auto">
          <a:xfrm>
            <a:off x="7610952" y="4914266"/>
            <a:ext cx="622300" cy="863600"/>
          </a:xfrm>
          <a:prstGeom prst="rect">
            <a:avLst/>
          </a:prstGeom>
          <a:ln>
            <a:noFill/>
          </a:ln>
          <a:effectLst>
            <a:outerShdw blurRad="292100" dist="139700" dir="2700000" algn="tl" rotWithShape="0">
              <a:srgbClr val="333333">
                <a:alpha val="65000"/>
              </a:srgbClr>
            </a:outerShdw>
          </a:effectLst>
        </p:spPr>
      </p:pic>
      <p:pic>
        <p:nvPicPr>
          <p:cNvPr id="53" name="Picture 15" descr="j0227974[1]"/>
          <p:cNvPicPr>
            <a:picLocks noChangeAspect="1" noChangeArrowheads="1"/>
          </p:cNvPicPr>
          <p:nvPr/>
        </p:nvPicPr>
        <p:blipFill>
          <a:blip r:embed="rId7"/>
          <a:srcRect/>
          <a:stretch>
            <a:fillRect/>
          </a:stretch>
        </p:blipFill>
        <p:spPr bwMode="auto">
          <a:xfrm>
            <a:off x="3505677" y="4411028"/>
            <a:ext cx="622300" cy="863600"/>
          </a:xfrm>
          <a:prstGeom prst="rect">
            <a:avLst/>
          </a:prstGeom>
          <a:ln>
            <a:noFill/>
          </a:ln>
          <a:effectLst>
            <a:outerShdw blurRad="292100" dist="139700" dir="2700000" algn="tl" rotWithShape="0">
              <a:srgbClr val="333333">
                <a:alpha val="65000"/>
              </a:srgbClr>
            </a:outerShdw>
          </a:effectLst>
        </p:spPr>
      </p:pic>
      <p:pic>
        <p:nvPicPr>
          <p:cNvPr id="54" name="Picture 16" descr="无线交换机"/>
          <p:cNvPicPr>
            <a:picLocks noChangeAspect="1" noChangeArrowheads="1"/>
          </p:cNvPicPr>
          <p:nvPr/>
        </p:nvPicPr>
        <p:blipFill>
          <a:blip r:embed="rId8"/>
          <a:srcRect/>
          <a:stretch>
            <a:fillRect/>
          </a:stretch>
        </p:blipFill>
        <p:spPr bwMode="auto">
          <a:xfrm>
            <a:off x="3866039" y="3258503"/>
            <a:ext cx="792163" cy="576263"/>
          </a:xfrm>
          <a:prstGeom prst="rect">
            <a:avLst/>
          </a:prstGeom>
          <a:noFill/>
          <a:ln w="9525">
            <a:noFill/>
            <a:miter lim="800000"/>
            <a:headEnd/>
            <a:tailEnd/>
          </a:ln>
        </p:spPr>
      </p:pic>
      <p:pic>
        <p:nvPicPr>
          <p:cNvPr id="55" name="Picture 17" descr="无线交换机"/>
          <p:cNvPicPr>
            <a:picLocks noChangeAspect="1" noChangeArrowheads="1"/>
          </p:cNvPicPr>
          <p:nvPr/>
        </p:nvPicPr>
        <p:blipFill>
          <a:blip r:embed="rId8"/>
          <a:srcRect/>
          <a:stretch>
            <a:fillRect/>
          </a:stretch>
        </p:blipFill>
        <p:spPr bwMode="auto">
          <a:xfrm>
            <a:off x="6890227" y="3545841"/>
            <a:ext cx="792162" cy="576262"/>
          </a:xfrm>
          <a:prstGeom prst="rect">
            <a:avLst/>
          </a:prstGeom>
          <a:noFill/>
          <a:ln w="9525">
            <a:noFill/>
            <a:miter lim="800000"/>
            <a:headEnd/>
            <a:tailEnd/>
          </a:ln>
        </p:spPr>
      </p:pic>
      <p:grpSp>
        <p:nvGrpSpPr>
          <p:cNvPr id="56" name="组合 82"/>
          <p:cNvGrpSpPr/>
          <p:nvPr/>
        </p:nvGrpSpPr>
        <p:grpSpPr bwMode="auto">
          <a:xfrm>
            <a:off x="5532914" y="2493328"/>
            <a:ext cx="1433513" cy="965200"/>
            <a:chOff x="4540344" y="2190386"/>
            <a:chExt cx="1433922" cy="965246"/>
          </a:xfrm>
        </p:grpSpPr>
        <p:pic>
          <p:nvPicPr>
            <p:cNvPr id="57" name="Picture 19" descr="4"/>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rot="20846494">
              <a:off x="4540344" y="2190386"/>
              <a:ext cx="1433922" cy="965246"/>
            </a:xfrm>
            <a:prstGeom prst="rect">
              <a:avLst/>
            </a:prstGeom>
            <a:noFill/>
            <a:ln w="9525">
              <a:noFill/>
              <a:miter lim="800000"/>
              <a:headEnd/>
              <a:tailEnd/>
            </a:ln>
            <a:scene3d>
              <a:camera prst="orthographicFront"/>
              <a:lightRig rig="threePt" dir="t"/>
            </a:scene3d>
            <a:sp3d>
              <a:bevelT/>
            </a:sp3d>
          </p:spPr>
        </p:pic>
        <p:sp>
          <p:nvSpPr>
            <p:cNvPr id="58" name="Text Box 20"/>
            <p:cNvSpPr txBox="1">
              <a:spLocks noChangeArrowheads="1"/>
            </p:cNvSpPr>
            <p:nvPr/>
          </p:nvSpPr>
          <p:spPr bwMode="auto">
            <a:xfrm>
              <a:off x="4819824" y="2480913"/>
              <a:ext cx="895605" cy="304815"/>
            </a:xfrm>
            <a:prstGeom prst="rect">
              <a:avLst/>
            </a:prstGeom>
            <a:noFill/>
            <a:ln w="9525" algn="ctr">
              <a:noFill/>
              <a:miter lim="800000"/>
            </a:ln>
            <a:effectLst/>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r>
                <a:rPr lang="zh-CN" altLang="en-US" sz="1400" dirty="0">
                  <a:effectLst>
                    <a:outerShdw blurRad="38100" dist="38100" dir="2700000" algn="tl">
                      <a:srgbClr val="C0C0C0"/>
                    </a:outerShdw>
                  </a:effectLst>
                  <a:latin typeface="微软雅黑" panose="020B0503020204020204" charset="-122"/>
                  <a:ea typeface="微软雅黑" panose="020B0503020204020204" charset="-122"/>
                </a:rPr>
                <a:t>有线网络</a:t>
              </a:r>
              <a:endParaRPr lang="zh-CN" altLang="en-US" sz="1400" dirty="0">
                <a:effectLst>
                  <a:outerShdw blurRad="38100" dist="38100" dir="2700000" algn="tl">
                    <a:srgbClr val="C0C0C0"/>
                  </a:outerShdw>
                </a:effectLst>
                <a:latin typeface="微软雅黑" panose="020B0503020204020204" charset="-122"/>
                <a:ea typeface="微软雅黑" panose="020B0503020204020204" charset="-122"/>
              </a:endParaRPr>
            </a:p>
          </p:txBody>
        </p:sp>
      </p:grpSp>
      <p:sp>
        <p:nvSpPr>
          <p:cNvPr id="59" name="Line 21"/>
          <p:cNvSpPr>
            <a:spLocks noChangeShapeType="1"/>
          </p:cNvSpPr>
          <p:nvPr/>
        </p:nvSpPr>
        <p:spPr bwMode="auto">
          <a:xfrm flipH="1" flipV="1">
            <a:off x="6601302" y="3329941"/>
            <a:ext cx="576262" cy="288925"/>
          </a:xfrm>
          <a:prstGeom prst="line">
            <a:avLst/>
          </a:prstGeom>
          <a:noFill/>
          <a:ln w="9525">
            <a:solidFill>
              <a:srgbClr val="000000"/>
            </a:solidFill>
            <a:roun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Arial" panose="020B0604020202020204" pitchFamily="34" charset="0"/>
              <a:ea typeface="宋体" panose="02010600030101010101" pitchFamily="2" charset="-122"/>
            </a:endParaRPr>
          </a:p>
        </p:txBody>
      </p:sp>
      <p:sp>
        <p:nvSpPr>
          <p:cNvPr id="60" name="AutoShape 24"/>
          <p:cNvSpPr>
            <a:spLocks noChangeArrowheads="1"/>
          </p:cNvSpPr>
          <p:nvPr/>
        </p:nvSpPr>
        <p:spPr bwMode="auto">
          <a:xfrm>
            <a:off x="8402320" y="4627245"/>
            <a:ext cx="1406525" cy="360680"/>
          </a:xfrm>
          <a:prstGeom prst="wedgeRoundRectCallout">
            <a:avLst>
              <a:gd name="adj1" fmla="val -73625"/>
              <a:gd name="adj2" fmla="val 83042"/>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dirty="0">
                <a:solidFill>
                  <a:srgbClr val="333399"/>
                </a:solidFill>
                <a:latin typeface="微软雅黑" panose="020B0503020204020204" charset="-122"/>
                <a:ea typeface="微软雅黑" panose="020B0503020204020204" charset="-122"/>
              </a:rPr>
              <a:t>1</a:t>
            </a:r>
            <a:r>
              <a:rPr lang="zh-CN" altLang="en-US" sz="1200" b="1" kern="0" dirty="0">
                <a:solidFill>
                  <a:srgbClr val="333399"/>
                </a:solidFill>
                <a:latin typeface="微软雅黑" panose="020B0503020204020204" charset="-122"/>
                <a:ea typeface="微软雅黑" panose="020B0503020204020204" charset="-122"/>
              </a:rPr>
              <a:t>、发起认证请求</a:t>
            </a:r>
            <a:endParaRPr lang="zh-CN" altLang="en-US" sz="1200" b="1" kern="0" dirty="0">
              <a:solidFill>
                <a:srgbClr val="333399"/>
              </a:solidFill>
              <a:latin typeface="微软雅黑" panose="020B0503020204020204" charset="-122"/>
              <a:ea typeface="微软雅黑" panose="020B0503020204020204" charset="-122"/>
            </a:endParaRPr>
          </a:p>
        </p:txBody>
      </p:sp>
      <p:sp>
        <p:nvSpPr>
          <p:cNvPr id="61" name="AutoShape 25"/>
          <p:cNvSpPr>
            <a:spLocks noChangeArrowheads="1"/>
          </p:cNvSpPr>
          <p:nvPr/>
        </p:nvSpPr>
        <p:spPr bwMode="auto">
          <a:xfrm>
            <a:off x="7035165" y="2538095"/>
            <a:ext cx="1453515" cy="360680"/>
          </a:xfrm>
          <a:prstGeom prst="wedgeRoundRectCallout">
            <a:avLst>
              <a:gd name="adj1" fmla="val -23204"/>
              <a:gd name="adj2" fmla="val 241190"/>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a:solidFill>
                  <a:srgbClr val="333399"/>
                </a:solidFill>
                <a:latin typeface="微软雅黑" panose="020B0503020204020204" charset="-122"/>
                <a:ea typeface="微软雅黑" panose="020B0503020204020204" charset="-122"/>
              </a:rPr>
              <a:t>2</a:t>
            </a:r>
            <a:r>
              <a:rPr lang="zh-CN" altLang="en-US" sz="1200" b="1" kern="0">
                <a:solidFill>
                  <a:srgbClr val="333399"/>
                </a:solidFill>
                <a:latin typeface="微软雅黑" panose="020B0503020204020204" charset="-122"/>
                <a:ea typeface="微软雅黑" panose="020B0503020204020204" charset="-122"/>
              </a:rPr>
              <a:t>、用户权限下发</a:t>
            </a:r>
            <a:endParaRPr lang="zh-CN" altLang="en-US" sz="1200" b="1" kern="0">
              <a:solidFill>
                <a:srgbClr val="333399"/>
              </a:solidFill>
              <a:latin typeface="微软雅黑" panose="020B0503020204020204" charset="-122"/>
              <a:ea typeface="微软雅黑" panose="020B0503020204020204" charset="-122"/>
            </a:endParaRPr>
          </a:p>
        </p:txBody>
      </p:sp>
      <p:sp>
        <p:nvSpPr>
          <p:cNvPr id="62" name="Freeform 26"/>
          <p:cNvSpPr/>
          <p:nvPr/>
        </p:nvSpPr>
        <p:spPr bwMode="auto">
          <a:xfrm>
            <a:off x="6229985" y="2012315"/>
            <a:ext cx="924560" cy="1751965"/>
          </a:xfrm>
          <a:custGeom>
            <a:avLst/>
            <a:gdLst>
              <a:gd name="T0" fmla="*/ 552 w 552"/>
              <a:gd name="T1" fmla="*/ 0 h 1134"/>
              <a:gd name="T2" fmla="*/ 98 w 552"/>
              <a:gd name="T3" fmla="*/ 408 h 1134"/>
              <a:gd name="T4" fmla="*/ 53 w 552"/>
              <a:gd name="T5" fmla="*/ 907 h 1134"/>
              <a:gd name="T6" fmla="*/ 416 w 552"/>
              <a:gd name="T7" fmla="*/ 1134 h 1134"/>
              <a:gd name="T8" fmla="*/ 0 60000 65536"/>
              <a:gd name="T9" fmla="*/ 0 60000 65536"/>
              <a:gd name="T10" fmla="*/ 0 60000 65536"/>
              <a:gd name="T11" fmla="*/ 0 60000 65536"/>
              <a:gd name="T12" fmla="*/ 0 w 552"/>
              <a:gd name="T13" fmla="*/ 0 h 1134"/>
              <a:gd name="T14" fmla="*/ 552 w 552"/>
              <a:gd name="T15" fmla="*/ 1134 h 1134"/>
            </a:gdLst>
            <a:ahLst/>
            <a:cxnLst>
              <a:cxn ang="T8">
                <a:pos x="T0" y="T1"/>
              </a:cxn>
              <a:cxn ang="T9">
                <a:pos x="T2" y="T3"/>
              </a:cxn>
              <a:cxn ang="T10">
                <a:pos x="T4" y="T5"/>
              </a:cxn>
              <a:cxn ang="T11">
                <a:pos x="T6" y="T7"/>
              </a:cxn>
            </a:cxnLst>
            <a:rect l="T12" t="T13" r="T14" b="T15"/>
            <a:pathLst>
              <a:path w="552" h="1134">
                <a:moveTo>
                  <a:pt x="552" y="0"/>
                </a:moveTo>
                <a:cubicBezTo>
                  <a:pt x="366" y="128"/>
                  <a:pt x="181" y="257"/>
                  <a:pt x="98" y="408"/>
                </a:cubicBezTo>
                <a:cubicBezTo>
                  <a:pt x="15" y="559"/>
                  <a:pt x="0" y="786"/>
                  <a:pt x="53" y="907"/>
                </a:cubicBezTo>
                <a:cubicBezTo>
                  <a:pt x="106" y="1028"/>
                  <a:pt x="261" y="1081"/>
                  <a:pt x="416" y="1134"/>
                </a:cubicBezTo>
              </a:path>
            </a:pathLst>
          </a:custGeom>
          <a:noFill/>
          <a:ln w="25400" cap="flat" cmpd="sng">
            <a:solidFill>
              <a:srgbClr val="FF0000"/>
            </a:solidFill>
            <a:prstDash val="dash"/>
            <a:round/>
            <a:headEnd type="none" w="med" len="me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63" name="Text Box 29"/>
          <p:cNvSpPr txBox="1">
            <a:spLocks noChangeArrowheads="1"/>
          </p:cNvSpPr>
          <p:nvPr/>
        </p:nvSpPr>
        <p:spPr bwMode="auto">
          <a:xfrm>
            <a:off x="2707164" y="2337391"/>
            <a:ext cx="1136650" cy="950047"/>
          </a:xfrm>
          <a:prstGeom prst="roundRect">
            <a:avLst/>
          </a:prstGeom>
          <a:ln>
            <a:solidFill>
              <a:srgbClr val="71DAFF"/>
            </a:solidFill>
          </a:ln>
        </p:spPr>
        <p:style>
          <a:lnRef idx="2">
            <a:schemeClr val="accent4"/>
          </a:lnRef>
          <a:fillRef idx="1">
            <a:schemeClr val="lt1"/>
          </a:fillRef>
          <a:effectRef idx="0">
            <a:schemeClr val="accent4"/>
          </a:effectRef>
          <a:fontRef idx="minor">
            <a:schemeClr val="dk1"/>
          </a:fontRef>
        </p:style>
        <p:txBody>
          <a:bodyPr anchor="ctr">
            <a:spAutoFit/>
          </a:bodyPr>
          <a:lstStyle>
            <a:defPPr>
              <a:defRPr lang="zh-CN"/>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spcBef>
                <a:spcPts val="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用户名</a:t>
            </a:r>
            <a:endParaRPr lang="zh-CN" altLang="en-US" sz="12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a:p>
            <a:pPr>
              <a:lnSpc>
                <a:spcPct val="90000"/>
              </a:lnSpc>
              <a:spcBef>
                <a:spcPts val="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张三</a:t>
            </a:r>
            <a:endParaRPr lang="zh-CN" altLang="en-US" sz="1200" kern="0" dirty="0">
              <a:solidFill>
                <a:sysClr val="windowText" lastClr="000000"/>
              </a:solidFill>
              <a:latin typeface="微软雅黑" panose="020B0503020204020204" charset="-122"/>
              <a:ea typeface="微软雅黑" panose="020B0503020204020204" charset="-122"/>
            </a:endParaRPr>
          </a:p>
          <a:p>
            <a:pPr>
              <a:spcBef>
                <a:spcPct val="3500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计费方式</a:t>
            </a:r>
            <a:endParaRPr lang="zh-CN" altLang="en-US" sz="1200" kern="0" dirty="0">
              <a:solidFill>
                <a:sysClr val="windowText" lastClr="000000"/>
              </a:solidFill>
              <a:latin typeface="微软雅黑" panose="020B0503020204020204" charset="-122"/>
              <a:ea typeface="微软雅黑" panose="020B0503020204020204" charset="-122"/>
            </a:endParaRPr>
          </a:p>
          <a:p>
            <a:pPr>
              <a:lnSpc>
                <a:spcPct val="90000"/>
              </a:lnSpc>
              <a:spcBef>
                <a:spcPts val="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包月</a:t>
            </a:r>
            <a:endParaRPr lang="zh-CN" altLang="en-US" sz="1200" kern="0" dirty="0">
              <a:solidFill>
                <a:sysClr val="windowText" lastClr="000000"/>
              </a:solidFill>
              <a:latin typeface="微软雅黑" panose="020B0503020204020204" charset="-122"/>
              <a:ea typeface="微软雅黑" panose="020B0503020204020204" charset="-122"/>
            </a:endParaRPr>
          </a:p>
        </p:txBody>
      </p:sp>
      <p:sp>
        <p:nvSpPr>
          <p:cNvPr id="64" name="Freeform 32"/>
          <p:cNvSpPr/>
          <p:nvPr/>
        </p:nvSpPr>
        <p:spPr bwMode="auto">
          <a:xfrm>
            <a:off x="4658202" y="3545841"/>
            <a:ext cx="2232025" cy="288925"/>
          </a:xfrm>
          <a:custGeom>
            <a:avLst/>
            <a:gdLst>
              <a:gd name="T0" fmla="*/ 1452 w 1452"/>
              <a:gd name="T1" fmla="*/ 182 h 182"/>
              <a:gd name="T2" fmla="*/ 0 w 1452"/>
              <a:gd name="T3" fmla="*/ 0 h 182"/>
              <a:gd name="T4" fmla="*/ 0 60000 65536"/>
              <a:gd name="T5" fmla="*/ 0 60000 65536"/>
              <a:gd name="T6" fmla="*/ 0 w 1452"/>
              <a:gd name="T7" fmla="*/ 0 h 182"/>
              <a:gd name="T8" fmla="*/ 1452 w 1452"/>
              <a:gd name="T9" fmla="*/ 182 h 182"/>
            </a:gdLst>
            <a:ahLst/>
            <a:cxnLst>
              <a:cxn ang="T4">
                <a:pos x="T0" y="T1"/>
              </a:cxn>
              <a:cxn ang="T5">
                <a:pos x="T2" y="T3"/>
              </a:cxn>
            </a:cxnLst>
            <a:rect l="T6" t="T7" r="T8" b="T9"/>
            <a:pathLst>
              <a:path w="1452" h="182">
                <a:moveTo>
                  <a:pt x="1452" y="182"/>
                </a:moveTo>
                <a:cubicBezTo>
                  <a:pt x="843" y="106"/>
                  <a:pt x="234" y="30"/>
                  <a:pt x="0" y="0"/>
                </a:cubicBezTo>
              </a:path>
            </a:pathLst>
          </a:custGeom>
          <a:noFill/>
          <a:ln w="25400" cap="flat" cmpd="sng">
            <a:solidFill>
              <a:srgbClr val="0000FF"/>
            </a:solidFill>
            <a:prstDash val="dash"/>
            <a:roun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65" name="AutoShape 33"/>
          <p:cNvSpPr>
            <a:spLocks noChangeArrowheads="1"/>
          </p:cNvSpPr>
          <p:nvPr/>
        </p:nvSpPr>
        <p:spPr bwMode="auto">
          <a:xfrm>
            <a:off x="4298315" y="2466975"/>
            <a:ext cx="1392555" cy="360045"/>
          </a:xfrm>
          <a:prstGeom prst="wedgeRoundRectCallout">
            <a:avLst>
              <a:gd name="adj1" fmla="val -53944"/>
              <a:gd name="adj2" fmla="val 178194"/>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kern="0">
                <a:solidFill>
                  <a:srgbClr val="333399"/>
                </a:solidFill>
                <a:latin typeface="微软雅黑" panose="020B0503020204020204" charset="-122"/>
                <a:ea typeface="微软雅黑" panose="020B0503020204020204" charset="-122"/>
              </a:rPr>
              <a:t>4</a:t>
            </a:r>
            <a:r>
              <a:rPr lang="zh-CN" altLang="en-US" sz="1200" kern="0">
                <a:solidFill>
                  <a:srgbClr val="333399"/>
                </a:solidFill>
                <a:latin typeface="微软雅黑" panose="020B0503020204020204" charset="-122"/>
                <a:ea typeface="微软雅黑" panose="020B0503020204020204" charset="-122"/>
              </a:rPr>
              <a:t>、</a:t>
            </a:r>
            <a:r>
              <a:rPr lang="zh-CN" altLang="en-US" sz="1200" b="1" kern="0">
                <a:solidFill>
                  <a:srgbClr val="333399"/>
                </a:solidFill>
                <a:latin typeface="微软雅黑" panose="020B0503020204020204" charset="-122"/>
                <a:ea typeface="微软雅黑" panose="020B0503020204020204" charset="-122"/>
              </a:rPr>
              <a:t>用户权限同步</a:t>
            </a:r>
            <a:endParaRPr lang="zh-CN" altLang="en-US" sz="1200" b="1" kern="0">
              <a:solidFill>
                <a:srgbClr val="333399"/>
              </a:solidFill>
              <a:latin typeface="微软雅黑" panose="020B0503020204020204" charset="-122"/>
              <a:ea typeface="微软雅黑" panose="020B0503020204020204" charset="-122"/>
            </a:endParaRPr>
          </a:p>
        </p:txBody>
      </p:sp>
      <p:sp>
        <p:nvSpPr>
          <p:cNvPr id="66" name="Freeform 34"/>
          <p:cNvSpPr/>
          <p:nvPr/>
        </p:nvSpPr>
        <p:spPr bwMode="auto">
          <a:xfrm>
            <a:off x="6385402" y="3329941"/>
            <a:ext cx="1512887" cy="1728787"/>
          </a:xfrm>
          <a:custGeom>
            <a:avLst/>
            <a:gdLst>
              <a:gd name="T0" fmla="*/ 953 w 953"/>
              <a:gd name="T1" fmla="*/ 1089 h 1089"/>
              <a:gd name="T2" fmla="*/ 635 w 953"/>
              <a:gd name="T3" fmla="*/ 454 h 1089"/>
              <a:gd name="T4" fmla="*/ 454 w 953"/>
              <a:gd name="T5" fmla="*/ 273 h 1089"/>
              <a:gd name="T6" fmla="*/ 227 w 953"/>
              <a:gd name="T7" fmla="*/ 182 h 1089"/>
              <a:gd name="T8" fmla="*/ 91 w 953"/>
              <a:gd name="T9" fmla="*/ 91 h 1089"/>
              <a:gd name="T10" fmla="*/ 0 w 953"/>
              <a:gd name="T11" fmla="*/ 0 h 1089"/>
              <a:gd name="T12" fmla="*/ 0 60000 65536"/>
              <a:gd name="T13" fmla="*/ 0 60000 65536"/>
              <a:gd name="T14" fmla="*/ 0 60000 65536"/>
              <a:gd name="T15" fmla="*/ 0 60000 65536"/>
              <a:gd name="T16" fmla="*/ 0 60000 65536"/>
              <a:gd name="T17" fmla="*/ 0 60000 65536"/>
              <a:gd name="T18" fmla="*/ 0 w 953"/>
              <a:gd name="T19" fmla="*/ 0 h 1089"/>
              <a:gd name="T20" fmla="*/ 953 w 953"/>
              <a:gd name="T21" fmla="*/ 1089 h 1089"/>
            </a:gdLst>
            <a:ahLst/>
            <a:cxnLst>
              <a:cxn ang="T12">
                <a:pos x="T0" y="T1"/>
              </a:cxn>
              <a:cxn ang="T13">
                <a:pos x="T2" y="T3"/>
              </a:cxn>
              <a:cxn ang="T14">
                <a:pos x="T4" y="T5"/>
              </a:cxn>
              <a:cxn ang="T15">
                <a:pos x="T6" y="T7"/>
              </a:cxn>
              <a:cxn ang="T16">
                <a:pos x="T8" y="T9"/>
              </a:cxn>
              <a:cxn ang="T17">
                <a:pos x="T10" y="T11"/>
              </a:cxn>
            </a:cxnLst>
            <a:rect l="T18" t="T19" r="T20" b="T21"/>
            <a:pathLst>
              <a:path w="953" h="1089">
                <a:moveTo>
                  <a:pt x="953" y="1089"/>
                </a:moveTo>
                <a:cubicBezTo>
                  <a:pt x="835" y="839"/>
                  <a:pt x="718" y="590"/>
                  <a:pt x="635" y="454"/>
                </a:cubicBezTo>
                <a:cubicBezTo>
                  <a:pt x="552" y="318"/>
                  <a:pt x="522" y="318"/>
                  <a:pt x="454" y="273"/>
                </a:cubicBezTo>
                <a:cubicBezTo>
                  <a:pt x="386" y="228"/>
                  <a:pt x="287" y="212"/>
                  <a:pt x="227" y="182"/>
                </a:cubicBezTo>
                <a:cubicBezTo>
                  <a:pt x="167" y="152"/>
                  <a:pt x="129" y="121"/>
                  <a:pt x="91" y="91"/>
                </a:cubicBezTo>
                <a:cubicBezTo>
                  <a:pt x="53" y="61"/>
                  <a:pt x="26" y="30"/>
                  <a:pt x="0" y="0"/>
                </a:cubicBezTo>
              </a:path>
            </a:pathLst>
          </a:custGeom>
          <a:noFill/>
          <a:ln w="15875" cap="flat" cmpd="sng">
            <a:solidFill>
              <a:srgbClr val="800080"/>
            </a:solidFill>
            <a:prstDash val="dash"/>
            <a:roun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67" name="AutoShape 35"/>
          <p:cNvSpPr>
            <a:spLocks noChangeArrowheads="1"/>
          </p:cNvSpPr>
          <p:nvPr/>
        </p:nvSpPr>
        <p:spPr bwMode="auto">
          <a:xfrm>
            <a:off x="8402320" y="5779770"/>
            <a:ext cx="1116965" cy="360680"/>
          </a:xfrm>
          <a:prstGeom prst="wedgeRoundRectCallout">
            <a:avLst>
              <a:gd name="adj1" fmla="val -88111"/>
              <a:gd name="adj2" fmla="val -209032"/>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a:solidFill>
                  <a:srgbClr val="333399"/>
                </a:solidFill>
                <a:latin typeface="微软雅黑" panose="020B0503020204020204" charset="-122"/>
                <a:ea typeface="微软雅黑" panose="020B0503020204020204" charset="-122"/>
              </a:rPr>
              <a:t>3</a:t>
            </a:r>
            <a:r>
              <a:rPr lang="zh-CN" altLang="en-US" sz="1200" b="1" kern="0">
                <a:solidFill>
                  <a:srgbClr val="333399"/>
                </a:solidFill>
                <a:latin typeface="微软雅黑" panose="020B0503020204020204" charset="-122"/>
                <a:ea typeface="微软雅黑" panose="020B0503020204020204" charset="-122"/>
              </a:rPr>
              <a:t>、访问网络</a:t>
            </a:r>
            <a:endParaRPr lang="zh-CN" altLang="en-US" sz="1200" b="1" kern="0">
              <a:solidFill>
                <a:srgbClr val="333399"/>
              </a:solidFill>
              <a:latin typeface="微软雅黑" panose="020B0503020204020204" charset="-122"/>
              <a:ea typeface="微软雅黑" panose="020B0503020204020204" charset="-122"/>
            </a:endParaRPr>
          </a:p>
        </p:txBody>
      </p:sp>
      <p:sp>
        <p:nvSpPr>
          <p:cNvPr id="68" name="AutoShape 36"/>
          <p:cNvSpPr>
            <a:spLocks noChangeArrowheads="1"/>
          </p:cNvSpPr>
          <p:nvPr/>
        </p:nvSpPr>
        <p:spPr bwMode="auto">
          <a:xfrm>
            <a:off x="4226560" y="3954145"/>
            <a:ext cx="1394460" cy="457200"/>
          </a:xfrm>
          <a:prstGeom prst="wedgeRoundRectCallout">
            <a:avLst>
              <a:gd name="adj1" fmla="val -33151"/>
              <a:gd name="adj2" fmla="val -96250"/>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a:solidFill>
                  <a:srgbClr val="333399"/>
                </a:solidFill>
                <a:latin typeface="微软雅黑" panose="020B0503020204020204" charset="-122"/>
                <a:ea typeface="微软雅黑" panose="020B0503020204020204" charset="-122"/>
              </a:rPr>
              <a:t>5</a:t>
            </a:r>
            <a:r>
              <a:rPr lang="zh-CN" altLang="en-US" sz="1200" b="1" kern="0">
                <a:solidFill>
                  <a:srgbClr val="333399"/>
                </a:solidFill>
                <a:latin typeface="微软雅黑" panose="020B0503020204020204" charset="-122"/>
                <a:ea typeface="微软雅黑" panose="020B0503020204020204" charset="-122"/>
              </a:rPr>
              <a:t>、终端接入网络</a:t>
            </a:r>
            <a:endParaRPr lang="zh-CN" altLang="en-US" sz="1200" b="1" kern="0">
              <a:solidFill>
                <a:srgbClr val="333399"/>
              </a:solidFill>
              <a:latin typeface="微软雅黑" panose="020B0503020204020204" charset="-122"/>
              <a:ea typeface="微软雅黑" panose="020B0503020204020204" charset="-122"/>
            </a:endParaRPr>
          </a:p>
          <a:p>
            <a:pPr eaLnBrk="0" hangingPunct="0">
              <a:spcBef>
                <a:spcPts val="0"/>
              </a:spcBef>
              <a:spcAft>
                <a:spcPts val="0"/>
              </a:spcAft>
              <a:defRPr/>
            </a:pPr>
            <a:r>
              <a:rPr lang="en-US" altLang="zh-CN" sz="1200" b="1" kern="0">
                <a:solidFill>
                  <a:srgbClr val="333399"/>
                </a:solidFill>
                <a:latin typeface="微软雅黑" panose="020B0503020204020204" charset="-122"/>
                <a:ea typeface="微软雅黑" panose="020B0503020204020204" charset="-122"/>
              </a:rPr>
              <a:t>AC</a:t>
            </a:r>
            <a:r>
              <a:rPr lang="zh-CN" altLang="en-US" sz="1200" b="1" kern="0">
                <a:solidFill>
                  <a:srgbClr val="333399"/>
                </a:solidFill>
                <a:latin typeface="微软雅黑" panose="020B0503020204020204" charset="-122"/>
                <a:ea typeface="微软雅黑" panose="020B0503020204020204" charset="-122"/>
              </a:rPr>
              <a:t>自动发起认证</a:t>
            </a:r>
            <a:endParaRPr lang="zh-CN" altLang="en-US" sz="1200" b="1" kern="0">
              <a:solidFill>
                <a:srgbClr val="333399"/>
              </a:solidFill>
              <a:latin typeface="微软雅黑" panose="020B0503020204020204" charset="-122"/>
              <a:ea typeface="微软雅黑" panose="020B0503020204020204" charset="-122"/>
            </a:endParaRPr>
          </a:p>
        </p:txBody>
      </p:sp>
      <p:sp>
        <p:nvSpPr>
          <p:cNvPr id="69" name="AutoShape 37"/>
          <p:cNvSpPr>
            <a:spLocks noChangeArrowheads="1"/>
          </p:cNvSpPr>
          <p:nvPr/>
        </p:nvSpPr>
        <p:spPr bwMode="auto">
          <a:xfrm>
            <a:off x="1593850" y="4773295"/>
            <a:ext cx="1625600" cy="457200"/>
          </a:xfrm>
          <a:prstGeom prst="wedgeRoundRectCallout">
            <a:avLst>
              <a:gd name="adj1" fmla="val 108583"/>
              <a:gd name="adj2" fmla="val -26653"/>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kern="0">
                <a:solidFill>
                  <a:srgbClr val="333399"/>
                </a:solidFill>
                <a:latin typeface="微软雅黑" panose="020B0503020204020204" charset="-122"/>
                <a:ea typeface="微软雅黑" panose="020B0503020204020204" charset="-122"/>
              </a:rPr>
              <a:t>6</a:t>
            </a:r>
            <a:r>
              <a:rPr lang="zh-CN" altLang="en-US" sz="1200" kern="0">
                <a:solidFill>
                  <a:srgbClr val="333399"/>
                </a:solidFill>
                <a:latin typeface="微软雅黑" panose="020B0503020204020204" charset="-122"/>
                <a:ea typeface="微软雅黑" panose="020B0503020204020204" charset="-122"/>
              </a:rPr>
              <a:t>、</a:t>
            </a:r>
            <a:r>
              <a:rPr lang="zh-CN" altLang="en-US" sz="1200" b="1" kern="0">
                <a:solidFill>
                  <a:srgbClr val="333399"/>
                </a:solidFill>
                <a:latin typeface="微软雅黑" panose="020B0503020204020204" charset="-122"/>
                <a:ea typeface="微软雅黑" panose="020B0503020204020204" charset="-122"/>
              </a:rPr>
              <a:t>用户无感知认证</a:t>
            </a:r>
            <a:endParaRPr lang="zh-CN" altLang="en-US" sz="1200" b="1" kern="0">
              <a:solidFill>
                <a:srgbClr val="333399"/>
              </a:solidFill>
              <a:latin typeface="微软雅黑" panose="020B0503020204020204" charset="-122"/>
              <a:ea typeface="微软雅黑" panose="020B0503020204020204" charset="-122"/>
            </a:endParaRPr>
          </a:p>
          <a:p>
            <a:pPr eaLnBrk="0" hangingPunct="0">
              <a:spcBef>
                <a:spcPts val="0"/>
              </a:spcBef>
              <a:spcAft>
                <a:spcPts val="0"/>
              </a:spcAft>
              <a:defRPr/>
            </a:pPr>
            <a:r>
              <a:rPr lang="zh-CN" altLang="en-US" sz="1200" b="1" kern="0">
                <a:solidFill>
                  <a:srgbClr val="333399"/>
                </a:solidFill>
                <a:latin typeface="微软雅黑" panose="020B0503020204020204" charset="-122"/>
                <a:ea typeface="微软雅黑" panose="020B0503020204020204" charset="-122"/>
              </a:rPr>
              <a:t> 重新正常访问网络</a:t>
            </a:r>
            <a:endParaRPr lang="zh-CN" altLang="en-US" sz="1200" b="1" kern="0">
              <a:solidFill>
                <a:srgbClr val="333399"/>
              </a:solidFill>
              <a:latin typeface="微软雅黑" panose="020B0503020204020204" charset="-122"/>
              <a:ea typeface="微软雅黑" panose="020B0503020204020204" charset="-122"/>
            </a:endParaRPr>
          </a:p>
        </p:txBody>
      </p:sp>
      <p:sp>
        <p:nvSpPr>
          <p:cNvPr id="70" name="Freeform 39"/>
          <p:cNvSpPr/>
          <p:nvPr/>
        </p:nvSpPr>
        <p:spPr bwMode="auto">
          <a:xfrm>
            <a:off x="4010502" y="3763328"/>
            <a:ext cx="142875" cy="719138"/>
          </a:xfrm>
          <a:custGeom>
            <a:avLst/>
            <a:gdLst>
              <a:gd name="T0" fmla="*/ 0 w 90"/>
              <a:gd name="T1" fmla="*/ 453 h 453"/>
              <a:gd name="T2" fmla="*/ 90 w 90"/>
              <a:gd name="T3" fmla="*/ 0 h 453"/>
              <a:gd name="T4" fmla="*/ 0 60000 65536"/>
              <a:gd name="T5" fmla="*/ 0 60000 65536"/>
              <a:gd name="T6" fmla="*/ 0 w 90"/>
              <a:gd name="T7" fmla="*/ 0 h 453"/>
              <a:gd name="T8" fmla="*/ 90 w 90"/>
              <a:gd name="T9" fmla="*/ 453 h 453"/>
            </a:gdLst>
            <a:ahLst/>
            <a:cxnLst>
              <a:cxn ang="T4">
                <a:pos x="T0" y="T1"/>
              </a:cxn>
              <a:cxn ang="T5">
                <a:pos x="T2" y="T3"/>
              </a:cxn>
            </a:cxnLst>
            <a:rect l="T6" t="T7" r="T8" b="T9"/>
            <a:pathLst>
              <a:path w="90" h="453">
                <a:moveTo>
                  <a:pt x="0" y="453"/>
                </a:moveTo>
                <a:cubicBezTo>
                  <a:pt x="0" y="453"/>
                  <a:pt x="45" y="226"/>
                  <a:pt x="90" y="0"/>
                </a:cubicBezTo>
              </a:path>
            </a:pathLst>
          </a:custGeom>
          <a:noFill/>
          <a:ln w="25400" cap="flat" cmpd="sng">
            <a:solidFill>
              <a:srgbClr val="FF0000"/>
            </a:solidFill>
            <a:prstDash val="dash"/>
            <a:roun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71" name="Freeform 40"/>
          <p:cNvSpPr/>
          <p:nvPr/>
        </p:nvSpPr>
        <p:spPr bwMode="auto">
          <a:xfrm>
            <a:off x="6564789" y="2179003"/>
            <a:ext cx="1477963" cy="2735263"/>
          </a:xfrm>
          <a:custGeom>
            <a:avLst/>
            <a:gdLst>
              <a:gd name="T0" fmla="*/ 931 w 931"/>
              <a:gd name="T1" fmla="*/ 1723 h 1723"/>
              <a:gd name="T2" fmla="*/ 613 w 931"/>
              <a:gd name="T3" fmla="*/ 1134 h 1723"/>
              <a:gd name="T4" fmla="*/ 386 w 931"/>
              <a:gd name="T5" fmla="*/ 998 h 1723"/>
              <a:gd name="T6" fmla="*/ 160 w 931"/>
              <a:gd name="T7" fmla="*/ 861 h 1723"/>
              <a:gd name="T8" fmla="*/ 23 w 931"/>
              <a:gd name="T9" fmla="*/ 771 h 1723"/>
              <a:gd name="T10" fmla="*/ 23 w 931"/>
              <a:gd name="T11" fmla="*/ 635 h 1723"/>
              <a:gd name="T12" fmla="*/ 114 w 931"/>
              <a:gd name="T13" fmla="*/ 453 h 1723"/>
              <a:gd name="T14" fmla="*/ 432 w 931"/>
              <a:gd name="T15" fmla="*/ 0 h 1723"/>
              <a:gd name="T16" fmla="*/ 0 60000 65536"/>
              <a:gd name="T17" fmla="*/ 0 60000 65536"/>
              <a:gd name="T18" fmla="*/ 0 60000 65536"/>
              <a:gd name="T19" fmla="*/ 0 60000 65536"/>
              <a:gd name="T20" fmla="*/ 0 60000 65536"/>
              <a:gd name="T21" fmla="*/ 0 60000 65536"/>
              <a:gd name="T22" fmla="*/ 0 60000 65536"/>
              <a:gd name="T23" fmla="*/ 0 60000 65536"/>
              <a:gd name="T24" fmla="*/ 0 w 931"/>
              <a:gd name="T25" fmla="*/ 0 h 1723"/>
              <a:gd name="T26" fmla="*/ 931 w 931"/>
              <a:gd name="T27" fmla="*/ 1723 h 17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31" h="1723">
                <a:moveTo>
                  <a:pt x="931" y="1723"/>
                </a:moveTo>
                <a:cubicBezTo>
                  <a:pt x="817" y="1489"/>
                  <a:pt x="704" y="1255"/>
                  <a:pt x="613" y="1134"/>
                </a:cubicBezTo>
                <a:cubicBezTo>
                  <a:pt x="522" y="1013"/>
                  <a:pt x="462" y="1044"/>
                  <a:pt x="386" y="998"/>
                </a:cubicBezTo>
                <a:cubicBezTo>
                  <a:pt x="310" y="952"/>
                  <a:pt x="220" y="899"/>
                  <a:pt x="160" y="861"/>
                </a:cubicBezTo>
                <a:cubicBezTo>
                  <a:pt x="100" y="823"/>
                  <a:pt x="46" y="809"/>
                  <a:pt x="23" y="771"/>
                </a:cubicBezTo>
                <a:cubicBezTo>
                  <a:pt x="0" y="733"/>
                  <a:pt x="8" y="688"/>
                  <a:pt x="23" y="635"/>
                </a:cubicBezTo>
                <a:cubicBezTo>
                  <a:pt x="38" y="582"/>
                  <a:pt x="46" y="559"/>
                  <a:pt x="114" y="453"/>
                </a:cubicBezTo>
                <a:cubicBezTo>
                  <a:pt x="182" y="347"/>
                  <a:pt x="307" y="173"/>
                  <a:pt x="432" y="0"/>
                </a:cubicBezTo>
              </a:path>
            </a:pathLst>
          </a:custGeom>
          <a:noFill/>
          <a:ln w="25400" cap="flat" cmpd="sng">
            <a:solidFill>
              <a:srgbClr val="FF0000"/>
            </a:solidFill>
            <a:prstDash val="dash"/>
            <a:roun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72" name="Text Box 41"/>
          <p:cNvSpPr txBox="1">
            <a:spLocks noChangeArrowheads="1"/>
          </p:cNvSpPr>
          <p:nvPr/>
        </p:nvSpPr>
        <p:spPr bwMode="auto">
          <a:xfrm>
            <a:off x="3817779" y="3042603"/>
            <a:ext cx="1272540" cy="287020"/>
          </a:xfrm>
          <a:prstGeom prst="rect">
            <a:avLst/>
          </a:prstGeom>
          <a:noFill/>
          <a:ln w="9525" algn="ctr">
            <a:noFill/>
            <a:miter lim="800000"/>
          </a:ln>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200" b="1" kern="0" dirty="0">
                <a:solidFill>
                  <a:srgbClr val="000000"/>
                </a:solidFill>
                <a:latin typeface="微软雅黑" panose="020B0503020204020204" charset="-122"/>
                <a:ea typeface="微软雅黑" panose="020B0503020204020204" charset="-122"/>
              </a:rPr>
              <a:t>无线控制器</a:t>
            </a:r>
            <a:r>
              <a:rPr lang="en-US" altLang="zh-CN" sz="1200" b="1" kern="0" dirty="0">
                <a:solidFill>
                  <a:srgbClr val="000000"/>
                </a:solidFill>
                <a:latin typeface="微软雅黑" panose="020B0503020204020204" charset="-122"/>
                <a:ea typeface="微软雅黑" panose="020B0503020204020204" charset="-122"/>
              </a:rPr>
              <a:t>(AC</a:t>
            </a:r>
            <a:r>
              <a:rPr lang="en-US" altLang="zh-CN" sz="1200" kern="0" dirty="0">
                <a:solidFill>
                  <a:srgbClr val="000000"/>
                </a:solidFill>
                <a:latin typeface="微软雅黑" panose="020B0503020204020204" charset="-122"/>
                <a:ea typeface="微软雅黑" panose="020B0503020204020204" charset="-122"/>
              </a:rPr>
              <a:t>)</a:t>
            </a:r>
            <a:endParaRPr lang="zh-CN" altLang="en-US" sz="1200" kern="0" dirty="0">
              <a:solidFill>
                <a:srgbClr val="000000"/>
              </a:solidFill>
              <a:latin typeface="微软雅黑" panose="020B0503020204020204" charset="-122"/>
              <a:ea typeface="微软雅黑" panose="020B0503020204020204" charset="-122"/>
            </a:endParaRPr>
          </a:p>
        </p:txBody>
      </p:sp>
      <p:sp>
        <p:nvSpPr>
          <p:cNvPr id="73" name="Text Box 42"/>
          <p:cNvSpPr txBox="1">
            <a:spLocks noChangeArrowheads="1"/>
          </p:cNvSpPr>
          <p:nvPr/>
        </p:nvSpPr>
        <p:spPr bwMode="auto">
          <a:xfrm>
            <a:off x="6884512" y="3329941"/>
            <a:ext cx="1281430" cy="287020"/>
          </a:xfrm>
          <a:prstGeom prst="rect">
            <a:avLst/>
          </a:prstGeom>
          <a:noFill/>
          <a:ln w="9525" algn="ctr">
            <a:noFill/>
            <a:miter lim="800000"/>
          </a:ln>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200" b="1" kern="0" dirty="0">
                <a:solidFill>
                  <a:srgbClr val="000000"/>
                </a:solidFill>
                <a:latin typeface="微软雅黑" panose="020B0503020204020204" charset="-122"/>
                <a:ea typeface="微软雅黑" panose="020B0503020204020204" charset="-122"/>
              </a:rPr>
              <a:t>无线控制器</a:t>
            </a:r>
            <a:r>
              <a:rPr lang="en-US" altLang="zh-CN" sz="1200" b="1" kern="0" dirty="0">
                <a:solidFill>
                  <a:srgbClr val="000000"/>
                </a:solidFill>
                <a:latin typeface="微软雅黑" panose="020B0503020204020204" charset="-122"/>
                <a:ea typeface="微软雅黑" panose="020B0503020204020204" charset="-122"/>
              </a:rPr>
              <a:t>(AC)</a:t>
            </a:r>
            <a:endParaRPr lang="zh-CN" altLang="en-US" sz="1200" b="1" kern="0" dirty="0">
              <a:solidFill>
                <a:srgbClr val="000000"/>
              </a:solidFill>
              <a:latin typeface="微软雅黑" panose="020B0503020204020204" charset="-122"/>
              <a:ea typeface="微软雅黑" panose="020B0503020204020204" charset="-122"/>
            </a:endParaRPr>
          </a:p>
        </p:txBody>
      </p:sp>
      <p:sp>
        <p:nvSpPr>
          <p:cNvPr id="74" name="任意多边形 19"/>
          <p:cNvSpPr/>
          <p:nvPr/>
        </p:nvSpPr>
        <p:spPr>
          <a:xfrm>
            <a:off x="3726815" y="1806575"/>
            <a:ext cx="3384550" cy="2717165"/>
          </a:xfrm>
          <a:custGeom>
            <a:avLst/>
            <a:gdLst>
              <a:gd name="connisteX0" fmla="*/ 67250 w 3384490"/>
              <a:gd name="connsiteY0" fmla="*/ 2717165 h 2717165"/>
              <a:gd name="connisteX1" fmla="*/ 422215 w 3384490"/>
              <a:gd name="connsiteY1" fmla="*/ 1591310 h 2717165"/>
              <a:gd name="connisteX2" fmla="*/ 3384490 w 3384490"/>
              <a:gd name="connsiteY2" fmla="*/ 0 h 2717165"/>
            </a:gdLst>
            <a:ahLst/>
            <a:cxnLst>
              <a:cxn ang="0">
                <a:pos x="connisteX0" y="connsiteY0"/>
              </a:cxn>
              <a:cxn ang="0">
                <a:pos x="connisteX1" y="connsiteY1"/>
              </a:cxn>
              <a:cxn ang="0">
                <a:pos x="connisteX2" y="connsiteY2"/>
              </a:cxn>
            </a:cxnLst>
            <a:rect l="l" t="t" r="r" b="b"/>
            <a:pathLst>
              <a:path w="3384491" h="2717165">
                <a:moveTo>
                  <a:pt x="67251" y="2717165"/>
                </a:moveTo>
                <a:cubicBezTo>
                  <a:pt x="78681" y="2524125"/>
                  <a:pt x="-241359" y="2134870"/>
                  <a:pt x="422216" y="1591310"/>
                </a:cubicBezTo>
                <a:cubicBezTo>
                  <a:pt x="1085791" y="1047750"/>
                  <a:pt x="2799021" y="295910"/>
                  <a:pt x="3384491" y="0"/>
                </a:cubicBezTo>
              </a:path>
            </a:pathLst>
          </a:custGeom>
          <a:noFill/>
          <a:ln w="25400">
            <a:solidFill>
              <a:srgbClr val="FF0000"/>
            </a:solidFill>
            <a:prstDash val="dash"/>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75" name="任意多边形 20"/>
          <p:cNvSpPr/>
          <p:nvPr/>
        </p:nvSpPr>
        <p:spPr>
          <a:xfrm>
            <a:off x="3962400" y="1910080"/>
            <a:ext cx="3213100" cy="2644775"/>
          </a:xfrm>
          <a:custGeom>
            <a:avLst/>
            <a:gdLst>
              <a:gd name="connisteX0" fmla="*/ 67250 w 3384490"/>
              <a:gd name="connsiteY0" fmla="*/ 2717165 h 2717165"/>
              <a:gd name="connisteX1" fmla="*/ 422215 w 3384490"/>
              <a:gd name="connsiteY1" fmla="*/ 1591310 h 2717165"/>
              <a:gd name="connisteX2" fmla="*/ 3384490 w 3384490"/>
              <a:gd name="connsiteY2" fmla="*/ 0 h 2717165"/>
            </a:gdLst>
            <a:ahLst/>
            <a:cxnLst>
              <a:cxn ang="0">
                <a:pos x="connisteX0" y="connsiteY0"/>
              </a:cxn>
              <a:cxn ang="0">
                <a:pos x="connisteX1" y="connsiteY1"/>
              </a:cxn>
              <a:cxn ang="0">
                <a:pos x="connisteX2" y="connsiteY2"/>
              </a:cxn>
            </a:cxnLst>
            <a:rect l="l" t="t" r="r" b="b"/>
            <a:pathLst>
              <a:path w="3384491" h="2717165">
                <a:moveTo>
                  <a:pt x="67251" y="2717165"/>
                </a:moveTo>
                <a:cubicBezTo>
                  <a:pt x="78681" y="2524125"/>
                  <a:pt x="-241359" y="2134870"/>
                  <a:pt x="422216" y="1591310"/>
                </a:cubicBezTo>
                <a:cubicBezTo>
                  <a:pt x="1085791" y="1047750"/>
                  <a:pt x="2799021" y="295910"/>
                  <a:pt x="3384491" y="0"/>
                </a:cubicBezTo>
              </a:path>
            </a:pathLst>
          </a:custGeom>
          <a:noFill/>
          <a:ln w="25400">
            <a:solidFill>
              <a:srgbClr val="FF0000"/>
            </a:solidFill>
            <a:prstDash val="dash"/>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76" name="AutoShape 35"/>
          <p:cNvSpPr>
            <a:spLocks noChangeArrowheads="1"/>
          </p:cNvSpPr>
          <p:nvPr/>
        </p:nvSpPr>
        <p:spPr bwMode="auto">
          <a:xfrm>
            <a:off x="9168131" y="1513840"/>
            <a:ext cx="1512570" cy="616585"/>
          </a:xfrm>
          <a:prstGeom prst="wedgeRoundRectCallout">
            <a:avLst>
              <a:gd name="adj1" fmla="val -87277"/>
              <a:gd name="adj2" fmla="val 1830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zh-CN" altLang="en-US" sz="1600" b="1" kern="0" dirty="0">
                <a:solidFill>
                  <a:srgbClr val="333399"/>
                </a:solidFill>
                <a:latin typeface="微软雅黑" panose="020B0503020204020204" charset="-122"/>
                <a:ea typeface="微软雅黑" panose="020B0503020204020204" charset="-122"/>
              </a:rPr>
              <a:t>蓝海卓越</a:t>
            </a:r>
            <a:endParaRPr lang="zh-CN" altLang="en-US" sz="1600" b="1" kern="0" dirty="0">
              <a:solidFill>
                <a:srgbClr val="333399"/>
              </a:solidFill>
              <a:latin typeface="微软雅黑" panose="020B0503020204020204" charset="-122"/>
              <a:ea typeface="微软雅黑" panose="020B0503020204020204" charset="-122"/>
            </a:endParaRPr>
          </a:p>
          <a:p>
            <a:pPr eaLnBrk="0" hangingPunct="0">
              <a:spcBef>
                <a:spcPts val="0"/>
              </a:spcBef>
              <a:spcAft>
                <a:spcPts val="0"/>
              </a:spcAft>
              <a:defRPr/>
            </a:pPr>
            <a:r>
              <a:rPr lang="zh-CN" altLang="en-US" sz="1600" b="1" kern="0" dirty="0">
                <a:solidFill>
                  <a:srgbClr val="333399"/>
                </a:solidFill>
                <a:latin typeface="微软雅黑" panose="020B0503020204020204" charset="-122"/>
                <a:ea typeface="微软雅黑" panose="020B0503020204020204" charset="-122"/>
              </a:rPr>
              <a:t>认证计费平台</a:t>
            </a:r>
            <a:endParaRPr lang="zh-CN" altLang="en-US" sz="1600" b="1" kern="0" dirty="0">
              <a:solidFill>
                <a:srgbClr val="333399"/>
              </a:solidFill>
              <a:latin typeface="微软雅黑" panose="020B0503020204020204" charset="-122"/>
              <a:ea typeface="微软雅黑" panose="020B0503020204020204" charset="-122"/>
            </a:endParaRPr>
          </a:p>
        </p:txBody>
      </p:sp>
    </p:spTree>
    <p:custDataLst>
      <p:tags r:id="rId10"/>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支持多运营商同时进行PPPoE</a:t>
            </a:r>
            <a:r>
              <a:rPr lang="en-US" altLang="zh-CN" b="1" dirty="0"/>
              <a:t>/PORTAL</a:t>
            </a:r>
            <a:r>
              <a:rPr lang="zh-CN" b="1" dirty="0"/>
              <a:t>代拨</a:t>
            </a:r>
            <a:endParaRPr lang="zh-CN" b="1" dirty="0"/>
          </a:p>
        </p:txBody>
      </p:sp>
      <p:grpSp>
        <p:nvGrpSpPr>
          <p:cNvPr id="13" name="组合 12"/>
          <p:cNvGrpSpPr/>
          <p:nvPr/>
        </p:nvGrpSpPr>
        <p:grpSpPr>
          <a:xfrm>
            <a:off x="664210" y="2183130"/>
            <a:ext cx="1796647" cy="1846580"/>
            <a:chOff x="8811" y="2936"/>
            <a:chExt cx="2073" cy="2776"/>
          </a:xfrm>
        </p:grpSpPr>
        <p:sp>
          <p:nvSpPr>
            <p:cNvPr id="9" name="圆角矩形 8"/>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0" name="文本框 9"/>
            <p:cNvSpPr txBox="1"/>
            <p:nvPr/>
          </p:nvSpPr>
          <p:spPr>
            <a:xfrm>
              <a:off x="8811" y="3598"/>
              <a:ext cx="2073" cy="1802"/>
            </a:xfrm>
            <a:prstGeom prst="rect">
              <a:avLst/>
            </a:prstGeom>
            <a:noFill/>
          </p:spPr>
          <p:txBody>
            <a:bodyPr wrap="square" rtlCol="0">
              <a:spAutoFit/>
            </a:bodyPr>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rPr>
                <a:t>网桥模式部署</a:t>
              </a:r>
              <a:endParaRPr lang="zh-CN"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rPr>
                <a:t>路由模式部署</a:t>
              </a:r>
              <a:endParaRPr lang="zh-CN"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作为出口网关</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单出口</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多出口的部署模式</a:t>
              </a:r>
              <a:endPar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支持NAT功能</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1" name="圆角矩形 10"/>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2" name="文本框 11"/>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44" name="组合 43"/>
          <p:cNvGrpSpPr/>
          <p:nvPr/>
        </p:nvGrpSpPr>
        <p:grpSpPr>
          <a:xfrm>
            <a:off x="2726055" y="2183130"/>
            <a:ext cx="1795780" cy="1846580"/>
            <a:chOff x="8811" y="2936"/>
            <a:chExt cx="2072" cy="2776"/>
          </a:xfrm>
        </p:grpSpPr>
        <p:sp>
          <p:nvSpPr>
            <p:cNvPr id="45" name="圆角矩形 44"/>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46" name="文本框 45"/>
            <p:cNvSpPr txBox="1"/>
            <p:nvPr/>
          </p:nvSpPr>
          <p:spPr>
            <a:xfrm>
              <a:off x="8811" y="3598"/>
              <a:ext cx="2072" cy="1525"/>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PPPOE Server功能</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PPPOE代拨</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、多拨</a:t>
              </a:r>
              <a:endPar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用户</a:t>
              </a: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Web</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认证</a:t>
              </a:r>
              <a:endPar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Web Portal</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转</a:t>
              </a: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PPPoE</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拨号认证</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47" name="圆角矩形 4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48" name="文本框 47"/>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49" name="组合 48"/>
          <p:cNvGrpSpPr/>
          <p:nvPr/>
        </p:nvGrpSpPr>
        <p:grpSpPr>
          <a:xfrm>
            <a:off x="4807585" y="2183130"/>
            <a:ext cx="1795838" cy="1846580"/>
            <a:chOff x="8811" y="2936"/>
            <a:chExt cx="2072" cy="2776"/>
          </a:xfrm>
        </p:grpSpPr>
        <p:sp>
          <p:nvSpPr>
            <p:cNvPr id="50" name="圆角矩形 49"/>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51" name="文本框 50"/>
            <p:cNvSpPr txBox="1"/>
            <p:nvPr/>
          </p:nvSpPr>
          <p:spPr>
            <a:xfrm>
              <a:off x="8811" y="3598"/>
              <a:ext cx="2071" cy="1525"/>
            </a:xfrm>
            <a:prstGeom prst="rect">
              <a:avLst/>
            </a:prstGeom>
            <a:noFill/>
          </p:spPr>
          <p:txBody>
            <a:bodyPr wrap="square" rtlCol="0">
              <a:spAutoFit/>
            </a:bodyPr>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支持</a:t>
              </a: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8000</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个</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外网线路</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支持</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接收双层Vlan-tag QinQ数据包</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IPv4/IPv6路由、QoS</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流控</a:t>
              </a:r>
              <a:endPar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
          <p:nvSpPr>
            <p:cNvPr id="52" name="圆角矩形 5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53" name="文本框 52"/>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54" name="组合 53"/>
          <p:cNvGrpSpPr/>
          <p:nvPr/>
        </p:nvGrpSpPr>
        <p:grpSpPr>
          <a:xfrm>
            <a:off x="664210" y="4163060"/>
            <a:ext cx="1796647" cy="1846371"/>
            <a:chOff x="8811" y="2936"/>
            <a:chExt cx="2073" cy="2776"/>
          </a:xfrm>
        </p:grpSpPr>
        <p:sp>
          <p:nvSpPr>
            <p:cNvPr id="55" name="圆角矩形 54"/>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56" name="文本框 55"/>
            <p:cNvSpPr txBox="1"/>
            <p:nvPr/>
          </p:nvSpPr>
          <p:spPr>
            <a:xfrm>
              <a:off x="8811" y="3523"/>
              <a:ext cx="2073" cy="2080"/>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多端口流入流出</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双默认路由、端口绑定和出口流量负载均衡</a:t>
              </a:r>
              <a:r>
                <a:rPr lang="zh-CN" alt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多运营商接入</a:t>
              </a:r>
              <a:r>
                <a:rPr lang="zh-CN" alt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a:t>
              </a: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实现用户路由自动分发、转向功能</a:t>
              </a:r>
              <a:endParaRPr lang="zh-CN" altLang="en-US" sz="1200" b="1">
                <a:solidFill>
                  <a:schemeClr val="bg1"/>
                </a:solidFill>
                <a:latin typeface="微软雅黑" panose="020B0503020204020204" charset="-122"/>
                <a:ea typeface="微软雅黑" panose="020B0503020204020204" charset="-122"/>
              </a:endParaRPr>
            </a:p>
          </p:txBody>
        </p:sp>
        <p:sp>
          <p:nvSpPr>
            <p:cNvPr id="57" name="圆角矩形 5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58" name="文本框 57"/>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59" name="组合 58"/>
          <p:cNvGrpSpPr/>
          <p:nvPr/>
        </p:nvGrpSpPr>
        <p:grpSpPr>
          <a:xfrm>
            <a:off x="2726055" y="4163060"/>
            <a:ext cx="1795780" cy="1846580"/>
            <a:chOff x="8811" y="2936"/>
            <a:chExt cx="2072" cy="2776"/>
          </a:xfrm>
        </p:grpSpPr>
        <p:sp>
          <p:nvSpPr>
            <p:cNvPr id="60" name="圆角矩形 59"/>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61" name="文本框 60"/>
            <p:cNvSpPr txBox="1"/>
            <p:nvPr/>
          </p:nvSpPr>
          <p:spPr>
            <a:xfrm>
              <a:off x="8811" y="3528"/>
              <a:ext cx="2072" cy="1802"/>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黑体" panose="02010609060101010101" charset="-122"/>
                  <a:sym typeface="+mn-ea"/>
                </a:rPr>
                <a:t>不同地址段</a:t>
              </a:r>
              <a:r>
                <a:rPr lang="zh-CN" altLang="en-US" sz="1200">
                  <a:solidFill>
                    <a:schemeClr val="bg1"/>
                  </a:solidFill>
                  <a:latin typeface="微软雅黑" panose="020B0503020204020204" charset="-122"/>
                  <a:ea typeface="微软雅黑" panose="020B0503020204020204" charset="-122"/>
                  <a:cs typeface="黑体" panose="02010609060101010101" charset="-122"/>
                  <a:sym typeface="+mn-ea"/>
                </a:rPr>
                <a:t>、不同用户账户</a:t>
              </a:r>
              <a:r>
                <a:rPr lang="en-US" sz="1200">
                  <a:solidFill>
                    <a:schemeClr val="bg1"/>
                  </a:solidFill>
                  <a:latin typeface="微软雅黑" panose="020B0503020204020204" charset="-122"/>
                  <a:ea typeface="微软雅黑" panose="020B0503020204020204" charset="-122"/>
                  <a:cs typeface="黑体" panose="02010609060101010101" charset="-122"/>
                  <a:sym typeface="+mn-ea"/>
                </a:rPr>
                <a:t>分配不同认证页面</a:t>
              </a:r>
              <a:r>
                <a:rPr lang="zh-CN" altLang="en-US" sz="1200">
                  <a:solidFill>
                    <a:schemeClr val="bg1"/>
                  </a:solidFill>
                  <a:latin typeface="微软雅黑" panose="020B0503020204020204" charset="-122"/>
                  <a:ea typeface="微软雅黑" panose="020B0503020204020204" charset="-122"/>
                  <a:cs typeface="黑体" panose="02010609060101010101" charset="-122"/>
                  <a:sym typeface="+mn-ea"/>
                </a:rPr>
                <a:t>；</a:t>
              </a:r>
              <a:endParaRPr lang="zh-CN" altLang="en-US" sz="1200">
                <a:solidFill>
                  <a:schemeClr val="bg1"/>
                </a:solidFill>
                <a:latin typeface="微软雅黑" panose="020B0503020204020204" charset="-122"/>
                <a:ea typeface="微软雅黑" panose="020B0503020204020204" charset="-122"/>
                <a:cs typeface="黑体" panose="02010609060101010101"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黑体" panose="02010609060101010101" charset="-122"/>
                  <a:sym typeface="+mn-ea"/>
                </a:rPr>
                <a:t>支持同一帐号</a:t>
              </a:r>
              <a:r>
                <a:rPr lang="zh-CN" altLang="en-US" sz="1200">
                  <a:solidFill>
                    <a:schemeClr val="bg1"/>
                  </a:solidFill>
                  <a:latin typeface="微软雅黑" panose="020B0503020204020204" charset="-122"/>
                  <a:ea typeface="微软雅黑" panose="020B0503020204020204" charset="-122"/>
                  <a:cs typeface="黑体" panose="02010609060101010101" charset="-122"/>
                  <a:sym typeface="+mn-ea"/>
                </a:rPr>
                <a:t>、</a:t>
              </a:r>
              <a:r>
                <a:rPr lang="en-US" sz="1200">
                  <a:solidFill>
                    <a:schemeClr val="bg1"/>
                  </a:solidFill>
                  <a:latin typeface="微软雅黑" panose="020B0503020204020204" charset="-122"/>
                  <a:ea typeface="微软雅黑" panose="020B0503020204020204" charset="-122"/>
                  <a:cs typeface="黑体" panose="02010609060101010101" charset="-122"/>
                  <a:sym typeface="+mn-ea"/>
                </a:rPr>
                <a:t>不同区域执行不同计费策略和带宽控制策略</a:t>
              </a:r>
              <a:endParaRPr lang="zh-CN" altLang="en-US" sz="1200" b="1">
                <a:solidFill>
                  <a:schemeClr val="bg1"/>
                </a:solidFill>
                <a:latin typeface="微软雅黑" panose="020B0503020204020204" charset="-122"/>
                <a:ea typeface="微软雅黑" panose="020B0503020204020204" charset="-122"/>
              </a:endParaRPr>
            </a:p>
          </p:txBody>
        </p:sp>
        <p:sp>
          <p:nvSpPr>
            <p:cNvPr id="62" name="圆角矩形 6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63" name="文本框 62"/>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64" name="组合 63"/>
          <p:cNvGrpSpPr/>
          <p:nvPr/>
        </p:nvGrpSpPr>
        <p:grpSpPr>
          <a:xfrm>
            <a:off x="4807585" y="4154170"/>
            <a:ext cx="1795780" cy="1846580"/>
            <a:chOff x="8811" y="2936"/>
            <a:chExt cx="2072" cy="2776"/>
          </a:xfrm>
          <a:solidFill>
            <a:schemeClr val="bg2"/>
          </a:solidFill>
        </p:grpSpPr>
        <p:sp>
          <p:nvSpPr>
            <p:cNvPr id="65" name="圆角矩形 64"/>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66" name="文本框 65"/>
            <p:cNvSpPr txBox="1"/>
            <p:nvPr/>
          </p:nvSpPr>
          <p:spPr>
            <a:xfrm>
              <a:off x="8811" y="3598"/>
              <a:ext cx="2072" cy="1802"/>
            </a:xfrm>
            <a:prstGeom prst="rect">
              <a:avLst/>
            </a:prstGeom>
            <a:grp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控制多服务的策略</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物理端口绑定功能</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支持</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多厂家Radius Server</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，可手动、自动设置切换场景</a:t>
              </a:r>
              <a:endParaRPr lang="en-US" altLang="en-US" sz="1200">
                <a:solidFill>
                  <a:srgbClr val="000000"/>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67" name="圆角矩形 6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68" name="文本框 67"/>
            <p:cNvSpPr txBox="1"/>
            <p:nvPr/>
          </p:nvSpPr>
          <p:spPr>
            <a:xfrm>
              <a:off x="9282" y="2936"/>
              <a:ext cx="1007" cy="461"/>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69" name="组合 68"/>
          <p:cNvGrpSpPr/>
          <p:nvPr/>
        </p:nvGrpSpPr>
        <p:grpSpPr>
          <a:xfrm>
            <a:off x="6951345" y="4377690"/>
            <a:ext cx="4556125" cy="1311910"/>
            <a:chOff x="8811" y="2936"/>
            <a:chExt cx="2072" cy="2066"/>
          </a:xfrm>
        </p:grpSpPr>
        <p:sp>
          <p:nvSpPr>
            <p:cNvPr id="70" name="圆角矩形 69"/>
            <p:cNvSpPr/>
            <p:nvPr/>
          </p:nvSpPr>
          <p:spPr>
            <a:xfrm>
              <a:off x="8811" y="3116"/>
              <a:ext cx="2072" cy="188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72" name="圆角矩形 7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73" name="文本框 72"/>
            <p:cNvSpPr txBox="1"/>
            <p:nvPr/>
          </p:nvSpPr>
          <p:spPr>
            <a:xfrm>
              <a:off x="9282" y="2936"/>
              <a:ext cx="1007" cy="483"/>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79" name="组合 78"/>
          <p:cNvGrpSpPr/>
          <p:nvPr/>
        </p:nvGrpSpPr>
        <p:grpSpPr>
          <a:xfrm>
            <a:off x="6951980" y="2389505"/>
            <a:ext cx="4555490" cy="1311910"/>
            <a:chOff x="8811" y="2936"/>
            <a:chExt cx="2072" cy="2066"/>
          </a:xfrm>
        </p:grpSpPr>
        <p:sp>
          <p:nvSpPr>
            <p:cNvPr id="80" name="圆角矩形 79"/>
            <p:cNvSpPr/>
            <p:nvPr/>
          </p:nvSpPr>
          <p:spPr>
            <a:xfrm>
              <a:off x="8811" y="3116"/>
              <a:ext cx="2072" cy="188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81" name="圆角矩形 80"/>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82" name="文本框 81"/>
            <p:cNvSpPr txBox="1"/>
            <p:nvPr/>
          </p:nvSpPr>
          <p:spPr>
            <a:xfrm>
              <a:off x="9282" y="2936"/>
              <a:ext cx="1007" cy="483"/>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sp>
        <p:nvSpPr>
          <p:cNvPr id="83" name="文本框 82"/>
          <p:cNvSpPr txBox="1"/>
          <p:nvPr/>
        </p:nvSpPr>
        <p:spPr>
          <a:xfrm>
            <a:off x="6978015" y="4740275"/>
            <a:ext cx="4392295" cy="645160"/>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限制用户做代理服务器、使用BT等软件占用大量网络资源</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设置NAT功能时用户会话数控制参数</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持Console、虚拟终端方式配置，</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84" name="文本框 83"/>
          <p:cNvSpPr txBox="1"/>
          <p:nvPr/>
        </p:nvSpPr>
        <p:spPr>
          <a:xfrm>
            <a:off x="6984365" y="2667635"/>
            <a:ext cx="4366895" cy="1014730"/>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支持以</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最低</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32Kbps为单位进行带宽控制；</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免认证用户根据IP地址段进行带宽控制，使</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其</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对资源的利用进行管理</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支持</a:t>
            </a: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SSH</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命令行远程管理方式</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支持web管理方式</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2922270" y="1266825"/>
            <a:ext cx="5733415" cy="368300"/>
          </a:xfrm>
          <a:prstGeom prst="rect">
            <a:avLst/>
          </a:prstGeom>
          <a:noFill/>
        </p:spPr>
        <p:txBody>
          <a:bodyPr wrap="square" rtlCol="0">
            <a:spAutoFit/>
          </a:bodyPr>
          <a:p>
            <a:pPr algn="ctr"/>
            <a:r>
              <a:rPr lang="en-US" b="1">
                <a:solidFill>
                  <a:srgbClr val="8B67FA"/>
                </a:solidFill>
                <a:latin typeface="微软雅黑" panose="020B0503020204020204" charset="-122"/>
                <a:ea typeface="微软雅黑" panose="020B0503020204020204" charset="-122"/>
                <a:cs typeface="宋体" panose="02010600030101010101" pitchFamily="2" charset="-122"/>
                <a:sym typeface="+mn-ea"/>
              </a:rPr>
              <a:t>技术参数及性能</a:t>
            </a:r>
            <a:endParaRPr lang="en-US" altLang="en-US" b="1">
              <a:solidFill>
                <a:srgbClr val="8B67FA"/>
              </a:solidFill>
              <a:latin typeface="微软雅黑" panose="020B0503020204020204" charset="-122"/>
              <a:ea typeface="微软雅黑" panose="020B0503020204020204" charset="-122"/>
              <a:cs typeface="宋体" panose="02010600030101010101" pitchFamily="2" charset="-122"/>
              <a:sym typeface="+mn-ea"/>
            </a:endParaRPr>
          </a:p>
        </p:txBody>
      </p:sp>
      <p:grpSp>
        <p:nvGrpSpPr>
          <p:cNvPr id="28" name="Group 27"/>
          <p:cNvGrpSpPr/>
          <p:nvPr/>
        </p:nvGrpSpPr>
        <p:grpSpPr>
          <a:xfrm flipH="1">
            <a:off x="6502400" y="950595"/>
            <a:ext cx="629920" cy="631825"/>
            <a:chOff x="7275629" y="3973834"/>
            <a:chExt cx="464344" cy="465138"/>
          </a:xfrm>
          <a:solidFill>
            <a:schemeClr val="accent2"/>
          </a:solidFill>
        </p:grpSpPr>
        <p:sp>
          <p:nvSpPr>
            <p:cNvPr id="29" name="AutoShape 37"/>
            <p:cNvSpPr/>
            <p:nvPr/>
          </p:nvSpPr>
          <p:spPr bwMode="auto">
            <a:xfrm>
              <a:off x="7275629" y="4017490"/>
              <a:ext cx="423069" cy="421482"/>
            </a:xfrm>
            <a:custGeom>
              <a:avLst/>
              <a:gdLst>
                <a:gd name="T0" fmla="+- 0 10849 98"/>
                <a:gd name="T1" fmla="*/ T0 w 21502"/>
                <a:gd name="T2" fmla="*/ 10800 h 21600"/>
                <a:gd name="T3" fmla="+- 0 10849 98"/>
                <a:gd name="T4" fmla="*/ T3 w 21502"/>
                <a:gd name="T5" fmla="*/ 10800 h 21600"/>
                <a:gd name="T6" fmla="+- 0 10849 98"/>
                <a:gd name="T7" fmla="*/ T6 w 21502"/>
                <a:gd name="T8" fmla="*/ 10800 h 21600"/>
                <a:gd name="T9" fmla="+- 0 10849 98"/>
                <a:gd name="T10" fmla="*/ T9 w 21502"/>
                <a:gd name="T11" fmla="*/ 10800 h 21600"/>
              </a:gdLst>
              <a:ahLst/>
              <a:cxnLst>
                <a:cxn ang="0">
                  <a:pos x="T1" y="T2"/>
                </a:cxn>
                <a:cxn ang="0">
                  <a:pos x="T4" y="T5"/>
                </a:cxn>
                <a:cxn ang="0">
                  <a:pos x="T7" y="T8"/>
                </a:cxn>
                <a:cxn ang="0">
                  <a:pos x="T10" y="T11"/>
                </a:cxn>
              </a:cxnLst>
              <a:rect l="0" t="0" r="r" b="b"/>
              <a:pathLst>
                <a:path w="21502" h="21600">
                  <a:moveTo>
                    <a:pt x="19917" y="7880"/>
                  </a:moveTo>
                  <a:lnTo>
                    <a:pt x="18875" y="8932"/>
                  </a:lnTo>
                  <a:cubicBezTo>
                    <a:pt x="18730" y="9079"/>
                    <a:pt x="18497" y="9079"/>
                    <a:pt x="18353" y="8932"/>
                  </a:cubicBezTo>
                  <a:lnTo>
                    <a:pt x="17048" y="7617"/>
                  </a:lnTo>
                  <a:lnTo>
                    <a:pt x="15991" y="10290"/>
                  </a:lnTo>
                  <a:lnTo>
                    <a:pt x="16080" y="10064"/>
                  </a:lnTo>
                  <a:cubicBezTo>
                    <a:pt x="13859" y="7826"/>
                    <a:pt x="11601" y="7544"/>
                    <a:pt x="9565" y="7291"/>
                  </a:cubicBezTo>
                  <a:cubicBezTo>
                    <a:pt x="8910" y="7210"/>
                    <a:pt x="8276" y="7126"/>
                    <a:pt x="7652" y="6990"/>
                  </a:cubicBezTo>
                  <a:lnTo>
                    <a:pt x="13918" y="4456"/>
                  </a:lnTo>
                  <a:lnTo>
                    <a:pt x="12652" y="3179"/>
                  </a:lnTo>
                  <a:cubicBezTo>
                    <a:pt x="12508" y="3033"/>
                    <a:pt x="12508" y="2798"/>
                    <a:pt x="12652" y="2652"/>
                  </a:cubicBezTo>
                  <a:lnTo>
                    <a:pt x="13695" y="1598"/>
                  </a:lnTo>
                  <a:cubicBezTo>
                    <a:pt x="13840" y="1453"/>
                    <a:pt x="14073" y="1453"/>
                    <a:pt x="14217" y="1598"/>
                  </a:cubicBezTo>
                  <a:lnTo>
                    <a:pt x="19917" y="7353"/>
                  </a:lnTo>
                  <a:cubicBezTo>
                    <a:pt x="20062" y="7499"/>
                    <a:pt x="20062" y="7734"/>
                    <a:pt x="19917" y="7880"/>
                  </a:cubicBezTo>
                  <a:moveTo>
                    <a:pt x="12292" y="19639"/>
                  </a:moveTo>
                  <a:cubicBezTo>
                    <a:pt x="12200" y="19872"/>
                    <a:pt x="11999" y="20044"/>
                    <a:pt x="11756" y="20095"/>
                  </a:cubicBezTo>
                  <a:cubicBezTo>
                    <a:pt x="11700" y="20106"/>
                    <a:pt x="11643" y="20111"/>
                    <a:pt x="11587" y="20110"/>
                  </a:cubicBezTo>
                  <a:cubicBezTo>
                    <a:pt x="11400" y="20105"/>
                    <a:pt x="11219" y="20030"/>
                    <a:pt x="11084" y="19892"/>
                  </a:cubicBezTo>
                  <a:lnTo>
                    <a:pt x="1692" y="10517"/>
                  </a:lnTo>
                  <a:cubicBezTo>
                    <a:pt x="1519" y="10343"/>
                    <a:pt x="1443" y="10094"/>
                    <a:pt x="1488" y="9852"/>
                  </a:cubicBezTo>
                  <a:cubicBezTo>
                    <a:pt x="1533" y="9610"/>
                    <a:pt x="1695" y="9407"/>
                    <a:pt x="1917" y="9308"/>
                  </a:cubicBezTo>
                  <a:lnTo>
                    <a:pt x="6505" y="7453"/>
                  </a:lnTo>
                  <a:cubicBezTo>
                    <a:pt x="9597" y="8490"/>
                    <a:pt x="12689" y="7491"/>
                    <a:pt x="15781" y="10821"/>
                  </a:cubicBezTo>
                  <a:cubicBezTo>
                    <a:pt x="15781" y="10821"/>
                    <a:pt x="12292" y="19639"/>
                    <a:pt x="12292" y="19639"/>
                  </a:cubicBezTo>
                  <a:close/>
                  <a:moveTo>
                    <a:pt x="15260" y="545"/>
                  </a:moveTo>
                  <a:cubicBezTo>
                    <a:pt x="14912" y="193"/>
                    <a:pt x="14449" y="0"/>
                    <a:pt x="13956" y="0"/>
                  </a:cubicBezTo>
                  <a:cubicBezTo>
                    <a:pt x="13463" y="0"/>
                    <a:pt x="13000" y="193"/>
                    <a:pt x="12651" y="546"/>
                  </a:cubicBezTo>
                  <a:lnTo>
                    <a:pt x="11610" y="1598"/>
                  </a:lnTo>
                  <a:cubicBezTo>
                    <a:pt x="11261" y="1949"/>
                    <a:pt x="11068" y="2417"/>
                    <a:pt x="11068" y="2915"/>
                  </a:cubicBezTo>
                  <a:cubicBezTo>
                    <a:pt x="11068" y="3265"/>
                    <a:pt x="11164" y="3601"/>
                    <a:pt x="11342" y="3893"/>
                  </a:cubicBezTo>
                  <a:lnTo>
                    <a:pt x="1324" y="7944"/>
                  </a:lnTo>
                  <a:cubicBezTo>
                    <a:pt x="654" y="8241"/>
                    <a:pt x="173" y="8851"/>
                    <a:pt x="38" y="9575"/>
                  </a:cubicBezTo>
                  <a:cubicBezTo>
                    <a:pt x="-98" y="10302"/>
                    <a:pt x="130" y="11048"/>
                    <a:pt x="654" y="11576"/>
                  </a:cubicBezTo>
                  <a:lnTo>
                    <a:pt x="10041" y="20946"/>
                  </a:lnTo>
                  <a:cubicBezTo>
                    <a:pt x="10445" y="21354"/>
                    <a:pt x="10982" y="21586"/>
                    <a:pt x="11549" y="21599"/>
                  </a:cubicBezTo>
                  <a:cubicBezTo>
                    <a:pt x="11562" y="21599"/>
                    <a:pt x="11593" y="21599"/>
                    <a:pt x="11605" y="21599"/>
                  </a:cubicBezTo>
                  <a:cubicBezTo>
                    <a:pt x="11754" y="21599"/>
                    <a:pt x="11906" y="21584"/>
                    <a:pt x="12056" y="21553"/>
                  </a:cubicBezTo>
                  <a:cubicBezTo>
                    <a:pt x="12789" y="21399"/>
                    <a:pt x="13390" y="20888"/>
                    <a:pt x="13662" y="20191"/>
                  </a:cubicBezTo>
                  <a:lnTo>
                    <a:pt x="17604" y="10229"/>
                  </a:lnTo>
                  <a:cubicBezTo>
                    <a:pt x="17902" y="10426"/>
                    <a:pt x="18250" y="10532"/>
                    <a:pt x="18613" y="10532"/>
                  </a:cubicBezTo>
                  <a:cubicBezTo>
                    <a:pt x="19107" y="10532"/>
                    <a:pt x="19570" y="10338"/>
                    <a:pt x="19918" y="9986"/>
                  </a:cubicBezTo>
                  <a:lnTo>
                    <a:pt x="20957" y="8937"/>
                  </a:lnTo>
                  <a:cubicBezTo>
                    <a:pt x="21308" y="8585"/>
                    <a:pt x="21502" y="8116"/>
                    <a:pt x="21502" y="7617"/>
                  </a:cubicBezTo>
                  <a:cubicBezTo>
                    <a:pt x="21502" y="7117"/>
                    <a:pt x="21308" y="6648"/>
                    <a:pt x="20961" y="6300"/>
                  </a:cubicBezTo>
                  <a:cubicBezTo>
                    <a:pt x="20961" y="6300"/>
                    <a:pt x="15260" y="545"/>
                    <a:pt x="15260" y="545"/>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0" name="AutoShape 38"/>
            <p:cNvSpPr/>
            <p:nvPr/>
          </p:nvSpPr>
          <p:spPr bwMode="auto">
            <a:xfrm>
              <a:off x="7478829" y="4206403"/>
              <a:ext cx="72231"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4320"/>
                  </a:moveTo>
                  <a:cubicBezTo>
                    <a:pt x="14381" y="4320"/>
                    <a:pt x="17279" y="7222"/>
                    <a:pt x="17279" y="10800"/>
                  </a:cubicBezTo>
                  <a:cubicBezTo>
                    <a:pt x="17279" y="14377"/>
                    <a:pt x="14381" y="17279"/>
                    <a:pt x="10800" y="17279"/>
                  </a:cubicBezTo>
                  <a:cubicBezTo>
                    <a:pt x="7218" y="17279"/>
                    <a:pt x="4319" y="14377"/>
                    <a:pt x="4319" y="10800"/>
                  </a:cubicBezTo>
                  <a:cubicBezTo>
                    <a:pt x="4319" y="7222"/>
                    <a:pt x="7218" y="4320"/>
                    <a:pt x="10800" y="4320"/>
                  </a:cubicBezTo>
                  <a:moveTo>
                    <a:pt x="10800" y="21599"/>
                  </a:moveTo>
                  <a:cubicBezTo>
                    <a:pt x="16752" y="21599"/>
                    <a:pt x="21600" y="16756"/>
                    <a:pt x="21600" y="10800"/>
                  </a:cubicBezTo>
                  <a:cubicBezTo>
                    <a:pt x="21600" y="4843"/>
                    <a:pt x="16752" y="0"/>
                    <a:pt x="10800" y="0"/>
                  </a:cubicBezTo>
                  <a:cubicBezTo>
                    <a:pt x="4847" y="0"/>
                    <a:pt x="0" y="4843"/>
                    <a:pt x="0" y="10800"/>
                  </a:cubicBezTo>
                  <a:cubicBezTo>
                    <a:pt x="0" y="16756"/>
                    <a:pt x="4847"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1" name="AutoShape 39"/>
            <p:cNvSpPr/>
            <p:nvPr/>
          </p:nvSpPr>
          <p:spPr bwMode="auto">
            <a:xfrm>
              <a:off x="7667742" y="3973834"/>
              <a:ext cx="72231"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7279"/>
                  </a:moveTo>
                  <a:cubicBezTo>
                    <a:pt x="7218" y="17279"/>
                    <a:pt x="4320" y="14377"/>
                    <a:pt x="4320" y="10800"/>
                  </a:cubicBezTo>
                  <a:cubicBezTo>
                    <a:pt x="4320" y="7222"/>
                    <a:pt x="7218" y="4320"/>
                    <a:pt x="10800" y="4320"/>
                  </a:cubicBezTo>
                  <a:cubicBezTo>
                    <a:pt x="14381" y="4320"/>
                    <a:pt x="17280" y="7222"/>
                    <a:pt x="17280" y="10800"/>
                  </a:cubicBezTo>
                  <a:cubicBezTo>
                    <a:pt x="17280" y="14377"/>
                    <a:pt x="14381" y="17279"/>
                    <a:pt x="10800" y="17279"/>
                  </a:cubicBezTo>
                  <a:moveTo>
                    <a:pt x="10800" y="0"/>
                  </a:moveTo>
                  <a:cubicBezTo>
                    <a:pt x="4847" y="0"/>
                    <a:pt x="0" y="4843"/>
                    <a:pt x="0" y="10800"/>
                  </a:cubicBezTo>
                  <a:cubicBezTo>
                    <a:pt x="0" y="16756"/>
                    <a:pt x="4847" y="21599"/>
                    <a:pt x="10800" y="21599"/>
                  </a:cubicBezTo>
                  <a:cubicBezTo>
                    <a:pt x="16752" y="21599"/>
                    <a:pt x="21600" y="16756"/>
                    <a:pt x="21600" y="10800"/>
                  </a:cubicBezTo>
                  <a:cubicBezTo>
                    <a:pt x="21600" y="4843"/>
                    <a:pt x="16752"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2" name="AutoShape 40"/>
            <p:cNvSpPr/>
            <p:nvPr/>
          </p:nvSpPr>
          <p:spPr bwMode="auto">
            <a:xfrm>
              <a:off x="7391517" y="4192115"/>
              <a:ext cx="57944" cy="57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5400"/>
                  </a:moveTo>
                  <a:cubicBezTo>
                    <a:pt x="13779" y="5400"/>
                    <a:pt x="16199" y="7815"/>
                    <a:pt x="16199" y="10800"/>
                  </a:cubicBezTo>
                  <a:cubicBezTo>
                    <a:pt x="16199" y="13784"/>
                    <a:pt x="13779" y="16200"/>
                    <a:pt x="10800" y="16200"/>
                  </a:cubicBezTo>
                  <a:cubicBezTo>
                    <a:pt x="7820" y="16200"/>
                    <a:pt x="5399" y="13784"/>
                    <a:pt x="5399" y="10800"/>
                  </a:cubicBezTo>
                  <a:cubicBezTo>
                    <a:pt x="5399" y="7815"/>
                    <a:pt x="7820" y="5400"/>
                    <a:pt x="10800" y="5400"/>
                  </a:cubicBezTo>
                  <a:moveTo>
                    <a:pt x="0" y="10800"/>
                  </a:moveTo>
                  <a:cubicBezTo>
                    <a:pt x="0" y="16753"/>
                    <a:pt x="4843" y="21599"/>
                    <a:pt x="10800" y="21599"/>
                  </a:cubicBezTo>
                  <a:cubicBezTo>
                    <a:pt x="16756" y="21599"/>
                    <a:pt x="21600" y="16753"/>
                    <a:pt x="21600" y="10800"/>
                  </a:cubicBezTo>
                  <a:cubicBezTo>
                    <a:pt x="21600" y="4846"/>
                    <a:pt x="16756" y="0"/>
                    <a:pt x="10800" y="0"/>
                  </a:cubicBezTo>
                  <a:cubicBezTo>
                    <a:pt x="4843" y="0"/>
                    <a:pt x="0" y="4846"/>
                    <a:pt x="0" y="1080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3" name="AutoShape 41"/>
            <p:cNvSpPr/>
            <p:nvPr/>
          </p:nvSpPr>
          <p:spPr bwMode="auto">
            <a:xfrm>
              <a:off x="7449460" y="4293715"/>
              <a:ext cx="29369" cy="285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58" y="21599"/>
                    <a:pt x="21600" y="16769"/>
                    <a:pt x="21600" y="10800"/>
                  </a:cubicBezTo>
                  <a:cubicBezTo>
                    <a:pt x="21600" y="4830"/>
                    <a:pt x="16758" y="0"/>
                    <a:pt x="10800" y="0"/>
                  </a:cubicBezTo>
                  <a:cubicBezTo>
                    <a:pt x="4841" y="0"/>
                    <a:pt x="0" y="4830"/>
                    <a:pt x="0" y="10800"/>
                  </a:cubicBezTo>
                  <a:cubicBezTo>
                    <a:pt x="0" y="16769"/>
                    <a:pt x="4841"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4" name="AutoShape 42"/>
            <p:cNvSpPr/>
            <p:nvPr/>
          </p:nvSpPr>
          <p:spPr bwMode="auto">
            <a:xfrm>
              <a:off x="7682029" y="4075434"/>
              <a:ext cx="28575"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41" y="0"/>
                    <a:pt x="0" y="4830"/>
                    <a:pt x="0" y="10800"/>
                  </a:cubicBezTo>
                  <a:cubicBezTo>
                    <a:pt x="0" y="16769"/>
                    <a:pt x="4841" y="21599"/>
                    <a:pt x="10800" y="21599"/>
                  </a:cubicBezTo>
                  <a:cubicBezTo>
                    <a:pt x="16758" y="21599"/>
                    <a:pt x="21600" y="16769"/>
                    <a:pt x="21600" y="10800"/>
                  </a:cubicBezTo>
                  <a:cubicBezTo>
                    <a:pt x="21600" y="4830"/>
                    <a:pt x="16758"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支持运营商上网帐号代拨</a:t>
            </a:r>
            <a:endParaRPr lang="en-US" altLang="zh-CN" b="1" dirty="0"/>
          </a:p>
        </p:txBody>
      </p:sp>
      <p:grpSp>
        <p:nvGrpSpPr>
          <p:cNvPr id="102" name="组合 101"/>
          <p:cNvGrpSpPr/>
          <p:nvPr/>
        </p:nvGrpSpPr>
        <p:grpSpPr>
          <a:xfrm>
            <a:off x="338455" y="1746250"/>
            <a:ext cx="11515166" cy="3740150"/>
            <a:chOff x="1604" y="2244"/>
            <a:chExt cx="16201" cy="5262"/>
          </a:xfrm>
        </p:grpSpPr>
        <p:grpSp>
          <p:nvGrpSpPr>
            <p:cNvPr id="93" name="组合 92"/>
            <p:cNvGrpSpPr/>
            <p:nvPr/>
          </p:nvGrpSpPr>
          <p:grpSpPr>
            <a:xfrm>
              <a:off x="1604" y="2244"/>
              <a:ext cx="16201" cy="5262"/>
              <a:chOff x="-196" y="2918"/>
              <a:chExt cx="19198" cy="6236"/>
            </a:xfrm>
          </p:grpSpPr>
          <p:cxnSp>
            <p:nvCxnSpPr>
              <p:cNvPr id="9" name="Straight Connector 8"/>
              <p:cNvCxnSpPr/>
              <p:nvPr/>
            </p:nvCxnSpPr>
            <p:spPr>
              <a:xfrm flipH="1">
                <a:off x="-196" y="6048"/>
                <a:ext cx="19198" cy="0"/>
              </a:xfrm>
              <a:prstGeom prst="line">
                <a:avLst/>
              </a:prstGeom>
              <a:noFill/>
              <a:ln w="19050" cap="flat" cmpd="sng" algn="ctr">
                <a:solidFill>
                  <a:schemeClr val="bg1">
                    <a:lumMod val="75000"/>
                  </a:schemeClr>
                </a:solidFill>
                <a:prstDash val="sysDash"/>
              </a:ln>
              <a:effectLst/>
            </p:spPr>
          </p:cxnSp>
          <p:grpSp>
            <p:nvGrpSpPr>
              <p:cNvPr id="10" name="Group 9"/>
              <p:cNvGrpSpPr/>
              <p:nvPr/>
            </p:nvGrpSpPr>
            <p:grpSpPr>
              <a:xfrm>
                <a:off x="6810" y="6495"/>
                <a:ext cx="205" cy="585"/>
                <a:chOff x="4448446" y="4124261"/>
                <a:chExt cx="130279" cy="371441"/>
              </a:xfrm>
            </p:grpSpPr>
            <p:cxnSp>
              <p:nvCxnSpPr>
                <p:cNvPr id="11" name="Straight Connector 10"/>
                <p:cNvCxnSpPr>
                  <a:stCxn id="29" idx="4"/>
                  <a:endCxn id="12" idx="0"/>
                </p:cNvCxnSpPr>
                <p:nvPr/>
              </p:nvCxnSpPr>
              <p:spPr>
                <a:xfrm flipH="1">
                  <a:off x="4513787" y="4124261"/>
                  <a:ext cx="635" cy="241300"/>
                </a:xfrm>
                <a:prstGeom prst="line">
                  <a:avLst/>
                </a:prstGeom>
                <a:noFill/>
                <a:ln w="6350" cap="flat" cmpd="sng" algn="ctr">
                  <a:solidFill>
                    <a:schemeClr val="bg1">
                      <a:lumMod val="75000"/>
                    </a:schemeClr>
                  </a:solidFill>
                  <a:prstDash val="sysDash"/>
                </a:ln>
                <a:effectLst/>
              </p:spPr>
            </p:cxnSp>
            <p:sp>
              <p:nvSpPr>
                <p:cNvPr id="12" name="Oval 11"/>
                <p:cNvSpPr/>
                <p:nvPr/>
              </p:nvSpPr>
              <p:spPr>
                <a:xfrm>
                  <a:off x="4448446" y="4365426"/>
                  <a:ext cx="130279" cy="130276"/>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grpSp>
          <p:grpSp>
            <p:nvGrpSpPr>
              <p:cNvPr id="13" name="Group 12"/>
              <p:cNvGrpSpPr/>
              <p:nvPr/>
            </p:nvGrpSpPr>
            <p:grpSpPr>
              <a:xfrm>
                <a:off x="11824" y="6495"/>
                <a:ext cx="205" cy="585"/>
                <a:chOff x="7632768" y="4124261"/>
                <a:chExt cx="130279" cy="371441"/>
              </a:xfrm>
            </p:grpSpPr>
            <p:cxnSp>
              <p:nvCxnSpPr>
                <p:cNvPr id="14" name="Straight Connector 13"/>
                <p:cNvCxnSpPr>
                  <a:stCxn id="35" idx="4"/>
                  <a:endCxn id="15" idx="0"/>
                </p:cNvCxnSpPr>
                <p:nvPr/>
              </p:nvCxnSpPr>
              <p:spPr>
                <a:xfrm flipH="1">
                  <a:off x="7698559" y="4124261"/>
                  <a:ext cx="3175" cy="241300"/>
                </a:xfrm>
                <a:prstGeom prst="line">
                  <a:avLst/>
                </a:prstGeom>
                <a:noFill/>
                <a:ln w="6350" cap="flat" cmpd="sng" algn="ctr">
                  <a:solidFill>
                    <a:schemeClr val="bg1">
                      <a:lumMod val="75000"/>
                    </a:schemeClr>
                  </a:solidFill>
                  <a:prstDash val="sysDash"/>
                </a:ln>
                <a:effectLst/>
              </p:spPr>
            </p:cxnSp>
            <p:sp>
              <p:nvSpPr>
                <p:cNvPr id="15" name="Oval 14"/>
                <p:cNvSpPr/>
                <p:nvPr/>
              </p:nvSpPr>
              <p:spPr>
                <a:xfrm>
                  <a:off x="7632768" y="4365426"/>
                  <a:ext cx="130279" cy="130276"/>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grpSp>
          <p:grpSp>
            <p:nvGrpSpPr>
              <p:cNvPr id="16" name="Group 15"/>
              <p:cNvGrpSpPr/>
              <p:nvPr/>
            </p:nvGrpSpPr>
            <p:grpSpPr>
              <a:xfrm>
                <a:off x="4286" y="4994"/>
                <a:ext cx="205" cy="583"/>
                <a:chOff x="2845435" y="3170977"/>
                <a:chExt cx="130279" cy="370306"/>
              </a:xfrm>
            </p:grpSpPr>
            <p:cxnSp>
              <p:nvCxnSpPr>
                <p:cNvPr id="17" name="Straight Connector 16"/>
                <p:cNvCxnSpPr>
                  <a:stCxn id="18" idx="4"/>
                  <a:endCxn id="26" idx="0"/>
                </p:cNvCxnSpPr>
                <p:nvPr/>
              </p:nvCxnSpPr>
              <p:spPr>
                <a:xfrm flipH="1">
                  <a:off x="2909305" y="3301253"/>
                  <a:ext cx="1905" cy="240030"/>
                </a:xfrm>
                <a:prstGeom prst="line">
                  <a:avLst/>
                </a:prstGeom>
                <a:noFill/>
                <a:ln w="6350" cap="flat" cmpd="sng" algn="ctr">
                  <a:solidFill>
                    <a:schemeClr val="bg1">
                      <a:lumMod val="75000"/>
                    </a:schemeClr>
                  </a:solidFill>
                  <a:prstDash val="sysDash"/>
                </a:ln>
                <a:effectLst/>
              </p:spPr>
            </p:cxnSp>
            <p:sp>
              <p:nvSpPr>
                <p:cNvPr id="18" name="Oval 17"/>
                <p:cNvSpPr/>
                <p:nvPr/>
              </p:nvSpPr>
              <p:spPr>
                <a:xfrm>
                  <a:off x="2845435" y="3170977"/>
                  <a:ext cx="130279" cy="130276"/>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19" name="Group 18"/>
              <p:cNvGrpSpPr/>
              <p:nvPr/>
            </p:nvGrpSpPr>
            <p:grpSpPr>
              <a:xfrm>
                <a:off x="9302" y="4989"/>
                <a:ext cx="205" cy="588"/>
                <a:chOff x="6031255" y="3168150"/>
                <a:chExt cx="130279" cy="373481"/>
              </a:xfrm>
            </p:grpSpPr>
            <p:cxnSp>
              <p:nvCxnSpPr>
                <p:cNvPr id="20" name="Straight Connector 19"/>
                <p:cNvCxnSpPr>
                  <a:stCxn id="21" idx="4"/>
                  <a:endCxn id="32" idx="0"/>
                </p:cNvCxnSpPr>
                <p:nvPr/>
              </p:nvCxnSpPr>
              <p:spPr>
                <a:xfrm flipH="1">
                  <a:off x="6095125" y="3298426"/>
                  <a:ext cx="1270" cy="243205"/>
                </a:xfrm>
                <a:prstGeom prst="line">
                  <a:avLst/>
                </a:prstGeom>
                <a:noFill/>
                <a:ln w="6350" cap="flat" cmpd="sng" algn="ctr">
                  <a:solidFill>
                    <a:schemeClr val="bg1">
                      <a:lumMod val="75000"/>
                    </a:schemeClr>
                  </a:solidFill>
                  <a:prstDash val="sysDash"/>
                </a:ln>
                <a:effectLst/>
              </p:spPr>
            </p:cxnSp>
            <p:sp>
              <p:nvSpPr>
                <p:cNvPr id="21" name="Oval 20"/>
                <p:cNvSpPr/>
                <p:nvPr/>
              </p:nvSpPr>
              <p:spPr>
                <a:xfrm>
                  <a:off x="6031255" y="3168150"/>
                  <a:ext cx="130279" cy="130276"/>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22" name="Group 21"/>
              <p:cNvGrpSpPr/>
              <p:nvPr/>
            </p:nvGrpSpPr>
            <p:grpSpPr>
              <a:xfrm>
                <a:off x="14370" y="4992"/>
                <a:ext cx="205" cy="585"/>
                <a:chOff x="9250048" y="3170033"/>
                <a:chExt cx="130279" cy="371576"/>
              </a:xfrm>
            </p:grpSpPr>
            <p:cxnSp>
              <p:nvCxnSpPr>
                <p:cNvPr id="23" name="Straight Connector 22"/>
                <p:cNvCxnSpPr>
                  <a:stCxn id="24" idx="4"/>
                  <a:endCxn id="38" idx="0"/>
                </p:cNvCxnSpPr>
                <p:nvPr/>
              </p:nvCxnSpPr>
              <p:spPr>
                <a:xfrm flipH="1">
                  <a:off x="9313918" y="3300309"/>
                  <a:ext cx="1270" cy="241300"/>
                </a:xfrm>
                <a:prstGeom prst="line">
                  <a:avLst/>
                </a:prstGeom>
                <a:noFill/>
                <a:ln w="6350" cap="flat" cmpd="sng" algn="ctr">
                  <a:solidFill>
                    <a:schemeClr val="bg1">
                      <a:lumMod val="75000"/>
                    </a:schemeClr>
                  </a:solidFill>
                  <a:prstDash val="sysDash"/>
                </a:ln>
                <a:effectLst/>
              </p:spPr>
            </p:cxnSp>
            <p:sp>
              <p:nvSpPr>
                <p:cNvPr id="24" name="Oval 23"/>
                <p:cNvSpPr/>
                <p:nvPr/>
              </p:nvSpPr>
              <p:spPr>
                <a:xfrm>
                  <a:off x="9250048" y="3170033"/>
                  <a:ext cx="130279" cy="130276"/>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25" name="Group 24"/>
              <p:cNvGrpSpPr/>
              <p:nvPr/>
            </p:nvGrpSpPr>
            <p:grpSpPr>
              <a:xfrm>
                <a:off x="3927" y="5577"/>
                <a:ext cx="917" cy="918"/>
                <a:chOff x="2617810" y="3541589"/>
                <a:chExt cx="582684" cy="582672"/>
              </a:xfrm>
            </p:grpSpPr>
            <p:sp>
              <p:nvSpPr>
                <p:cNvPr id="26" name="Oval 25"/>
                <p:cNvSpPr/>
                <p:nvPr/>
              </p:nvSpPr>
              <p:spPr>
                <a:xfrm>
                  <a:off x="2617810" y="3541589"/>
                  <a:ext cx="582684" cy="582672"/>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sp>
              <p:nvSpPr>
                <p:cNvPr id="27" name="Oval 26"/>
                <p:cNvSpPr/>
                <p:nvPr/>
              </p:nvSpPr>
              <p:spPr>
                <a:xfrm>
                  <a:off x="2716822" y="3640600"/>
                  <a:ext cx="384660" cy="384651"/>
                </a:xfrm>
                <a:prstGeom prst="ellipse">
                  <a:avLst/>
                </a:prstGeom>
                <a:noFill/>
                <a:ln w="88900" cap="flat" cmpd="sng" algn="ctr">
                  <a:solidFill>
                    <a:schemeClr val="accent1"/>
                  </a:solidFill>
                  <a:prstDash val="solid"/>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28" name="Group 27"/>
              <p:cNvGrpSpPr/>
              <p:nvPr/>
            </p:nvGrpSpPr>
            <p:grpSpPr>
              <a:xfrm>
                <a:off x="6455" y="5577"/>
                <a:ext cx="917" cy="918"/>
                <a:chOff x="4223080" y="3541589"/>
                <a:chExt cx="582684" cy="582672"/>
              </a:xfrm>
            </p:grpSpPr>
            <p:sp>
              <p:nvSpPr>
                <p:cNvPr id="29" name="Oval 28"/>
                <p:cNvSpPr/>
                <p:nvPr/>
              </p:nvSpPr>
              <p:spPr>
                <a:xfrm>
                  <a:off x="4223080" y="3541589"/>
                  <a:ext cx="582684" cy="582672"/>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sp>
              <p:nvSpPr>
                <p:cNvPr id="30" name="Oval 29"/>
                <p:cNvSpPr/>
                <p:nvPr/>
              </p:nvSpPr>
              <p:spPr>
                <a:xfrm>
                  <a:off x="4322092" y="3640600"/>
                  <a:ext cx="384660" cy="384651"/>
                </a:xfrm>
                <a:prstGeom prst="ellipse">
                  <a:avLst/>
                </a:prstGeom>
                <a:solidFill>
                  <a:srgbClr val="F4F4F4"/>
                </a:solidFill>
                <a:ln w="88900" cap="flat" cmpd="sng" algn="ctr">
                  <a:solidFill>
                    <a:schemeClr val="accent3"/>
                  </a:solidFill>
                  <a:prstDash val="solid"/>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31" name="Group 30"/>
              <p:cNvGrpSpPr/>
              <p:nvPr/>
            </p:nvGrpSpPr>
            <p:grpSpPr>
              <a:xfrm>
                <a:off x="8944" y="5577"/>
                <a:ext cx="917" cy="918"/>
                <a:chOff x="5803655" y="3541589"/>
                <a:chExt cx="582684" cy="582672"/>
              </a:xfrm>
            </p:grpSpPr>
            <p:sp>
              <p:nvSpPr>
                <p:cNvPr id="32" name="Oval 31"/>
                <p:cNvSpPr/>
                <p:nvPr/>
              </p:nvSpPr>
              <p:spPr>
                <a:xfrm>
                  <a:off x="5803655" y="3541589"/>
                  <a:ext cx="582684" cy="582672"/>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sp>
              <p:nvSpPr>
                <p:cNvPr id="33" name="Oval 32"/>
                <p:cNvSpPr/>
                <p:nvPr/>
              </p:nvSpPr>
              <p:spPr>
                <a:xfrm>
                  <a:off x="5902667" y="3640600"/>
                  <a:ext cx="384660" cy="384651"/>
                </a:xfrm>
                <a:prstGeom prst="ellipse">
                  <a:avLst/>
                </a:prstGeom>
                <a:solidFill>
                  <a:srgbClr val="F4F4F4"/>
                </a:solidFill>
                <a:ln w="88900" cap="flat" cmpd="sng" algn="ctr">
                  <a:solidFill>
                    <a:schemeClr val="accent4"/>
                  </a:solidFill>
                  <a:prstDash val="solid"/>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34" name="Group 33"/>
              <p:cNvGrpSpPr/>
              <p:nvPr/>
            </p:nvGrpSpPr>
            <p:grpSpPr>
              <a:xfrm>
                <a:off x="11473" y="5577"/>
                <a:ext cx="917" cy="918"/>
                <a:chOff x="7409757" y="3541589"/>
                <a:chExt cx="582684" cy="582672"/>
              </a:xfrm>
            </p:grpSpPr>
            <p:sp>
              <p:nvSpPr>
                <p:cNvPr id="35" name="Oval 34"/>
                <p:cNvSpPr/>
                <p:nvPr/>
              </p:nvSpPr>
              <p:spPr>
                <a:xfrm>
                  <a:off x="7409757" y="3541589"/>
                  <a:ext cx="582684" cy="582672"/>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sp>
              <p:nvSpPr>
                <p:cNvPr id="36" name="Oval 35"/>
                <p:cNvSpPr/>
                <p:nvPr/>
              </p:nvSpPr>
              <p:spPr>
                <a:xfrm>
                  <a:off x="7508769" y="3640600"/>
                  <a:ext cx="384660" cy="384651"/>
                </a:xfrm>
                <a:prstGeom prst="ellipse">
                  <a:avLst/>
                </a:prstGeom>
                <a:solidFill>
                  <a:srgbClr val="F4F4F4"/>
                </a:solidFill>
                <a:ln w="88900" cap="flat" cmpd="sng" algn="ctr">
                  <a:solidFill>
                    <a:schemeClr val="accent6"/>
                  </a:solidFill>
                  <a:prstDash val="solid"/>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37" name="Group 36"/>
              <p:cNvGrpSpPr/>
              <p:nvPr/>
            </p:nvGrpSpPr>
            <p:grpSpPr>
              <a:xfrm>
                <a:off x="14012" y="5577"/>
                <a:ext cx="917" cy="918"/>
                <a:chOff x="9022448" y="3541589"/>
                <a:chExt cx="582684" cy="582672"/>
              </a:xfrm>
            </p:grpSpPr>
            <p:sp>
              <p:nvSpPr>
                <p:cNvPr id="38" name="Oval 37"/>
                <p:cNvSpPr/>
                <p:nvPr/>
              </p:nvSpPr>
              <p:spPr>
                <a:xfrm>
                  <a:off x="9022448" y="3541589"/>
                  <a:ext cx="582684" cy="582672"/>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sp>
              <p:nvSpPr>
                <p:cNvPr id="39" name="Oval 38"/>
                <p:cNvSpPr/>
                <p:nvPr/>
              </p:nvSpPr>
              <p:spPr>
                <a:xfrm>
                  <a:off x="9121460" y="3640600"/>
                  <a:ext cx="384660" cy="384651"/>
                </a:xfrm>
                <a:prstGeom prst="ellipse">
                  <a:avLst/>
                </a:prstGeom>
                <a:solidFill>
                  <a:srgbClr val="F4F4F4"/>
                </a:solidFill>
                <a:ln w="88900" cap="flat" cmpd="sng" algn="ctr">
                  <a:solidFill>
                    <a:schemeClr val="accent2"/>
                  </a:solidFill>
                  <a:prstDash val="solid"/>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40" name="Group 39"/>
              <p:cNvGrpSpPr/>
              <p:nvPr/>
            </p:nvGrpSpPr>
            <p:grpSpPr>
              <a:xfrm>
                <a:off x="3056" y="2922"/>
                <a:ext cx="2671" cy="1925"/>
                <a:chOff x="2064295" y="1855459"/>
                <a:chExt cx="1696282" cy="1222508"/>
              </a:xfrm>
            </p:grpSpPr>
            <p:sp>
              <p:nvSpPr>
                <p:cNvPr id="41" name="Rounded Rectangle 40"/>
                <p:cNvSpPr/>
                <p:nvPr/>
              </p:nvSpPr>
              <p:spPr>
                <a:xfrm>
                  <a:off x="2064295" y="1855459"/>
                  <a:ext cx="1694844" cy="1222508"/>
                </a:xfrm>
                <a:prstGeom prst="roundRect">
                  <a:avLst>
                    <a:gd name="adj" fmla="val 3820"/>
                  </a:avLst>
                </a:prstGeom>
                <a:noFill/>
                <a:ln w="6350" cap="flat" cmpd="sng" algn="ctr">
                  <a:solidFill>
                    <a:schemeClr val="accent1"/>
                  </a:solidFill>
                  <a:prstDash val="solid"/>
                </a:ln>
                <a:effectLst/>
              </p:spPr>
              <p:txBody>
                <a:bodyPr rtlCol="0" anchor="ctr"/>
                <a:p>
                  <a:pPr algn="ctr" defTabSz="457200">
                    <a:defRPr/>
                  </a:pPr>
                  <a:endParaRPr lang="en-US" sz="1200" b="1" kern="0">
                    <a:solidFill>
                      <a:srgbClr val="F4F4F4"/>
                    </a:solidFill>
                    <a:latin typeface="微软雅黑" panose="020B0503020204020204" charset="-122"/>
                    <a:ea typeface="微软雅黑" panose="020B0503020204020204" charset="-122"/>
                  </a:endParaRPr>
                </a:p>
              </p:txBody>
            </p:sp>
            <p:sp>
              <p:nvSpPr>
                <p:cNvPr id="42" name="Round Same Side Corner Rectangle 41"/>
                <p:cNvSpPr/>
                <p:nvPr/>
              </p:nvSpPr>
              <p:spPr>
                <a:xfrm>
                  <a:off x="2065813" y="1856170"/>
                  <a:ext cx="1694764" cy="457456"/>
                </a:xfrm>
                <a:prstGeom prst="round2SameRect">
                  <a:avLst>
                    <a:gd name="adj1" fmla="val 12497"/>
                    <a:gd name="adj2" fmla="val 0"/>
                  </a:avLst>
                </a:prstGeom>
                <a:solidFill>
                  <a:schemeClr val="accent1"/>
                </a:solidFill>
                <a:ln w="6350" cap="flat" cmpd="sng" algn="ctr">
                  <a:solidFill>
                    <a:schemeClr val="accent1"/>
                  </a:solidFill>
                  <a:prstDash val="solid"/>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sp>
              <p:nvSpPr>
                <p:cNvPr id="43" name="TextBox 42"/>
                <p:cNvSpPr txBox="1"/>
                <p:nvPr/>
              </p:nvSpPr>
              <p:spPr>
                <a:xfrm>
                  <a:off x="2075206" y="1926236"/>
                  <a:ext cx="1667946" cy="291756"/>
                </a:xfrm>
                <a:prstGeom prst="rect">
                  <a:avLst/>
                </a:prstGeom>
                <a:noFill/>
              </p:spPr>
              <p:txBody>
                <a:bodyPr wrap="square" rtlCol="0">
                  <a:spAutoFit/>
                </a:bodyPr>
                <a:p>
                  <a:pPr algn="ctr"/>
                  <a:r>
                    <a:rPr lang="zh-CN" altLang="en-US" sz="1200" b="1" dirty="0">
                      <a:solidFill>
                        <a:schemeClr val="bg1"/>
                      </a:solidFill>
                      <a:latin typeface="微软雅黑" panose="020B0503020204020204" charset="-122"/>
                      <a:ea typeface="微软雅黑" panose="020B0503020204020204" charset="-122"/>
                    </a:rPr>
                    <a:t>一号一密</a:t>
                  </a:r>
                  <a:endParaRPr lang="zh-CN" altLang="en-US" sz="1200" b="1" dirty="0">
                    <a:solidFill>
                      <a:schemeClr val="bg1"/>
                    </a:solidFill>
                    <a:latin typeface="微软雅黑" panose="020B0503020204020204" charset="-122"/>
                    <a:ea typeface="微软雅黑" panose="020B0503020204020204" charset="-122"/>
                  </a:endParaRPr>
                </a:p>
              </p:txBody>
            </p:sp>
            <p:sp>
              <p:nvSpPr>
                <p:cNvPr id="44" name="TextBox 43"/>
                <p:cNvSpPr txBox="1"/>
                <p:nvPr/>
              </p:nvSpPr>
              <p:spPr>
                <a:xfrm>
                  <a:off x="2075206" y="2426322"/>
                  <a:ext cx="1667946" cy="487380"/>
                </a:xfrm>
                <a:prstGeom prst="rect">
                  <a:avLst/>
                </a:prstGeom>
                <a:noFill/>
              </p:spPr>
              <p:txBody>
                <a:bodyPr wrap="square" rtlCol="0">
                  <a:spAutoFit/>
                </a:bodyPr>
                <a:p>
                  <a:pPr algn="l"/>
                  <a:r>
                    <a:rPr lang="zh-CN" altLang="en-US" sz="12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学生只需记住学号密码即可</a:t>
                  </a:r>
                  <a:endParaRPr 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endParaRPr>
                </a:p>
              </p:txBody>
            </p:sp>
          </p:grpSp>
          <p:grpSp>
            <p:nvGrpSpPr>
              <p:cNvPr id="45" name="Group 44"/>
              <p:cNvGrpSpPr/>
              <p:nvPr/>
            </p:nvGrpSpPr>
            <p:grpSpPr>
              <a:xfrm>
                <a:off x="8072" y="2918"/>
                <a:ext cx="2671" cy="1930"/>
                <a:chOff x="5250115" y="1852631"/>
                <a:chExt cx="1696282" cy="1225335"/>
              </a:xfrm>
            </p:grpSpPr>
            <p:sp>
              <p:nvSpPr>
                <p:cNvPr id="46" name="Rounded Rectangle 45"/>
                <p:cNvSpPr/>
                <p:nvPr/>
              </p:nvSpPr>
              <p:spPr>
                <a:xfrm>
                  <a:off x="5250115" y="1852631"/>
                  <a:ext cx="1694844" cy="1225335"/>
                </a:xfrm>
                <a:prstGeom prst="roundRect">
                  <a:avLst>
                    <a:gd name="adj" fmla="val 3820"/>
                  </a:avLst>
                </a:prstGeom>
                <a:noFill/>
                <a:ln w="6350" cap="flat" cmpd="sng" algn="ctr">
                  <a:solidFill>
                    <a:schemeClr val="accent4"/>
                  </a:solidFill>
                  <a:prstDash val="solid"/>
                </a:ln>
                <a:effectLst/>
              </p:spPr>
              <p:txBody>
                <a:bodyPr rtlCol="0" anchor="ctr"/>
                <a:p>
                  <a:pPr algn="ctr" defTabSz="457200">
                    <a:defRPr/>
                  </a:pPr>
                  <a:endParaRPr lang="en-US" sz="1200" b="1" kern="0">
                    <a:solidFill>
                      <a:srgbClr val="F4F4F4"/>
                    </a:solidFill>
                    <a:latin typeface="微软雅黑" panose="020B0503020204020204" charset="-122"/>
                    <a:ea typeface="微软雅黑" panose="020B0503020204020204" charset="-122"/>
                  </a:endParaRPr>
                </a:p>
              </p:txBody>
            </p:sp>
            <p:sp>
              <p:nvSpPr>
                <p:cNvPr id="47" name="Round Same Side Corner Rectangle 46"/>
                <p:cNvSpPr/>
                <p:nvPr/>
              </p:nvSpPr>
              <p:spPr>
                <a:xfrm>
                  <a:off x="5251633" y="1853343"/>
                  <a:ext cx="1694764" cy="457456"/>
                </a:xfrm>
                <a:prstGeom prst="round2SameRect">
                  <a:avLst>
                    <a:gd name="adj1" fmla="val 12497"/>
                    <a:gd name="adj2" fmla="val 0"/>
                  </a:avLst>
                </a:prstGeom>
                <a:solidFill>
                  <a:schemeClr val="accent4"/>
                </a:solidFill>
                <a:ln w="6350" cap="flat" cmpd="sng" algn="ctr">
                  <a:solidFill>
                    <a:schemeClr val="accent4"/>
                  </a:solidFill>
                  <a:prstDash val="solid"/>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sp>
              <p:nvSpPr>
                <p:cNvPr id="48" name="TextBox 47"/>
                <p:cNvSpPr txBox="1"/>
                <p:nvPr/>
              </p:nvSpPr>
              <p:spPr>
                <a:xfrm>
                  <a:off x="5261026" y="1923408"/>
                  <a:ext cx="1667946" cy="291756"/>
                </a:xfrm>
                <a:prstGeom prst="rect">
                  <a:avLst/>
                </a:prstGeom>
                <a:noFill/>
              </p:spPr>
              <p:txBody>
                <a:bodyPr wrap="square" rtlCol="0">
                  <a:spAutoFit/>
                </a:bodyPr>
                <a:p>
                  <a:pPr algn="ctr"/>
                  <a:r>
                    <a:rPr lang="zh-CN" altLang="en-US" sz="1200" b="1" dirty="0">
                      <a:solidFill>
                        <a:schemeClr val="bg1"/>
                      </a:solidFill>
                      <a:latin typeface="微软雅黑" panose="020B0503020204020204" charset="-122"/>
                      <a:ea typeface="微软雅黑" panose="020B0503020204020204" charset="-122"/>
                    </a:rPr>
                    <a:t>对账清晰</a:t>
                  </a:r>
                  <a:endParaRPr lang="zh-CN" altLang="en-US" sz="1200" b="1" dirty="0">
                    <a:solidFill>
                      <a:schemeClr val="bg1"/>
                    </a:solidFill>
                    <a:latin typeface="微软雅黑" panose="020B0503020204020204" charset="-122"/>
                    <a:ea typeface="微软雅黑" panose="020B0503020204020204" charset="-122"/>
                  </a:endParaRPr>
                </a:p>
              </p:txBody>
            </p:sp>
            <p:sp>
              <p:nvSpPr>
                <p:cNvPr id="49" name="TextBox 48"/>
                <p:cNvSpPr txBox="1"/>
                <p:nvPr/>
              </p:nvSpPr>
              <p:spPr>
                <a:xfrm>
                  <a:off x="5250115" y="2316910"/>
                  <a:ext cx="1695486" cy="683004"/>
                </a:xfrm>
                <a:prstGeom prst="rect">
                  <a:avLst/>
                </a:prstGeom>
                <a:noFill/>
              </p:spPr>
              <p:txBody>
                <a:bodyPr wrap="square" rtlCol="0">
                  <a:spAutoFit/>
                </a:bodyPr>
                <a:p>
                  <a:pPr algn="l"/>
                  <a:r>
                    <a:rPr lang="zh-CN" altLang="en-US" sz="12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学校平台有所有用户上网的数据，可出统计报表</a:t>
                  </a:r>
                  <a:endParaRPr 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endParaRPr>
                </a:p>
              </p:txBody>
            </p:sp>
          </p:grpSp>
          <p:grpSp>
            <p:nvGrpSpPr>
              <p:cNvPr id="50" name="Group 49"/>
              <p:cNvGrpSpPr/>
              <p:nvPr/>
            </p:nvGrpSpPr>
            <p:grpSpPr>
              <a:xfrm>
                <a:off x="13132" y="2920"/>
                <a:ext cx="2712" cy="1927"/>
                <a:chOff x="8463887" y="1854515"/>
                <a:chExt cx="1722442" cy="1223452"/>
              </a:xfrm>
            </p:grpSpPr>
            <p:sp>
              <p:nvSpPr>
                <p:cNvPr id="51" name="Rounded Rectangle 50"/>
                <p:cNvSpPr/>
                <p:nvPr/>
              </p:nvSpPr>
              <p:spPr>
                <a:xfrm>
                  <a:off x="8468908" y="1854515"/>
                  <a:ext cx="1694844" cy="1223452"/>
                </a:xfrm>
                <a:prstGeom prst="roundRect">
                  <a:avLst>
                    <a:gd name="adj" fmla="val 3820"/>
                  </a:avLst>
                </a:prstGeom>
                <a:noFill/>
                <a:ln w="6350" cap="flat" cmpd="sng" algn="ctr">
                  <a:solidFill>
                    <a:schemeClr val="accent2"/>
                  </a:solidFill>
                  <a:prstDash val="solid"/>
                </a:ln>
                <a:effectLst/>
              </p:spPr>
              <p:txBody>
                <a:bodyPr rtlCol="0" anchor="ctr"/>
                <a:p>
                  <a:pPr algn="ctr" defTabSz="457200">
                    <a:defRPr/>
                  </a:pPr>
                  <a:endParaRPr lang="en-US" sz="1200" b="1" kern="0">
                    <a:solidFill>
                      <a:srgbClr val="F4F4F4"/>
                    </a:solidFill>
                    <a:latin typeface="微软雅黑" panose="020B0503020204020204" charset="-122"/>
                    <a:ea typeface="微软雅黑" panose="020B0503020204020204" charset="-122"/>
                  </a:endParaRPr>
                </a:p>
              </p:txBody>
            </p:sp>
            <p:sp>
              <p:nvSpPr>
                <p:cNvPr id="52" name="Round Same Side Corner Rectangle 51"/>
                <p:cNvSpPr/>
                <p:nvPr/>
              </p:nvSpPr>
              <p:spPr>
                <a:xfrm>
                  <a:off x="8470426" y="1855226"/>
                  <a:ext cx="1694764" cy="457456"/>
                </a:xfrm>
                <a:prstGeom prst="round2SameRect">
                  <a:avLst>
                    <a:gd name="adj1" fmla="val 12497"/>
                    <a:gd name="adj2" fmla="val 0"/>
                  </a:avLst>
                </a:prstGeom>
                <a:solidFill>
                  <a:schemeClr val="accent2"/>
                </a:solidFill>
                <a:ln w="6350" cap="flat" cmpd="sng" algn="ctr">
                  <a:solidFill>
                    <a:schemeClr val="accent2"/>
                  </a:solidFill>
                  <a:prstDash val="solid"/>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sp>
              <p:nvSpPr>
                <p:cNvPr id="53" name="TextBox 52"/>
                <p:cNvSpPr txBox="1"/>
                <p:nvPr/>
              </p:nvSpPr>
              <p:spPr>
                <a:xfrm>
                  <a:off x="8518383" y="1940715"/>
                  <a:ext cx="1667946" cy="291756"/>
                </a:xfrm>
                <a:prstGeom prst="rect">
                  <a:avLst/>
                </a:prstGeom>
                <a:noFill/>
              </p:spPr>
              <p:txBody>
                <a:bodyPr wrap="square" rtlCol="0">
                  <a:spAutoFit/>
                </a:bodyPr>
                <a:p>
                  <a:pPr algn="ctr"/>
                  <a:r>
                    <a:rPr lang="zh-CN" altLang="en-US" sz="1200" b="1" dirty="0">
                      <a:solidFill>
                        <a:schemeClr val="bg1"/>
                      </a:solidFill>
                      <a:latin typeface="微软雅黑" panose="020B0503020204020204" charset="-122"/>
                      <a:ea typeface="微软雅黑" panose="020B0503020204020204" charset="-122"/>
                    </a:rPr>
                    <a:t>学生自由选择套餐</a:t>
                  </a:r>
                  <a:endParaRPr lang="zh-CN" altLang="en-US" sz="1200" b="1" dirty="0">
                    <a:solidFill>
                      <a:schemeClr val="bg1"/>
                    </a:solidFill>
                    <a:latin typeface="微软雅黑" panose="020B0503020204020204" charset="-122"/>
                    <a:ea typeface="微软雅黑" panose="020B0503020204020204" charset="-122"/>
                  </a:endParaRPr>
                </a:p>
              </p:txBody>
            </p:sp>
            <p:sp>
              <p:nvSpPr>
                <p:cNvPr id="54" name="TextBox 53"/>
                <p:cNvSpPr txBox="1"/>
                <p:nvPr/>
              </p:nvSpPr>
              <p:spPr>
                <a:xfrm>
                  <a:off x="8463887" y="2329254"/>
                  <a:ext cx="1667946" cy="683004"/>
                </a:xfrm>
                <a:prstGeom prst="rect">
                  <a:avLst/>
                </a:prstGeom>
                <a:noFill/>
              </p:spPr>
              <p:txBody>
                <a:bodyPr wrap="square" rtlCol="0">
                  <a:spAutoFit/>
                </a:bodyPr>
                <a:p>
                  <a:pPr algn="l"/>
                  <a:r>
                    <a:rPr lang="zh-CN" altLang="en-US" sz="12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学生自由选择运营商套餐，可自助修改无需管理员干预</a:t>
                  </a:r>
                  <a:endParaRPr lang="zh-CN" altLang="en-US" sz="12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55" name="Group 54"/>
              <p:cNvGrpSpPr/>
              <p:nvPr/>
            </p:nvGrpSpPr>
            <p:grpSpPr>
              <a:xfrm>
                <a:off x="10538" y="7177"/>
                <a:ext cx="2765" cy="1972"/>
                <a:chOff x="6816260" y="4557096"/>
                <a:chExt cx="1755689" cy="1252015"/>
              </a:xfrm>
            </p:grpSpPr>
            <p:grpSp>
              <p:nvGrpSpPr>
                <p:cNvPr id="56" name="Group 55"/>
                <p:cNvGrpSpPr/>
                <p:nvPr/>
              </p:nvGrpSpPr>
              <p:grpSpPr>
                <a:xfrm>
                  <a:off x="6816260" y="4557096"/>
                  <a:ext cx="1755689" cy="1252015"/>
                  <a:chOff x="6816260" y="4430096"/>
                  <a:chExt cx="1755689" cy="1252015"/>
                </a:xfrm>
              </p:grpSpPr>
              <p:sp>
                <p:nvSpPr>
                  <p:cNvPr id="58" name="Rounded Rectangle 57"/>
                  <p:cNvSpPr/>
                  <p:nvPr/>
                </p:nvSpPr>
                <p:spPr>
                  <a:xfrm>
                    <a:off x="6851628" y="4430096"/>
                    <a:ext cx="1694844" cy="1252015"/>
                  </a:xfrm>
                  <a:prstGeom prst="roundRect">
                    <a:avLst>
                      <a:gd name="adj" fmla="val 3820"/>
                    </a:avLst>
                  </a:prstGeom>
                  <a:noFill/>
                  <a:ln w="6350" cap="flat" cmpd="sng" algn="ctr">
                    <a:solidFill>
                      <a:schemeClr val="accent6"/>
                    </a:solidFill>
                    <a:prstDash val="solid"/>
                  </a:ln>
                  <a:effectLst/>
                </p:spPr>
                <p:txBody>
                  <a:bodyPr rtlCol="0" anchor="ctr"/>
                  <a:p>
                    <a:pPr algn="ctr" defTabSz="457200">
                      <a:defRPr/>
                    </a:pPr>
                    <a:endParaRPr lang="en-US" sz="1200" b="1" kern="0">
                      <a:solidFill>
                        <a:srgbClr val="F4F4F4"/>
                      </a:solidFill>
                      <a:latin typeface="微软雅黑" panose="020B0503020204020204" charset="-122"/>
                      <a:ea typeface="微软雅黑" panose="020B0503020204020204" charset="-122"/>
                    </a:endParaRPr>
                  </a:p>
                </p:txBody>
              </p:sp>
              <p:sp>
                <p:nvSpPr>
                  <p:cNvPr id="59" name="Round Same Side Corner Rectangle 58"/>
                  <p:cNvSpPr/>
                  <p:nvPr/>
                </p:nvSpPr>
                <p:spPr>
                  <a:xfrm>
                    <a:off x="6853146" y="4430808"/>
                    <a:ext cx="1694764" cy="457455"/>
                  </a:xfrm>
                  <a:prstGeom prst="round2SameRect">
                    <a:avLst>
                      <a:gd name="adj1" fmla="val 12497"/>
                      <a:gd name="adj2" fmla="val 0"/>
                    </a:avLst>
                  </a:prstGeom>
                  <a:solidFill>
                    <a:schemeClr val="accent6"/>
                  </a:solidFill>
                  <a:ln w="6350" cap="flat" cmpd="sng" algn="ctr">
                    <a:solidFill>
                      <a:schemeClr val="accent6"/>
                    </a:solidFill>
                    <a:prstDash val="solid"/>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sp>
                <p:nvSpPr>
                  <p:cNvPr id="60" name="TextBox 59"/>
                  <p:cNvSpPr txBox="1"/>
                  <p:nvPr/>
                </p:nvSpPr>
                <p:spPr>
                  <a:xfrm>
                    <a:off x="6816260" y="4500829"/>
                    <a:ext cx="1755689" cy="291756"/>
                  </a:xfrm>
                  <a:prstGeom prst="rect">
                    <a:avLst/>
                  </a:prstGeom>
                  <a:noFill/>
                </p:spPr>
                <p:txBody>
                  <a:bodyPr wrap="square" rtlCol="0">
                    <a:spAutoFit/>
                  </a:bodyPr>
                  <a:p>
                    <a:pPr algn="ctr"/>
                    <a:r>
                      <a:rPr lang="zh-CN" altLang="en-US" sz="1200" b="1" dirty="0">
                        <a:solidFill>
                          <a:schemeClr val="bg1"/>
                        </a:solidFill>
                        <a:latin typeface="微软雅黑" panose="020B0503020204020204" charset="-122"/>
                        <a:ea typeface="微软雅黑" panose="020B0503020204020204" charset="-122"/>
                      </a:rPr>
                      <a:t>功能多样 灵活定义</a:t>
                    </a:r>
                    <a:endParaRPr lang="zh-CN" altLang="en-US" sz="1200" b="1" dirty="0">
                      <a:solidFill>
                        <a:schemeClr val="bg1"/>
                      </a:solidFill>
                      <a:latin typeface="微软雅黑" panose="020B0503020204020204" charset="-122"/>
                      <a:ea typeface="微软雅黑" panose="020B0503020204020204" charset="-122"/>
                    </a:endParaRPr>
                  </a:p>
                </p:txBody>
              </p:sp>
            </p:grpSp>
            <p:sp>
              <p:nvSpPr>
                <p:cNvPr id="57" name="TextBox 56"/>
                <p:cNvSpPr txBox="1"/>
                <p:nvPr/>
              </p:nvSpPr>
              <p:spPr>
                <a:xfrm>
                  <a:off x="6850877" y="5025890"/>
                  <a:ext cx="1700001" cy="683004"/>
                </a:xfrm>
                <a:prstGeom prst="rect">
                  <a:avLst/>
                </a:prstGeom>
                <a:noFill/>
              </p:spPr>
              <p:txBody>
                <a:bodyPr wrap="square" rtlCol="0">
                  <a:spAutoFit/>
                </a:bodyPr>
                <a:p>
                  <a:pPr algn="l"/>
                  <a:r>
                    <a:rPr lang="zh-CN" altLang="en-US" sz="12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学校不受限于运营商平台功能限制，定制个性化功能</a:t>
                  </a:r>
                  <a:endParaRPr lang="zh-CN" altLang="en-US" sz="12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61" name="Group 60"/>
              <p:cNvGrpSpPr/>
              <p:nvPr/>
            </p:nvGrpSpPr>
            <p:grpSpPr>
              <a:xfrm>
                <a:off x="5525" y="7177"/>
                <a:ext cx="2787" cy="1977"/>
                <a:chOff x="3632690" y="4557097"/>
                <a:chExt cx="1769989" cy="1255080"/>
              </a:xfrm>
            </p:grpSpPr>
            <p:grpSp>
              <p:nvGrpSpPr>
                <p:cNvPr id="62" name="Group 61"/>
                <p:cNvGrpSpPr/>
                <p:nvPr/>
              </p:nvGrpSpPr>
              <p:grpSpPr>
                <a:xfrm>
                  <a:off x="3632690" y="4557097"/>
                  <a:ext cx="1769989" cy="1255080"/>
                  <a:chOff x="3632690" y="4430097"/>
                  <a:chExt cx="1769989" cy="1255080"/>
                </a:xfrm>
              </p:grpSpPr>
              <p:sp>
                <p:nvSpPr>
                  <p:cNvPr id="64" name="Rounded Rectangle 63"/>
                  <p:cNvSpPr/>
                  <p:nvPr/>
                </p:nvSpPr>
                <p:spPr>
                  <a:xfrm>
                    <a:off x="3667306" y="4430097"/>
                    <a:ext cx="1694844" cy="1255080"/>
                  </a:xfrm>
                  <a:prstGeom prst="roundRect">
                    <a:avLst>
                      <a:gd name="adj" fmla="val 3820"/>
                    </a:avLst>
                  </a:prstGeom>
                  <a:noFill/>
                  <a:ln w="6350" cap="flat" cmpd="sng" algn="ctr">
                    <a:solidFill>
                      <a:schemeClr val="accent3"/>
                    </a:solidFill>
                    <a:prstDash val="solid"/>
                  </a:ln>
                  <a:effectLst/>
                </p:spPr>
                <p:txBody>
                  <a:bodyPr rtlCol="0" anchor="ctr"/>
                  <a:p>
                    <a:pPr algn="ctr" defTabSz="457200">
                      <a:defRPr/>
                    </a:pPr>
                    <a:endParaRPr lang="en-US" sz="1200" b="1" kern="0">
                      <a:solidFill>
                        <a:srgbClr val="F4F4F4"/>
                      </a:solidFill>
                      <a:latin typeface="微软雅黑" panose="020B0503020204020204" charset="-122"/>
                      <a:ea typeface="微软雅黑" panose="020B0503020204020204" charset="-122"/>
                    </a:endParaRPr>
                  </a:p>
                </p:txBody>
              </p:sp>
              <p:sp>
                <p:nvSpPr>
                  <p:cNvPr id="65" name="Round Same Side Corner Rectangle 64"/>
                  <p:cNvSpPr/>
                  <p:nvPr/>
                </p:nvSpPr>
                <p:spPr>
                  <a:xfrm>
                    <a:off x="3668824" y="4430808"/>
                    <a:ext cx="1694764" cy="457455"/>
                  </a:xfrm>
                  <a:prstGeom prst="round2SameRect">
                    <a:avLst>
                      <a:gd name="adj1" fmla="val 12497"/>
                      <a:gd name="adj2" fmla="val 0"/>
                    </a:avLst>
                  </a:prstGeom>
                  <a:solidFill>
                    <a:schemeClr val="accent3"/>
                  </a:solidFill>
                  <a:ln w="6350" cap="flat" cmpd="sng" algn="ctr">
                    <a:solidFill>
                      <a:schemeClr val="accent3"/>
                    </a:solidFill>
                    <a:prstDash val="solid"/>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sp>
                <p:nvSpPr>
                  <p:cNvPr id="66" name="TextBox 65"/>
                  <p:cNvSpPr txBox="1"/>
                  <p:nvPr/>
                </p:nvSpPr>
                <p:spPr>
                  <a:xfrm>
                    <a:off x="3632690" y="4500830"/>
                    <a:ext cx="1769989" cy="291756"/>
                  </a:xfrm>
                  <a:prstGeom prst="rect">
                    <a:avLst/>
                  </a:prstGeom>
                  <a:noFill/>
                </p:spPr>
                <p:txBody>
                  <a:bodyPr wrap="square" rtlCol="0">
                    <a:spAutoFit/>
                  </a:bodyPr>
                  <a:p>
                    <a:pPr algn="ctr"/>
                    <a:r>
                      <a:rPr lang="zh-CN" sz="1200" b="1" dirty="0">
                        <a:solidFill>
                          <a:schemeClr val="bg1"/>
                        </a:solidFill>
                        <a:latin typeface="微软雅黑" panose="020B0503020204020204" charset="-122"/>
                        <a:ea typeface="微软雅黑" panose="020B0503020204020204" charset="-122"/>
                      </a:rPr>
                      <a:t>二次认证 双向管理</a:t>
                    </a:r>
                    <a:endParaRPr lang="zh-CN" sz="1200" b="1" dirty="0">
                      <a:solidFill>
                        <a:schemeClr val="bg1"/>
                      </a:solidFill>
                      <a:latin typeface="微软雅黑" panose="020B0503020204020204" charset="-122"/>
                      <a:ea typeface="微软雅黑" panose="020B0503020204020204" charset="-122"/>
                    </a:endParaRPr>
                  </a:p>
                </p:txBody>
              </p:sp>
            </p:grpSp>
            <p:sp>
              <p:nvSpPr>
                <p:cNvPr id="63" name="TextBox 62"/>
                <p:cNvSpPr txBox="1"/>
                <p:nvPr/>
              </p:nvSpPr>
              <p:spPr>
                <a:xfrm>
                  <a:off x="3632690" y="5004822"/>
                  <a:ext cx="1769236" cy="683004"/>
                </a:xfrm>
                <a:prstGeom prst="rect">
                  <a:avLst/>
                </a:prstGeom>
                <a:noFill/>
              </p:spPr>
              <p:txBody>
                <a:bodyPr wrap="square" rtlCol="0">
                  <a:spAutoFit/>
                </a:bodyPr>
                <a:p>
                  <a:pPr algn="l" fontAlgn="base">
                    <a:spcBef>
                      <a:spcPct val="0"/>
                    </a:spcBef>
                    <a:spcAft>
                      <a:spcPct val="0"/>
                    </a:spcAft>
                  </a:pPr>
                  <a:r>
                    <a:rPr lang="zh-CN" altLang="en-US" sz="12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学生上网需要本地和运营商二次授权，这里只需要一次</a:t>
                  </a:r>
                  <a:endParaRPr 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endParaRPr>
                </a:p>
              </p:txBody>
            </p:sp>
          </p:grpSp>
          <p:grpSp>
            <p:nvGrpSpPr>
              <p:cNvPr id="69" name="Group 27"/>
              <p:cNvGrpSpPr/>
              <p:nvPr/>
            </p:nvGrpSpPr>
            <p:grpSpPr>
              <a:xfrm>
                <a:off x="1082" y="5577"/>
                <a:ext cx="917" cy="918"/>
                <a:chOff x="4223080" y="3541589"/>
                <a:chExt cx="582684" cy="582672"/>
              </a:xfrm>
            </p:grpSpPr>
            <p:sp>
              <p:nvSpPr>
                <p:cNvPr id="70" name="Oval 28"/>
                <p:cNvSpPr/>
                <p:nvPr/>
              </p:nvSpPr>
              <p:spPr>
                <a:xfrm>
                  <a:off x="4223080" y="3541589"/>
                  <a:ext cx="582684" cy="582672"/>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sp>
              <p:nvSpPr>
                <p:cNvPr id="71" name="Oval 29"/>
                <p:cNvSpPr/>
                <p:nvPr/>
              </p:nvSpPr>
              <p:spPr>
                <a:xfrm>
                  <a:off x="4322092" y="3640600"/>
                  <a:ext cx="384660" cy="384651"/>
                </a:xfrm>
                <a:prstGeom prst="ellipse">
                  <a:avLst/>
                </a:prstGeom>
                <a:solidFill>
                  <a:srgbClr val="F4F4F4"/>
                </a:solidFill>
                <a:ln w="88900" cap="flat" cmpd="sng" algn="ctr">
                  <a:solidFill>
                    <a:schemeClr val="accent3"/>
                  </a:solidFill>
                  <a:prstDash val="solid"/>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72" name="Group 60"/>
              <p:cNvGrpSpPr/>
              <p:nvPr/>
            </p:nvGrpSpPr>
            <p:grpSpPr>
              <a:xfrm>
                <a:off x="181" y="7177"/>
                <a:ext cx="2694" cy="1977"/>
                <a:chOff x="3652665" y="4557097"/>
                <a:chExt cx="1710923" cy="1255080"/>
              </a:xfrm>
            </p:grpSpPr>
            <p:grpSp>
              <p:nvGrpSpPr>
                <p:cNvPr id="73" name="Group 61"/>
                <p:cNvGrpSpPr/>
                <p:nvPr/>
              </p:nvGrpSpPr>
              <p:grpSpPr>
                <a:xfrm>
                  <a:off x="3667306" y="4557097"/>
                  <a:ext cx="1696282" cy="1255080"/>
                  <a:chOff x="3667306" y="4430097"/>
                  <a:chExt cx="1696282" cy="1255080"/>
                </a:xfrm>
              </p:grpSpPr>
              <p:sp>
                <p:nvSpPr>
                  <p:cNvPr id="74" name="Rounded Rectangle 63"/>
                  <p:cNvSpPr/>
                  <p:nvPr/>
                </p:nvSpPr>
                <p:spPr>
                  <a:xfrm>
                    <a:off x="3667306" y="4430097"/>
                    <a:ext cx="1694844" cy="1255080"/>
                  </a:xfrm>
                  <a:prstGeom prst="roundRect">
                    <a:avLst>
                      <a:gd name="adj" fmla="val 3820"/>
                    </a:avLst>
                  </a:prstGeom>
                  <a:noFill/>
                  <a:ln w="6350" cap="flat" cmpd="sng" algn="ctr">
                    <a:solidFill>
                      <a:schemeClr val="accent3"/>
                    </a:solidFill>
                    <a:prstDash val="solid"/>
                  </a:ln>
                  <a:effectLst/>
                </p:spPr>
                <p:txBody>
                  <a:bodyPr rtlCol="0" anchor="ctr"/>
                  <a:p>
                    <a:pPr algn="ctr" defTabSz="457200">
                      <a:defRPr/>
                    </a:pPr>
                    <a:endParaRPr lang="en-US" sz="1200" b="1" kern="0">
                      <a:solidFill>
                        <a:srgbClr val="F4F4F4"/>
                      </a:solidFill>
                      <a:latin typeface="微软雅黑" panose="020B0503020204020204" charset="-122"/>
                      <a:ea typeface="微软雅黑" panose="020B0503020204020204" charset="-122"/>
                    </a:endParaRPr>
                  </a:p>
                </p:txBody>
              </p:sp>
              <p:sp>
                <p:nvSpPr>
                  <p:cNvPr id="75" name="Round Same Side Corner Rectangle 64"/>
                  <p:cNvSpPr/>
                  <p:nvPr/>
                </p:nvSpPr>
                <p:spPr>
                  <a:xfrm>
                    <a:off x="3668824" y="4430808"/>
                    <a:ext cx="1694764" cy="457455"/>
                  </a:xfrm>
                  <a:prstGeom prst="round2SameRect">
                    <a:avLst>
                      <a:gd name="adj1" fmla="val 12497"/>
                      <a:gd name="adj2" fmla="val 0"/>
                    </a:avLst>
                  </a:prstGeom>
                  <a:solidFill>
                    <a:schemeClr val="accent3"/>
                  </a:solidFill>
                  <a:ln w="6350" cap="flat" cmpd="sng" algn="ctr">
                    <a:solidFill>
                      <a:schemeClr val="accent3"/>
                    </a:solidFill>
                    <a:prstDash val="solid"/>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sp>
                <p:nvSpPr>
                  <p:cNvPr id="76" name="TextBox 65"/>
                  <p:cNvSpPr txBox="1"/>
                  <p:nvPr/>
                </p:nvSpPr>
                <p:spPr>
                  <a:xfrm>
                    <a:off x="3678217" y="4500874"/>
                    <a:ext cx="1667946" cy="291756"/>
                  </a:xfrm>
                  <a:prstGeom prst="rect">
                    <a:avLst/>
                  </a:prstGeom>
                  <a:noFill/>
                </p:spPr>
                <p:txBody>
                  <a:bodyPr wrap="square" rtlCol="0">
                    <a:spAutoFit/>
                  </a:bodyPr>
                  <a:p>
                    <a:pPr algn="ctr"/>
                    <a:r>
                      <a:rPr lang="zh-CN" sz="1200" b="1" dirty="0">
                        <a:solidFill>
                          <a:schemeClr val="bg1"/>
                        </a:solidFill>
                        <a:latin typeface="微软雅黑" panose="020B0503020204020204" charset="-122"/>
                        <a:ea typeface="微软雅黑" panose="020B0503020204020204" charset="-122"/>
                      </a:rPr>
                      <a:t>配置简化</a:t>
                    </a:r>
                    <a:endParaRPr lang="zh-CN" sz="1200" b="1" dirty="0">
                      <a:solidFill>
                        <a:schemeClr val="bg1"/>
                      </a:solidFill>
                      <a:latin typeface="微软雅黑" panose="020B0503020204020204" charset="-122"/>
                      <a:ea typeface="微软雅黑" panose="020B0503020204020204" charset="-122"/>
                    </a:endParaRPr>
                  </a:p>
                </p:txBody>
              </p:sp>
            </p:grpSp>
            <p:sp>
              <p:nvSpPr>
                <p:cNvPr id="77" name="TextBox 62"/>
                <p:cNvSpPr txBox="1"/>
                <p:nvPr/>
              </p:nvSpPr>
              <p:spPr>
                <a:xfrm>
                  <a:off x="3652665" y="5200278"/>
                  <a:ext cx="1693882" cy="291756"/>
                </a:xfrm>
                <a:prstGeom prst="rect">
                  <a:avLst/>
                </a:prstGeom>
                <a:noFill/>
              </p:spPr>
              <p:txBody>
                <a:bodyPr wrap="square" rtlCol="0">
                  <a:spAutoFit/>
                </a:bodyPr>
                <a:p>
                  <a:pPr algn="l" fontAlgn="base">
                    <a:spcBef>
                      <a:spcPct val="0"/>
                    </a:spcBef>
                    <a:spcAft>
                      <a:spcPct val="0"/>
                    </a:spcAft>
                  </a:pPr>
                  <a:r>
                    <a:rPr lang="zh-CN" alt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rPr>
                    <a:t>运营商无需</a:t>
                  </a:r>
                  <a:r>
                    <a:rPr lang="en-US" altLang="zh-CN"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rPr>
                    <a:t>AAA</a:t>
                  </a:r>
                  <a:r>
                    <a:rPr lang="zh-CN" alt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rPr>
                    <a:t>认证</a:t>
                  </a:r>
                  <a:endParaRPr lang="zh-CN" alt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endParaRPr>
                </a:p>
              </p:txBody>
            </p:sp>
          </p:grpSp>
          <p:grpSp>
            <p:nvGrpSpPr>
              <p:cNvPr id="78" name="Group 9"/>
              <p:cNvGrpSpPr/>
              <p:nvPr/>
            </p:nvGrpSpPr>
            <p:grpSpPr>
              <a:xfrm>
                <a:off x="1426" y="6495"/>
                <a:ext cx="205" cy="585"/>
                <a:chOff x="4448446" y="4124261"/>
                <a:chExt cx="130279" cy="371441"/>
              </a:xfrm>
            </p:grpSpPr>
            <p:cxnSp>
              <p:nvCxnSpPr>
                <p:cNvPr id="79" name="Straight Connector 10"/>
                <p:cNvCxnSpPr>
                  <a:endCxn id="80" idx="0"/>
                </p:cNvCxnSpPr>
                <p:nvPr/>
              </p:nvCxnSpPr>
              <p:spPr>
                <a:xfrm flipH="1">
                  <a:off x="4513787" y="4124261"/>
                  <a:ext cx="635" cy="241300"/>
                </a:xfrm>
                <a:prstGeom prst="line">
                  <a:avLst/>
                </a:prstGeom>
                <a:noFill/>
                <a:ln w="6350" cap="flat" cmpd="sng" algn="ctr">
                  <a:solidFill>
                    <a:schemeClr val="bg1">
                      <a:lumMod val="75000"/>
                    </a:schemeClr>
                  </a:solidFill>
                  <a:prstDash val="sysDash"/>
                </a:ln>
                <a:effectLst/>
              </p:spPr>
            </p:cxnSp>
            <p:sp>
              <p:nvSpPr>
                <p:cNvPr id="80" name="Oval 11"/>
                <p:cNvSpPr/>
                <p:nvPr/>
              </p:nvSpPr>
              <p:spPr>
                <a:xfrm>
                  <a:off x="4448446" y="4365426"/>
                  <a:ext cx="130279" cy="130276"/>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grpSp>
          <p:grpSp>
            <p:nvGrpSpPr>
              <p:cNvPr id="81" name="Group 12"/>
              <p:cNvGrpSpPr/>
              <p:nvPr/>
            </p:nvGrpSpPr>
            <p:grpSpPr>
              <a:xfrm>
                <a:off x="16994" y="6478"/>
                <a:ext cx="205" cy="585"/>
                <a:chOff x="7632768" y="4124261"/>
                <a:chExt cx="130279" cy="371441"/>
              </a:xfrm>
            </p:grpSpPr>
            <p:cxnSp>
              <p:nvCxnSpPr>
                <p:cNvPr id="82" name="Straight Connector 13"/>
                <p:cNvCxnSpPr>
                  <a:stCxn id="85" idx="4"/>
                  <a:endCxn id="83" idx="0"/>
                </p:cNvCxnSpPr>
                <p:nvPr/>
              </p:nvCxnSpPr>
              <p:spPr>
                <a:xfrm flipH="1">
                  <a:off x="7698559" y="4124261"/>
                  <a:ext cx="3175" cy="241300"/>
                </a:xfrm>
                <a:prstGeom prst="line">
                  <a:avLst/>
                </a:prstGeom>
                <a:noFill/>
                <a:ln w="6350" cap="flat" cmpd="sng" algn="ctr">
                  <a:solidFill>
                    <a:schemeClr val="bg1">
                      <a:lumMod val="75000"/>
                    </a:schemeClr>
                  </a:solidFill>
                  <a:prstDash val="sysDash"/>
                </a:ln>
                <a:effectLst/>
              </p:spPr>
            </p:cxnSp>
            <p:sp>
              <p:nvSpPr>
                <p:cNvPr id="83" name="Oval 14"/>
                <p:cNvSpPr/>
                <p:nvPr/>
              </p:nvSpPr>
              <p:spPr>
                <a:xfrm>
                  <a:off x="7632768" y="4365426"/>
                  <a:ext cx="130279" cy="130276"/>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grpSp>
          <p:grpSp>
            <p:nvGrpSpPr>
              <p:cNvPr id="84" name="Group 33"/>
              <p:cNvGrpSpPr/>
              <p:nvPr/>
            </p:nvGrpSpPr>
            <p:grpSpPr>
              <a:xfrm>
                <a:off x="16643" y="5560"/>
                <a:ext cx="917" cy="918"/>
                <a:chOff x="7409757" y="3541589"/>
                <a:chExt cx="582684" cy="582672"/>
              </a:xfrm>
            </p:grpSpPr>
            <p:sp>
              <p:nvSpPr>
                <p:cNvPr id="85" name="Oval 34"/>
                <p:cNvSpPr/>
                <p:nvPr/>
              </p:nvSpPr>
              <p:spPr>
                <a:xfrm>
                  <a:off x="7409757" y="3541589"/>
                  <a:ext cx="582684" cy="582672"/>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sp>
              <p:nvSpPr>
                <p:cNvPr id="86" name="Oval 35"/>
                <p:cNvSpPr/>
                <p:nvPr/>
              </p:nvSpPr>
              <p:spPr>
                <a:xfrm>
                  <a:off x="7508769" y="3640600"/>
                  <a:ext cx="384660" cy="384651"/>
                </a:xfrm>
                <a:prstGeom prst="ellipse">
                  <a:avLst/>
                </a:prstGeom>
                <a:solidFill>
                  <a:srgbClr val="F4F4F4"/>
                </a:solidFill>
                <a:ln w="88900" cap="flat" cmpd="sng" algn="ctr">
                  <a:solidFill>
                    <a:schemeClr val="accent6"/>
                  </a:solidFill>
                  <a:prstDash val="solid"/>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87" name="Group 54"/>
              <p:cNvGrpSpPr/>
              <p:nvPr/>
            </p:nvGrpSpPr>
            <p:grpSpPr>
              <a:xfrm>
                <a:off x="15764" y="7160"/>
                <a:ext cx="2671" cy="1972"/>
                <a:chOff x="6851628" y="4557096"/>
                <a:chExt cx="1696282" cy="1252015"/>
              </a:xfrm>
            </p:grpSpPr>
            <p:grpSp>
              <p:nvGrpSpPr>
                <p:cNvPr id="88" name="Group 55"/>
                <p:cNvGrpSpPr/>
                <p:nvPr/>
              </p:nvGrpSpPr>
              <p:grpSpPr>
                <a:xfrm>
                  <a:off x="6851628" y="4557096"/>
                  <a:ext cx="1696282" cy="1252015"/>
                  <a:chOff x="6851628" y="4430096"/>
                  <a:chExt cx="1696282" cy="1252015"/>
                </a:xfrm>
              </p:grpSpPr>
              <p:sp>
                <p:nvSpPr>
                  <p:cNvPr id="89" name="Rounded Rectangle 57"/>
                  <p:cNvSpPr/>
                  <p:nvPr/>
                </p:nvSpPr>
                <p:spPr>
                  <a:xfrm>
                    <a:off x="6851628" y="4430096"/>
                    <a:ext cx="1694844" cy="1252015"/>
                  </a:xfrm>
                  <a:prstGeom prst="roundRect">
                    <a:avLst>
                      <a:gd name="adj" fmla="val 3820"/>
                    </a:avLst>
                  </a:prstGeom>
                  <a:noFill/>
                  <a:ln w="6350" cap="flat" cmpd="sng" algn="ctr">
                    <a:solidFill>
                      <a:schemeClr val="accent6"/>
                    </a:solidFill>
                    <a:prstDash val="solid"/>
                  </a:ln>
                  <a:effectLst/>
                </p:spPr>
                <p:txBody>
                  <a:bodyPr rtlCol="0" anchor="ctr"/>
                  <a:p>
                    <a:pPr algn="ctr" defTabSz="457200">
                      <a:defRPr/>
                    </a:pPr>
                    <a:endParaRPr lang="en-US" sz="1200" b="1" kern="0">
                      <a:solidFill>
                        <a:srgbClr val="F4F4F4"/>
                      </a:solidFill>
                      <a:latin typeface="微软雅黑" panose="020B0503020204020204" charset="-122"/>
                      <a:ea typeface="微软雅黑" panose="020B0503020204020204" charset="-122"/>
                    </a:endParaRPr>
                  </a:p>
                </p:txBody>
              </p:sp>
              <p:sp>
                <p:nvSpPr>
                  <p:cNvPr id="90" name="Round Same Side Corner Rectangle 58"/>
                  <p:cNvSpPr/>
                  <p:nvPr/>
                </p:nvSpPr>
                <p:spPr>
                  <a:xfrm>
                    <a:off x="6853146" y="4430808"/>
                    <a:ext cx="1694764" cy="457455"/>
                  </a:xfrm>
                  <a:prstGeom prst="round2SameRect">
                    <a:avLst>
                      <a:gd name="adj1" fmla="val 12497"/>
                      <a:gd name="adj2" fmla="val 0"/>
                    </a:avLst>
                  </a:prstGeom>
                  <a:solidFill>
                    <a:schemeClr val="accent6"/>
                  </a:solidFill>
                  <a:ln w="6350" cap="flat" cmpd="sng" algn="ctr">
                    <a:solidFill>
                      <a:schemeClr val="accent6"/>
                    </a:solidFill>
                    <a:prstDash val="solid"/>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sp>
                <p:nvSpPr>
                  <p:cNvPr id="91" name="TextBox 59"/>
                  <p:cNvSpPr txBox="1"/>
                  <p:nvPr/>
                </p:nvSpPr>
                <p:spPr>
                  <a:xfrm>
                    <a:off x="6862539" y="4500873"/>
                    <a:ext cx="1667946" cy="291756"/>
                  </a:xfrm>
                  <a:prstGeom prst="rect">
                    <a:avLst/>
                  </a:prstGeom>
                  <a:noFill/>
                </p:spPr>
                <p:txBody>
                  <a:bodyPr wrap="square" rtlCol="0">
                    <a:spAutoFit/>
                  </a:bodyPr>
                  <a:p>
                    <a:pPr algn="ctr"/>
                    <a:r>
                      <a:rPr lang="zh-CN" altLang="en-US" sz="1200" b="1" dirty="0">
                        <a:solidFill>
                          <a:schemeClr val="bg1"/>
                        </a:solidFill>
                        <a:latin typeface="微软雅黑" panose="020B0503020204020204" charset="-122"/>
                        <a:ea typeface="微软雅黑" panose="020B0503020204020204" charset="-122"/>
                      </a:rPr>
                      <a:t>统一认证、管理</a:t>
                    </a:r>
                    <a:endParaRPr lang="zh-CN" altLang="en-US" sz="1200" b="1" dirty="0">
                      <a:solidFill>
                        <a:schemeClr val="bg1"/>
                      </a:solidFill>
                      <a:latin typeface="微软雅黑" panose="020B0503020204020204" charset="-122"/>
                      <a:ea typeface="微软雅黑" panose="020B0503020204020204" charset="-122"/>
                    </a:endParaRPr>
                  </a:p>
                </p:txBody>
              </p:sp>
            </p:grpSp>
            <p:sp>
              <p:nvSpPr>
                <p:cNvPr id="92" name="TextBox 56"/>
                <p:cNvSpPr txBox="1"/>
                <p:nvPr/>
              </p:nvSpPr>
              <p:spPr>
                <a:xfrm>
                  <a:off x="6862539" y="5127002"/>
                  <a:ext cx="1667946" cy="487380"/>
                </a:xfrm>
                <a:prstGeom prst="rect">
                  <a:avLst/>
                </a:prstGeom>
                <a:noFill/>
              </p:spPr>
              <p:txBody>
                <a:bodyPr wrap="square" rtlCol="0">
                  <a:spAutoFit/>
                </a:bodyPr>
                <a:p>
                  <a:pPr algn="l"/>
                  <a:r>
                    <a:rPr lang="zh-CN" alt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rPr>
                    <a:t>有线、无线统一管理，统一认证</a:t>
                  </a:r>
                  <a:endParaRPr lang="zh-CN" alt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endParaRPr>
                </a:p>
              </p:txBody>
            </p:sp>
          </p:grpSp>
        </p:grpSp>
        <p:sp>
          <p:nvSpPr>
            <p:cNvPr id="95" name="文本框 94"/>
            <p:cNvSpPr txBox="1"/>
            <p:nvPr/>
          </p:nvSpPr>
          <p:spPr>
            <a:xfrm>
              <a:off x="2828" y="4620"/>
              <a:ext cx="771" cy="432"/>
            </a:xfrm>
            <a:prstGeom prst="rect">
              <a:avLst/>
            </a:prstGeom>
            <a:noFill/>
          </p:spPr>
          <p:txBody>
            <a:bodyPr wrap="square" rtlCol="0">
              <a:spAutoFit/>
            </a:bodyPr>
            <a:p>
              <a:r>
                <a:rPr lang="en-US" altLang="zh-CN" sz="1400" b="1">
                  <a:solidFill>
                    <a:schemeClr val="bg2"/>
                  </a:solidFill>
                  <a:latin typeface="微软雅黑" panose="020B0503020204020204" charset="-122"/>
                  <a:ea typeface="微软雅黑" panose="020B0503020204020204" charset="-122"/>
                </a:rPr>
                <a:t>1</a:t>
              </a:r>
              <a:endParaRPr lang="en-US" altLang="zh-CN" sz="1400" b="1">
                <a:solidFill>
                  <a:schemeClr val="bg2"/>
                </a:solidFill>
                <a:latin typeface="微软雅黑" panose="020B0503020204020204" charset="-122"/>
                <a:ea typeface="微软雅黑" panose="020B0503020204020204" charset="-122"/>
              </a:endParaRPr>
            </a:p>
          </p:txBody>
        </p:sp>
        <p:sp>
          <p:nvSpPr>
            <p:cNvPr id="96" name="文本框 95"/>
            <p:cNvSpPr txBox="1"/>
            <p:nvPr/>
          </p:nvSpPr>
          <p:spPr>
            <a:xfrm>
              <a:off x="5231" y="4634"/>
              <a:ext cx="771" cy="432"/>
            </a:xfrm>
            <a:prstGeom prst="rect">
              <a:avLst/>
            </a:prstGeom>
            <a:noFill/>
          </p:spPr>
          <p:txBody>
            <a:bodyPr wrap="square" rtlCol="0">
              <a:spAutoFit/>
            </a:bodyPr>
            <a:p>
              <a:r>
                <a:rPr lang="en-US" altLang="zh-CN" sz="1400" b="1">
                  <a:solidFill>
                    <a:schemeClr val="bg2"/>
                  </a:solidFill>
                  <a:latin typeface="微软雅黑" panose="020B0503020204020204" charset="-122"/>
                  <a:ea typeface="微软雅黑" panose="020B0503020204020204" charset="-122"/>
                </a:rPr>
                <a:t>2</a:t>
              </a:r>
              <a:endParaRPr lang="en-US" altLang="zh-CN" sz="1400" b="1">
                <a:solidFill>
                  <a:schemeClr val="bg2"/>
                </a:solidFill>
                <a:latin typeface="微软雅黑" panose="020B0503020204020204" charset="-122"/>
                <a:ea typeface="微软雅黑" panose="020B0503020204020204" charset="-122"/>
              </a:endParaRPr>
            </a:p>
          </p:txBody>
        </p:sp>
        <p:sp>
          <p:nvSpPr>
            <p:cNvPr id="97" name="文本框 96"/>
            <p:cNvSpPr txBox="1"/>
            <p:nvPr/>
          </p:nvSpPr>
          <p:spPr>
            <a:xfrm>
              <a:off x="7377" y="4634"/>
              <a:ext cx="771" cy="432"/>
            </a:xfrm>
            <a:prstGeom prst="rect">
              <a:avLst/>
            </a:prstGeom>
            <a:noFill/>
          </p:spPr>
          <p:txBody>
            <a:bodyPr wrap="square" rtlCol="0">
              <a:spAutoFit/>
            </a:bodyPr>
            <a:p>
              <a:r>
                <a:rPr lang="en-US" altLang="zh-CN" sz="1400" b="1">
                  <a:solidFill>
                    <a:schemeClr val="bg2"/>
                  </a:solidFill>
                  <a:latin typeface="微软雅黑" panose="020B0503020204020204" charset="-122"/>
                  <a:ea typeface="微软雅黑" panose="020B0503020204020204" charset="-122"/>
                </a:rPr>
                <a:t>3</a:t>
              </a:r>
              <a:endParaRPr lang="en-US" altLang="zh-CN" sz="1400" b="1">
                <a:solidFill>
                  <a:schemeClr val="bg2"/>
                </a:solidFill>
                <a:latin typeface="微软雅黑" panose="020B0503020204020204" charset="-122"/>
                <a:ea typeface="微软雅黑" panose="020B0503020204020204" charset="-122"/>
              </a:endParaRPr>
            </a:p>
          </p:txBody>
        </p:sp>
        <p:sp>
          <p:nvSpPr>
            <p:cNvPr id="98" name="文本框 97"/>
            <p:cNvSpPr txBox="1"/>
            <p:nvPr/>
          </p:nvSpPr>
          <p:spPr>
            <a:xfrm>
              <a:off x="9465" y="4634"/>
              <a:ext cx="771" cy="432"/>
            </a:xfrm>
            <a:prstGeom prst="rect">
              <a:avLst/>
            </a:prstGeom>
            <a:noFill/>
          </p:spPr>
          <p:txBody>
            <a:bodyPr wrap="square" rtlCol="0">
              <a:spAutoFit/>
            </a:bodyPr>
            <a:p>
              <a:r>
                <a:rPr lang="en-US" altLang="zh-CN" sz="1400" b="1">
                  <a:solidFill>
                    <a:schemeClr val="tx2"/>
                  </a:solidFill>
                  <a:latin typeface="微软雅黑" panose="020B0503020204020204" charset="-122"/>
                  <a:ea typeface="微软雅黑" panose="020B0503020204020204" charset="-122"/>
                </a:rPr>
                <a:t>4</a:t>
              </a:r>
              <a:endParaRPr lang="en-US" altLang="zh-CN" sz="1400" b="1">
                <a:solidFill>
                  <a:schemeClr val="tx2"/>
                </a:solidFill>
                <a:latin typeface="微软雅黑" panose="020B0503020204020204" charset="-122"/>
                <a:ea typeface="微软雅黑" panose="020B0503020204020204" charset="-122"/>
              </a:endParaRPr>
            </a:p>
          </p:txBody>
        </p:sp>
        <p:sp>
          <p:nvSpPr>
            <p:cNvPr id="99" name="文本框 98"/>
            <p:cNvSpPr txBox="1"/>
            <p:nvPr/>
          </p:nvSpPr>
          <p:spPr>
            <a:xfrm>
              <a:off x="11597" y="4634"/>
              <a:ext cx="771" cy="432"/>
            </a:xfrm>
            <a:prstGeom prst="rect">
              <a:avLst/>
            </a:prstGeom>
            <a:noFill/>
          </p:spPr>
          <p:txBody>
            <a:bodyPr wrap="square" rtlCol="0">
              <a:spAutoFit/>
            </a:bodyPr>
            <a:p>
              <a:r>
                <a:rPr lang="en-US" altLang="zh-CN" sz="1400" b="1">
                  <a:solidFill>
                    <a:schemeClr val="tx2"/>
                  </a:solidFill>
                  <a:latin typeface="微软雅黑" panose="020B0503020204020204" charset="-122"/>
                  <a:ea typeface="微软雅黑" panose="020B0503020204020204" charset="-122"/>
                </a:rPr>
                <a:t>5</a:t>
              </a:r>
              <a:endParaRPr lang="en-US" altLang="zh-CN" sz="1400" b="1">
                <a:solidFill>
                  <a:schemeClr val="tx2"/>
                </a:solidFill>
                <a:latin typeface="微软雅黑" panose="020B0503020204020204" charset="-122"/>
                <a:ea typeface="微软雅黑" panose="020B0503020204020204" charset="-122"/>
              </a:endParaRPr>
            </a:p>
          </p:txBody>
        </p:sp>
        <p:sp>
          <p:nvSpPr>
            <p:cNvPr id="100" name="文本框 99"/>
            <p:cNvSpPr txBox="1"/>
            <p:nvPr/>
          </p:nvSpPr>
          <p:spPr>
            <a:xfrm>
              <a:off x="13740" y="4634"/>
              <a:ext cx="771" cy="432"/>
            </a:xfrm>
            <a:prstGeom prst="rect">
              <a:avLst/>
            </a:prstGeom>
            <a:noFill/>
          </p:spPr>
          <p:txBody>
            <a:bodyPr wrap="square" rtlCol="0">
              <a:spAutoFit/>
            </a:bodyPr>
            <a:p>
              <a:r>
                <a:rPr lang="en-US" altLang="zh-CN" sz="1400" b="1">
                  <a:solidFill>
                    <a:schemeClr val="tx2"/>
                  </a:solidFill>
                  <a:latin typeface="微软雅黑" panose="020B0503020204020204" charset="-122"/>
                  <a:ea typeface="微软雅黑" panose="020B0503020204020204" charset="-122"/>
                </a:rPr>
                <a:t>6</a:t>
              </a:r>
              <a:endParaRPr lang="en-US" altLang="zh-CN" sz="1400" b="1">
                <a:solidFill>
                  <a:schemeClr val="tx2"/>
                </a:solidFill>
                <a:latin typeface="微软雅黑" panose="020B0503020204020204" charset="-122"/>
                <a:ea typeface="微软雅黑" panose="020B0503020204020204" charset="-122"/>
              </a:endParaRPr>
            </a:p>
          </p:txBody>
        </p:sp>
        <p:sp>
          <p:nvSpPr>
            <p:cNvPr id="101" name="文本框 100"/>
            <p:cNvSpPr txBox="1"/>
            <p:nvPr/>
          </p:nvSpPr>
          <p:spPr>
            <a:xfrm>
              <a:off x="15974" y="4634"/>
              <a:ext cx="771" cy="432"/>
            </a:xfrm>
            <a:prstGeom prst="rect">
              <a:avLst/>
            </a:prstGeom>
            <a:noFill/>
          </p:spPr>
          <p:txBody>
            <a:bodyPr wrap="square" rtlCol="0">
              <a:spAutoFit/>
            </a:bodyPr>
            <a:p>
              <a:r>
                <a:rPr lang="en-US" altLang="zh-CN" sz="1400" b="1">
                  <a:solidFill>
                    <a:schemeClr val="tx2"/>
                  </a:solidFill>
                  <a:latin typeface="微软雅黑" panose="020B0503020204020204" charset="-122"/>
                  <a:ea typeface="微软雅黑" panose="020B0503020204020204" charset="-122"/>
                </a:rPr>
                <a:t>7</a:t>
              </a:r>
              <a:endParaRPr lang="en-US" altLang="zh-CN" sz="1400" b="1">
                <a:solidFill>
                  <a:schemeClr val="tx2"/>
                </a:solidFill>
                <a:latin typeface="微软雅黑" panose="020B0503020204020204" charset="-122"/>
                <a:ea typeface="微软雅黑" panose="020B0503020204020204" charset="-122"/>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group 64"/>
          <p:cNvGrpSpPr/>
          <p:nvPr/>
        </p:nvGrpSpPr>
        <p:grpSpPr>
          <a:xfrm rot="21600000">
            <a:off x="611123" y="3671315"/>
            <a:ext cx="7264907" cy="2638044"/>
            <a:chOff x="0" y="0"/>
            <a:chExt cx="7264907" cy="2638044"/>
          </a:xfrm>
        </p:grpSpPr>
        <p:sp>
          <p:nvSpPr>
            <p:cNvPr id="417" name="textbox 417"/>
            <p:cNvSpPr/>
            <p:nvPr/>
          </p:nvSpPr>
          <p:spPr>
            <a:xfrm>
              <a:off x="0" y="0"/>
              <a:ext cx="7265034" cy="2638425"/>
            </a:xfrm>
            <a:prstGeom prst="rect">
              <a:avLst/>
            </a:prstGeom>
            <a:solidFill>
              <a:srgbClr val="F2F2F2"/>
            </a:solidFill>
          </p:spPr>
          <p:txBody>
            <a:bodyPr vert="horz" wrap="square" lIns="0" tIns="0" rIns="0" bIns="0"/>
            <a:lstStyle/>
            <a:p>
              <a:pPr algn="l" rtl="0" eaLnBrk="0">
                <a:lnSpc>
                  <a:spcPct val="194000"/>
                </a:lnSpc>
              </a:pPr>
              <a:endParaRPr lang="en-US" altLang="en-US" sz="1000" dirty="0"/>
            </a:p>
            <a:p>
              <a:pPr marL="390525" algn="l" rtl="0" eaLnBrk="0">
                <a:lnSpc>
                  <a:spcPts val="1980"/>
                </a:lnSpc>
                <a:spcBef>
                  <a:spcPts val="5"/>
                </a:spcBef>
              </a:pPr>
              <a:r>
                <a:rPr sz="1400" spc="0" dirty="0">
                  <a:ln w="3175" cap="flat" cmpd="sng">
                    <a:solidFill>
                      <a:srgbClr val="057DD6">
                        <a:alpha val="100000"/>
                      </a:srgbClr>
                    </a:solidFill>
                    <a:prstDash val="solid"/>
                    <a:miter lim="0"/>
                  </a:ln>
                  <a:solidFill>
                    <a:srgbClr val="057DD6">
                      <a:alpha val="100000"/>
                    </a:srgbClr>
                  </a:solidFill>
                  <a:latin typeface="微软雅黑" panose="020B0503020204020204" charset="-122"/>
                  <a:ea typeface="微软雅黑" panose="020B0503020204020204" charset="-122"/>
                  <a:cs typeface="微软雅黑" panose="020B0503020204020204" charset="-122"/>
                </a:rPr>
                <a:t>PPPoE</a:t>
              </a:r>
              <a:r>
                <a:rPr sz="1400" spc="200" dirty="0">
                  <a:ln w="3175" cap="flat" cmpd="sng">
                    <a:solidFill>
                      <a:srgbClr val="057DD6">
                        <a:alpha val="100000"/>
                      </a:srgbClr>
                    </a:solidFill>
                    <a:prstDash val="solid"/>
                    <a:miter lim="0"/>
                  </a:ln>
                  <a:solidFill>
                    <a:srgbClr val="057DD6">
                      <a:alpha val="100000"/>
                    </a:srgbClr>
                  </a:solidFill>
                  <a:latin typeface="微软雅黑" panose="020B0503020204020204" charset="-122"/>
                  <a:ea typeface="微软雅黑" panose="020B0503020204020204" charset="-122"/>
                  <a:cs typeface="微软雅黑" panose="020B0503020204020204" charset="-122"/>
                </a:rPr>
                <a:t>代拨模</a:t>
              </a:r>
              <a:r>
                <a:rPr sz="1400" spc="190" dirty="0">
                  <a:ln w="3175" cap="flat" cmpd="sng">
                    <a:solidFill>
                      <a:srgbClr val="057DD6">
                        <a:alpha val="100000"/>
                      </a:srgbClr>
                    </a:solidFill>
                    <a:prstDash val="solid"/>
                    <a:miter lim="0"/>
                  </a:ln>
                  <a:solidFill>
                    <a:srgbClr val="057DD6">
                      <a:alpha val="100000"/>
                    </a:srgbClr>
                  </a:solidFill>
                  <a:latin typeface="微软雅黑" panose="020B0503020204020204" charset="-122"/>
                  <a:ea typeface="微软雅黑" panose="020B0503020204020204" charset="-122"/>
                  <a:cs typeface="微软雅黑" panose="020B0503020204020204" charset="-122"/>
                </a:rPr>
                <a:t>式</a:t>
              </a:r>
              <a:endParaRPr lang="en-US" altLang="en-US" sz="1400" dirty="0"/>
            </a:p>
            <a:p>
              <a:pPr marL="388620" algn="l" rtl="0" eaLnBrk="0">
                <a:lnSpc>
                  <a:spcPts val="1485"/>
                </a:lnSpc>
                <a:spcBef>
                  <a:spcPts val="600"/>
                </a:spcBef>
              </a:pPr>
              <a:r>
                <a:rPr sz="110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PPPoE</a:t>
              </a:r>
              <a:r>
                <a:rPr sz="110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一对一代拨，是由校园运</a:t>
              </a:r>
              <a:r>
                <a:rPr sz="110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营商建设</a:t>
              </a:r>
              <a:endParaRPr lang="en-US" altLang="en-US" sz="1100" dirty="0"/>
            </a:p>
            <a:p>
              <a:pPr marL="376555" algn="l" rtl="0" eaLnBrk="0">
                <a:lnSpc>
                  <a:spcPts val="1935"/>
                </a:lnSpc>
              </a:pPr>
              <a:r>
                <a:rPr sz="110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校园网，由三大运营</a:t>
              </a:r>
              <a:r>
                <a:rPr sz="110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商</a:t>
              </a:r>
              <a:r>
                <a:rPr sz="110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提供带宽和帐号接</a:t>
              </a:r>
              <a:endParaRPr lang="en-US" altLang="en-US" sz="1100" dirty="0"/>
            </a:p>
            <a:p>
              <a:pPr marL="376555" algn="l" rtl="0" eaLnBrk="0">
                <a:lnSpc>
                  <a:spcPts val="2070"/>
                </a:lnSpc>
              </a:pPr>
              <a:r>
                <a:rPr sz="110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入到校园出口，校园</a:t>
              </a:r>
              <a:r>
                <a:rPr sz="110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运</a:t>
              </a:r>
              <a:r>
                <a:rPr sz="110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营商为学生提供上</a:t>
              </a:r>
              <a:endParaRPr lang="en-US" altLang="en-US" sz="1100" dirty="0"/>
            </a:p>
            <a:p>
              <a:pPr marL="386080" algn="l" rtl="0" eaLnBrk="0">
                <a:lnSpc>
                  <a:spcPts val="2200"/>
                </a:lnSpc>
              </a:pPr>
              <a:r>
                <a:rPr sz="110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网</a:t>
              </a:r>
              <a:r>
                <a:rPr sz="110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帐号，学生在客户端使用Portal、</a:t>
              </a:r>
              <a:endParaRPr lang="en-US" altLang="en-US" sz="1100" dirty="0"/>
            </a:p>
            <a:p>
              <a:pPr marL="388620" algn="l" rtl="0" eaLnBrk="0">
                <a:lnSpc>
                  <a:spcPts val="2070"/>
                </a:lnSpc>
              </a:pPr>
              <a:r>
                <a:rPr sz="110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PPPoE</a:t>
              </a:r>
              <a:r>
                <a:rPr sz="110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、802.1</a:t>
              </a:r>
              <a:r>
                <a:rPr sz="110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x</a:t>
              </a:r>
              <a:r>
                <a:rPr sz="110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10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IPoE</a:t>
              </a:r>
              <a:r>
                <a:rPr sz="110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等方式与代拨</a:t>
              </a:r>
              <a:r>
                <a:rPr sz="110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网关</a:t>
              </a:r>
              <a:endParaRPr lang="en-US" altLang="en-US" sz="1100" dirty="0"/>
            </a:p>
            <a:p>
              <a:pPr marL="376555" algn="l" rtl="0" eaLnBrk="0">
                <a:lnSpc>
                  <a:spcPts val="1935"/>
                </a:lnSpc>
              </a:pPr>
              <a:r>
                <a:rPr sz="110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建立认证连接，再通</a:t>
              </a:r>
              <a:r>
                <a:rPr sz="110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过</a:t>
              </a:r>
              <a:r>
                <a:rPr sz="110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代拨网关自动转换</a:t>
              </a:r>
              <a:endParaRPr lang="en-US" altLang="en-US" sz="1100" dirty="0"/>
            </a:p>
            <a:p>
              <a:pPr marL="379095" algn="l" rtl="0" eaLnBrk="0">
                <a:lnSpc>
                  <a:spcPts val="2070"/>
                </a:lnSpc>
              </a:pPr>
              <a:r>
                <a:rPr sz="110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为运营商帐号密码，实现一对一代拨上网</a:t>
              </a:r>
              <a:r>
                <a:rPr sz="110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lang="en-US" altLang="en-US" sz="1100" dirty="0"/>
            </a:p>
          </p:txBody>
        </p:sp>
        <p:sp>
          <p:nvSpPr>
            <p:cNvPr id="418" name="textbox 418"/>
            <p:cNvSpPr/>
            <p:nvPr/>
          </p:nvSpPr>
          <p:spPr>
            <a:xfrm>
              <a:off x="3746906" y="323431"/>
              <a:ext cx="3194685" cy="2087245"/>
            </a:xfrm>
            <a:prstGeom prst="rect">
              <a:avLst/>
            </a:prstGeom>
          </p:spPr>
          <p:txBody>
            <a:bodyPr vert="horz" wrap="square" lIns="0" tIns="0" rIns="0" bIns="0"/>
            <a:lstStyle/>
            <a:p>
              <a:pPr algn="l" rtl="0" eaLnBrk="0">
                <a:lnSpc>
                  <a:spcPct val="82000"/>
                </a:lnSpc>
              </a:pPr>
              <a:endParaRPr lang="en-US" altLang="en-US" sz="100" dirty="0"/>
            </a:p>
            <a:p>
              <a:pPr marL="12700" algn="l" rtl="0" eaLnBrk="0">
                <a:lnSpc>
                  <a:spcPct val="96000"/>
                </a:lnSpc>
              </a:pPr>
              <a:r>
                <a:rPr sz="1400" spc="100" dirty="0">
                  <a:ln w="3175" cap="flat" cmpd="sng">
                    <a:solidFill>
                      <a:srgbClr val="057DD6">
                        <a:alpha val="100000"/>
                      </a:srgbClr>
                    </a:solidFill>
                    <a:prstDash val="solid"/>
                    <a:miter lim="0"/>
                  </a:ln>
                  <a:solidFill>
                    <a:srgbClr val="057DD6">
                      <a:alpha val="100000"/>
                    </a:srgbClr>
                  </a:solidFill>
                  <a:latin typeface="微软雅黑" panose="020B0503020204020204" charset="-122"/>
                  <a:ea typeface="微软雅黑" panose="020B0503020204020204" charset="-122"/>
                  <a:cs typeface="微软雅黑" panose="020B0503020204020204" charset="-122"/>
                </a:rPr>
                <a:t>一对一代拨价</a:t>
              </a:r>
              <a:r>
                <a:rPr sz="1400" spc="50" dirty="0">
                  <a:ln w="3175" cap="flat" cmpd="sng">
                    <a:solidFill>
                      <a:srgbClr val="057DD6">
                        <a:alpha val="100000"/>
                      </a:srgbClr>
                    </a:solidFill>
                    <a:prstDash val="solid"/>
                    <a:miter lim="0"/>
                  </a:ln>
                  <a:solidFill>
                    <a:srgbClr val="057DD6">
                      <a:alpha val="100000"/>
                    </a:srgbClr>
                  </a:solidFill>
                  <a:latin typeface="微软雅黑" panose="020B0503020204020204" charset="-122"/>
                  <a:ea typeface="微软雅黑" panose="020B0503020204020204" charset="-122"/>
                  <a:cs typeface="微软雅黑" panose="020B0503020204020204" charset="-122"/>
                </a:rPr>
                <a:t>值</a:t>
              </a:r>
              <a:endParaRPr lang="en-US" altLang="en-US" sz="1400" dirty="0"/>
            </a:p>
            <a:p>
              <a:pPr marL="294640" indent="-275590" algn="l" rtl="0" eaLnBrk="0">
                <a:lnSpc>
                  <a:spcPct val="128000"/>
                </a:lnSpc>
                <a:spcBef>
                  <a:spcPts val="805"/>
                </a:spcBef>
              </a:pPr>
              <a:r>
                <a:rPr lang="en-US" altLang="en-US" sz="1100" dirty="0">
                  <a:latin typeface="微软雅黑" panose="020B0503020204020204" charset="-122"/>
                  <a:ea typeface="微软雅黑" panose="020B0503020204020204" charset="-122"/>
                </a:rPr>
                <a:t>校园网专注教学科研，互联网服务引入竞争、提升体验、满足学生个性化需求</a:t>
              </a:r>
              <a:endParaRPr lang="en-US" altLang="en-US" sz="1100" dirty="0">
                <a:latin typeface="微软雅黑" panose="020B0503020204020204" charset="-122"/>
                <a:ea typeface="微软雅黑" panose="020B0503020204020204" charset="-122"/>
              </a:endParaRPr>
            </a:p>
            <a:p>
              <a:pPr marL="294640" indent="-275590" algn="l" rtl="0" eaLnBrk="0">
                <a:lnSpc>
                  <a:spcPct val="128000"/>
                </a:lnSpc>
                <a:spcBef>
                  <a:spcPts val="805"/>
                </a:spcBef>
              </a:pPr>
              <a:r>
                <a:rPr lang="en-US" altLang="en-US" sz="1100" dirty="0">
                  <a:latin typeface="微软雅黑" panose="020B0503020204020204" charset="-122"/>
                  <a:ea typeface="微软雅黑" panose="020B0503020204020204" charset="-122"/>
                </a:rPr>
                <a:t>运营商将学生用户转变为家宽用户融入运营体系</a:t>
              </a:r>
              <a:endParaRPr lang="en-US" altLang="en-US" sz="1100" dirty="0">
                <a:latin typeface="微软雅黑" panose="020B0503020204020204" charset="-122"/>
                <a:ea typeface="微软雅黑" panose="020B0503020204020204" charset="-122"/>
              </a:endParaRPr>
            </a:p>
            <a:p>
              <a:pPr marL="294640" indent="-275590" algn="l" rtl="0" eaLnBrk="0">
                <a:lnSpc>
                  <a:spcPct val="128000"/>
                </a:lnSpc>
                <a:spcBef>
                  <a:spcPts val="805"/>
                </a:spcBef>
              </a:pPr>
              <a:r>
                <a:rPr lang="en-US" altLang="en-US" sz="1100" dirty="0">
                  <a:latin typeface="微软雅黑" panose="020B0503020204020204" charset="-122"/>
                  <a:ea typeface="微软雅黑" panose="020B0503020204020204" charset="-122"/>
                </a:rPr>
                <a:t>无需对接开发，易部署，项目周期短</a:t>
              </a:r>
              <a:endParaRPr lang="en-US" altLang="en-US" sz="1100" dirty="0">
                <a:latin typeface="微软雅黑" panose="020B0503020204020204" charset="-122"/>
                <a:ea typeface="微软雅黑" panose="020B0503020204020204" charset="-122"/>
              </a:endParaRPr>
            </a:p>
            <a:p>
              <a:pPr marL="294640" indent="-275590" algn="l" rtl="0" eaLnBrk="0">
                <a:lnSpc>
                  <a:spcPct val="128000"/>
                </a:lnSpc>
                <a:spcBef>
                  <a:spcPts val="805"/>
                </a:spcBef>
              </a:pPr>
              <a:r>
                <a:rPr lang="en-US" altLang="en-US" sz="1100" dirty="0">
                  <a:latin typeface="微软雅黑" panose="020B0503020204020204" charset="-122"/>
                  <a:ea typeface="微软雅黑" panose="020B0503020204020204" charset="-122"/>
                </a:rPr>
                <a:t>一次登陆完成校园网和运营商认证</a:t>
              </a:r>
              <a:endParaRPr lang="en-US" altLang="en-US" sz="1100" dirty="0">
                <a:latin typeface="微软雅黑" panose="020B0503020204020204" charset="-122"/>
                <a:ea typeface="微软雅黑" panose="020B0503020204020204" charset="-122"/>
              </a:endParaRPr>
            </a:p>
            <a:p>
              <a:pPr marL="294640" indent="-275590" algn="l" rtl="0" eaLnBrk="0">
                <a:lnSpc>
                  <a:spcPct val="128000"/>
                </a:lnSpc>
                <a:spcBef>
                  <a:spcPts val="805"/>
                </a:spcBef>
              </a:pPr>
              <a:r>
                <a:rPr lang="en-US" altLang="en-US" sz="1100" dirty="0">
                  <a:latin typeface="微软雅黑" panose="020B0503020204020204" charset="-122"/>
                  <a:ea typeface="微软雅黑" panose="020B0503020204020204" charset="-122"/>
                </a:rPr>
                <a:t>有线无线统一运营</a:t>
              </a:r>
              <a:endParaRPr lang="en-US" altLang="en-US" sz="1100" dirty="0">
                <a:latin typeface="微软雅黑" panose="020B0503020204020204" charset="-122"/>
                <a:ea typeface="微软雅黑" panose="020B0503020204020204" charset="-122"/>
              </a:endParaRPr>
            </a:p>
          </p:txBody>
        </p:sp>
      </p:grpSp>
      <p:grpSp>
        <p:nvGrpSpPr>
          <p:cNvPr id="66" name="group 66"/>
          <p:cNvGrpSpPr/>
          <p:nvPr/>
        </p:nvGrpSpPr>
        <p:grpSpPr>
          <a:xfrm rot="21600000">
            <a:off x="0" y="1234440"/>
            <a:ext cx="12192000" cy="1321307"/>
            <a:chOff x="0" y="0"/>
            <a:chExt cx="12192000" cy="1321307"/>
          </a:xfrm>
        </p:grpSpPr>
        <p:pic>
          <p:nvPicPr>
            <p:cNvPr id="419" name="picture 419"/>
            <p:cNvPicPr>
              <a:picLocks noChangeAspect="1"/>
            </p:cNvPicPr>
            <p:nvPr/>
          </p:nvPicPr>
          <p:blipFill>
            <a:blip r:embed="rId1"/>
            <a:stretch>
              <a:fillRect/>
            </a:stretch>
          </p:blipFill>
          <p:spPr>
            <a:xfrm rot="21600000">
              <a:off x="0" y="0"/>
              <a:ext cx="12192000" cy="1321307"/>
            </a:xfrm>
            <a:prstGeom prst="rect">
              <a:avLst/>
            </a:prstGeom>
          </p:spPr>
        </p:pic>
        <p:sp>
          <p:nvSpPr>
            <p:cNvPr id="420" name="textbox 420"/>
            <p:cNvSpPr/>
            <p:nvPr/>
          </p:nvSpPr>
          <p:spPr>
            <a:xfrm>
              <a:off x="7815981" y="115576"/>
              <a:ext cx="2245360" cy="316865"/>
            </a:xfrm>
            <a:prstGeom prst="rect">
              <a:avLst/>
            </a:prstGeom>
          </p:spPr>
          <p:txBody>
            <a:bodyPr vert="horz" wrap="square" lIns="0" tIns="0" rIns="0" bIns="0"/>
            <a:lstStyle/>
            <a:p>
              <a:pPr algn="l" rtl="0" eaLnBrk="0">
                <a:lnSpc>
                  <a:spcPct val="75000"/>
                </a:lnSpc>
              </a:pPr>
              <a:endParaRPr lang="en-US" altLang="en-US" sz="100" dirty="0"/>
            </a:p>
            <a:p>
              <a:pPr marL="12700" algn="l" rtl="0" eaLnBrk="0">
                <a:lnSpc>
                  <a:spcPct val="96000"/>
                </a:lnSpc>
              </a:pPr>
              <a:r>
                <a:rPr sz="2000" spc="5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校园侧</a:t>
              </a:r>
              <a:r>
                <a:rPr sz="2000" spc="5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运营</a:t>
              </a:r>
              <a:r>
                <a:rPr sz="2000" spc="1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商</a:t>
              </a:r>
              <a:r>
                <a:rPr sz="2000" spc="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侧</a:t>
              </a:r>
              <a:endParaRPr lang="en-US" altLang="en-US" sz="2000" dirty="0"/>
            </a:p>
          </p:txBody>
        </p:sp>
        <p:pic>
          <p:nvPicPr>
            <p:cNvPr id="421" name="picture 421"/>
            <p:cNvPicPr>
              <a:picLocks noChangeAspect="1"/>
            </p:cNvPicPr>
            <p:nvPr/>
          </p:nvPicPr>
          <p:blipFill>
            <a:blip r:embed="rId2"/>
            <a:stretch>
              <a:fillRect/>
            </a:stretch>
          </p:blipFill>
          <p:spPr>
            <a:xfrm rot="21600000">
              <a:off x="6539586" y="1018666"/>
              <a:ext cx="1145501" cy="171450"/>
            </a:xfrm>
            <a:prstGeom prst="rect">
              <a:avLst/>
            </a:prstGeom>
          </p:spPr>
        </p:pic>
        <p:pic>
          <p:nvPicPr>
            <p:cNvPr id="422" name="picture 422"/>
            <p:cNvPicPr>
              <a:picLocks noChangeAspect="1"/>
            </p:cNvPicPr>
            <p:nvPr/>
          </p:nvPicPr>
          <p:blipFill>
            <a:blip r:embed="rId3"/>
            <a:stretch>
              <a:fillRect/>
            </a:stretch>
          </p:blipFill>
          <p:spPr>
            <a:xfrm rot="21600000">
              <a:off x="2639618" y="1018666"/>
              <a:ext cx="1145489" cy="171450"/>
            </a:xfrm>
            <a:prstGeom prst="rect">
              <a:avLst/>
            </a:prstGeom>
          </p:spPr>
        </p:pic>
        <p:pic>
          <p:nvPicPr>
            <p:cNvPr id="423" name="picture 423"/>
            <p:cNvPicPr>
              <a:picLocks noChangeAspect="1"/>
            </p:cNvPicPr>
            <p:nvPr/>
          </p:nvPicPr>
          <p:blipFill>
            <a:blip r:embed="rId4"/>
            <a:stretch>
              <a:fillRect/>
            </a:stretch>
          </p:blipFill>
          <p:spPr>
            <a:xfrm rot="21600000">
              <a:off x="9656076" y="1047521"/>
              <a:ext cx="524357" cy="171437"/>
            </a:xfrm>
            <a:prstGeom prst="rect">
              <a:avLst/>
            </a:prstGeom>
          </p:spPr>
        </p:pic>
      </p:grpSp>
      <p:pic>
        <p:nvPicPr>
          <p:cNvPr id="424" name="picture 424"/>
          <p:cNvPicPr>
            <a:picLocks noChangeAspect="1"/>
          </p:cNvPicPr>
          <p:nvPr/>
        </p:nvPicPr>
        <p:blipFill>
          <a:blip r:embed="rId5"/>
          <a:stretch>
            <a:fillRect/>
          </a:stretch>
        </p:blipFill>
        <p:spPr>
          <a:xfrm rot="21600000">
            <a:off x="525843" y="1609153"/>
            <a:ext cx="1723580" cy="1486585"/>
          </a:xfrm>
          <a:prstGeom prst="rect">
            <a:avLst/>
          </a:prstGeom>
        </p:spPr>
      </p:pic>
      <p:sp>
        <p:nvSpPr>
          <p:cNvPr id="425" name="textbox 425"/>
          <p:cNvSpPr/>
          <p:nvPr/>
        </p:nvSpPr>
        <p:spPr>
          <a:xfrm>
            <a:off x="1373860" y="1754511"/>
            <a:ext cx="6043295" cy="813435"/>
          </a:xfrm>
          <a:prstGeom prst="rect">
            <a:avLst/>
          </a:prstGeom>
        </p:spPr>
        <p:txBody>
          <a:bodyPr vert="horz" wrap="square" lIns="0" tIns="0" rIns="0" bIns="0"/>
          <a:lstStyle/>
          <a:p>
            <a:pPr algn="l" rtl="0" eaLnBrk="0">
              <a:lnSpc>
                <a:spcPct val="92000"/>
              </a:lnSpc>
            </a:pPr>
            <a:endParaRPr lang="en-US" altLang="en-US" sz="100" b="1" dirty="0"/>
          </a:p>
          <a:p>
            <a:pPr marL="5447665" algn="l" rtl="0" eaLnBrk="0">
              <a:lnSpc>
                <a:spcPct val="99000"/>
              </a:lnSpc>
            </a:pPr>
            <a:r>
              <a:rPr sz="1100" b="1"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校园帐</a:t>
            </a:r>
            <a:r>
              <a:rPr sz="1100" b="1"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号</a:t>
            </a:r>
            <a:r>
              <a:rPr sz="1100" b="1"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校园密</a:t>
            </a:r>
            <a:r>
              <a:rPr sz="1100" b="1"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码</a:t>
            </a:r>
            <a:endParaRPr lang="en-US" altLang="en-US" sz="1100" b="1" dirty="0"/>
          </a:p>
          <a:p>
            <a:pPr marL="12700" algn="l" rtl="0" eaLnBrk="0">
              <a:lnSpc>
                <a:spcPct val="86000"/>
              </a:lnSpc>
              <a:spcBef>
                <a:spcPts val="375"/>
              </a:spcBef>
            </a:pPr>
            <a:r>
              <a:rPr sz="1100" b="1"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校园账</a:t>
            </a:r>
            <a:r>
              <a:rPr sz="1100" b="1"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号</a:t>
            </a:r>
            <a:endParaRPr lang="en-US" altLang="en-US" sz="1100" b="1" dirty="0"/>
          </a:p>
          <a:p>
            <a:pPr marL="24765" algn="l" rtl="0" eaLnBrk="0">
              <a:lnSpc>
                <a:spcPts val="2070"/>
              </a:lnSpc>
            </a:pPr>
            <a:r>
              <a:rPr sz="1100" b="1" spc="0" dirty="0">
                <a:solidFill>
                  <a:srgbClr val="FFFFFF">
                    <a:alpha val="100000"/>
                  </a:srgbClr>
                </a:solidFill>
                <a:latin typeface="微软雅黑" panose="020B0503020204020204" charset="-122"/>
                <a:ea typeface="微软雅黑" panose="020B0503020204020204" charset="-122"/>
                <a:cs typeface="微软雅黑" panose="020B0503020204020204" charset="-122"/>
              </a:rPr>
              <a:t>ISP</a:t>
            </a:r>
            <a:r>
              <a:rPr sz="1100" b="1" spc="40" dirty="0">
                <a:solidFill>
                  <a:srgbClr val="FFFFFF">
                    <a:alpha val="100000"/>
                  </a:srgbClr>
                </a:solidFill>
                <a:latin typeface="微软雅黑" panose="020B0503020204020204" charset="-122"/>
                <a:ea typeface="微软雅黑" panose="020B0503020204020204" charset="-122"/>
                <a:cs typeface="微软雅黑" panose="020B0503020204020204" charset="-122"/>
              </a:rPr>
              <a:t>账</a:t>
            </a:r>
            <a:r>
              <a:rPr sz="1100" b="1"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号</a:t>
            </a:r>
            <a:endParaRPr lang="en-US" altLang="en-US" sz="1100" b="1" dirty="0"/>
          </a:p>
        </p:txBody>
      </p:sp>
      <p:sp>
        <p:nvSpPr>
          <p:cNvPr id="427" name="textbox 427"/>
          <p:cNvSpPr/>
          <p:nvPr/>
        </p:nvSpPr>
        <p:spPr>
          <a:xfrm>
            <a:off x="8230870" y="3467100"/>
            <a:ext cx="1203325" cy="1428750"/>
          </a:xfrm>
          <a:prstGeom prst="rect">
            <a:avLst/>
          </a:prstGeom>
          <a:solidFill>
            <a:srgbClr val="D9D9D9"/>
          </a:solidFill>
        </p:spPr>
        <p:txBody>
          <a:bodyPr vert="horz" wrap="square" lIns="0" tIns="0" rIns="0" bIns="0"/>
          <a:lstStyle/>
          <a:p>
            <a:pPr algn="l" rtl="0" eaLnBrk="0">
              <a:lnSpc>
                <a:spcPct val="106000"/>
              </a:lnSpc>
            </a:pPr>
            <a:endParaRPr lang="en-US" altLang="en-US" sz="1000" dirty="0"/>
          </a:p>
          <a:p>
            <a:pPr marL="192405" algn="l" rtl="0" eaLnBrk="0">
              <a:lnSpc>
                <a:spcPct val="95000"/>
              </a:lnSpc>
              <a:spcBef>
                <a:spcPts val="0"/>
              </a:spcBef>
            </a:pPr>
            <a:r>
              <a:rPr sz="1100" spc="30" dirty="0">
                <a:solidFill>
                  <a:srgbClr val="0D0D0D">
                    <a:alpha val="100000"/>
                  </a:srgbClr>
                </a:solidFill>
                <a:latin typeface="微软雅黑" panose="020B0503020204020204" charset="-122"/>
                <a:ea typeface="微软雅黑" panose="020B0503020204020204" charset="-122"/>
                <a:cs typeface="微软雅黑" panose="020B0503020204020204" charset="-122"/>
              </a:rPr>
              <a:t>防私</a:t>
            </a:r>
            <a:r>
              <a:rPr sz="1100" spc="10" dirty="0">
                <a:solidFill>
                  <a:srgbClr val="0D0D0D">
                    <a:alpha val="100000"/>
                  </a:srgbClr>
                </a:solidFill>
                <a:latin typeface="微软雅黑" panose="020B0503020204020204" charset="-122"/>
                <a:ea typeface="微软雅黑" panose="020B0503020204020204" charset="-122"/>
                <a:cs typeface="微软雅黑" panose="020B0503020204020204" charset="-122"/>
              </a:rPr>
              <a:t>接</a:t>
            </a:r>
            <a:endParaRPr lang="en-US" altLang="en-US" sz="1100" dirty="0"/>
          </a:p>
          <a:p>
            <a:pPr marL="186055" algn="l" rtl="0" eaLnBrk="0">
              <a:lnSpc>
                <a:spcPct val="87000"/>
              </a:lnSpc>
              <a:spcBef>
                <a:spcPts val="810"/>
              </a:spcBef>
            </a:pPr>
            <a:r>
              <a:rPr sz="1100" spc="50" dirty="0">
                <a:solidFill>
                  <a:srgbClr val="0D0D0D">
                    <a:alpha val="100000"/>
                  </a:srgbClr>
                </a:solidFill>
                <a:latin typeface="微软雅黑" panose="020B0503020204020204" charset="-122"/>
                <a:ea typeface="微软雅黑" panose="020B0503020204020204" charset="-122"/>
                <a:cs typeface="微软雅黑" panose="020B0503020204020204" charset="-122"/>
              </a:rPr>
              <a:t>实名审</a:t>
            </a:r>
            <a:r>
              <a:rPr sz="1100" spc="20" dirty="0">
                <a:solidFill>
                  <a:srgbClr val="0D0D0D">
                    <a:alpha val="100000"/>
                  </a:srgbClr>
                </a:solidFill>
                <a:latin typeface="微软雅黑" panose="020B0503020204020204" charset="-122"/>
                <a:ea typeface="微软雅黑" panose="020B0503020204020204" charset="-122"/>
                <a:cs typeface="微软雅黑" panose="020B0503020204020204" charset="-122"/>
              </a:rPr>
              <a:t>计</a:t>
            </a:r>
            <a:endParaRPr lang="en-US" altLang="en-US" sz="1100" dirty="0"/>
          </a:p>
          <a:p>
            <a:pPr marL="185420" indent="-1270" algn="l" rtl="0" eaLnBrk="0">
              <a:lnSpc>
                <a:spcPct val="159000"/>
              </a:lnSpc>
              <a:spcBef>
                <a:spcPts val="25"/>
              </a:spcBef>
            </a:pPr>
            <a:r>
              <a:rPr sz="1100" spc="50" dirty="0">
                <a:solidFill>
                  <a:srgbClr val="0D0D0D">
                    <a:alpha val="100000"/>
                  </a:srgbClr>
                </a:solidFill>
                <a:latin typeface="微软雅黑" panose="020B0503020204020204" charset="-122"/>
                <a:ea typeface="微软雅黑" panose="020B0503020204020204" charset="-122"/>
                <a:cs typeface="微软雅黑" panose="020B0503020204020204" charset="-122"/>
              </a:rPr>
              <a:t>套餐控</a:t>
            </a:r>
            <a:r>
              <a:rPr sz="1100" spc="40" dirty="0">
                <a:solidFill>
                  <a:srgbClr val="0D0D0D">
                    <a:alpha val="100000"/>
                  </a:srgbClr>
                </a:solidFill>
                <a:latin typeface="微软雅黑" panose="020B0503020204020204" charset="-122"/>
                <a:ea typeface="微软雅黑" panose="020B0503020204020204" charset="-122"/>
                <a:cs typeface="微软雅黑" panose="020B0503020204020204" charset="-122"/>
              </a:rPr>
              <a:t>制</a:t>
            </a:r>
            <a:endParaRPr sz="1100" spc="40" dirty="0">
              <a:solidFill>
                <a:srgbClr val="0D0D0D">
                  <a:alpha val="100000"/>
                </a:srgbClr>
              </a:solidFill>
              <a:latin typeface="微软雅黑" panose="020B0503020204020204" charset="-122"/>
              <a:ea typeface="微软雅黑" panose="020B0503020204020204" charset="-122"/>
              <a:cs typeface="微软雅黑" panose="020B0503020204020204" charset="-122"/>
            </a:endParaRPr>
          </a:p>
          <a:p>
            <a:pPr marL="185420" indent="-1270" algn="l" rtl="0" eaLnBrk="0">
              <a:lnSpc>
                <a:spcPct val="159000"/>
              </a:lnSpc>
              <a:spcBef>
                <a:spcPts val="25"/>
              </a:spcBef>
            </a:pPr>
            <a:r>
              <a:rPr sz="1100" spc="50" dirty="0">
                <a:solidFill>
                  <a:srgbClr val="0D0D0D">
                    <a:alpha val="100000"/>
                  </a:srgbClr>
                </a:solidFill>
                <a:latin typeface="微软雅黑" panose="020B0503020204020204" charset="-122"/>
                <a:ea typeface="微软雅黑" panose="020B0503020204020204" charset="-122"/>
                <a:cs typeface="微软雅黑" panose="020B0503020204020204" charset="-122"/>
              </a:rPr>
              <a:t>无感</a:t>
            </a:r>
            <a:r>
              <a:rPr lang="zh-CN" sz="1100" spc="50" dirty="0">
                <a:solidFill>
                  <a:srgbClr val="0D0D0D">
                    <a:alpha val="100000"/>
                  </a:srgbClr>
                </a:solidFill>
                <a:latin typeface="微软雅黑" panose="020B0503020204020204" charset="-122"/>
                <a:ea typeface="微软雅黑" panose="020B0503020204020204" charset="-122"/>
                <a:cs typeface="微软雅黑" panose="020B0503020204020204" charset="-122"/>
              </a:rPr>
              <a:t>知</a:t>
            </a:r>
            <a:r>
              <a:rPr sz="1100" spc="50" dirty="0">
                <a:solidFill>
                  <a:srgbClr val="0D0D0D">
                    <a:alpha val="100000"/>
                  </a:srgbClr>
                </a:solidFill>
                <a:latin typeface="微软雅黑" panose="020B0503020204020204" charset="-122"/>
                <a:ea typeface="微软雅黑" panose="020B0503020204020204" charset="-122"/>
                <a:cs typeface="微软雅黑" panose="020B0503020204020204" charset="-122"/>
              </a:rPr>
              <a:t>认</a:t>
            </a:r>
            <a:r>
              <a:rPr sz="1100" spc="30" dirty="0">
                <a:solidFill>
                  <a:srgbClr val="0D0D0D">
                    <a:alpha val="100000"/>
                  </a:srgbClr>
                </a:solidFill>
                <a:latin typeface="微软雅黑" panose="020B0503020204020204" charset="-122"/>
                <a:ea typeface="微软雅黑" panose="020B0503020204020204" charset="-122"/>
                <a:cs typeface="微软雅黑" panose="020B0503020204020204" charset="-122"/>
              </a:rPr>
              <a:t>证</a:t>
            </a:r>
            <a:endParaRPr sz="1100" spc="30" dirty="0">
              <a:solidFill>
                <a:srgbClr val="0D0D0D">
                  <a:alpha val="100000"/>
                </a:srgbClr>
              </a:solidFill>
              <a:latin typeface="微软雅黑" panose="020B0503020204020204" charset="-122"/>
              <a:ea typeface="微软雅黑" panose="020B0503020204020204" charset="-122"/>
              <a:cs typeface="微软雅黑" panose="020B0503020204020204" charset="-122"/>
            </a:endParaRPr>
          </a:p>
          <a:p>
            <a:pPr marL="185420" indent="-1270" algn="l" rtl="0" eaLnBrk="0">
              <a:lnSpc>
                <a:spcPct val="159000"/>
              </a:lnSpc>
              <a:spcBef>
                <a:spcPts val="25"/>
              </a:spcBef>
            </a:pPr>
            <a:r>
              <a:rPr sz="1100" spc="50" dirty="0">
                <a:solidFill>
                  <a:srgbClr val="0D0D0D">
                    <a:alpha val="100000"/>
                  </a:srgbClr>
                </a:solidFill>
                <a:latin typeface="微软雅黑" panose="020B0503020204020204" charset="-122"/>
                <a:ea typeface="微软雅黑" panose="020B0503020204020204" charset="-122"/>
                <a:cs typeface="微软雅黑" panose="020B0503020204020204" charset="-122"/>
              </a:rPr>
              <a:t>校园管</a:t>
            </a:r>
            <a:r>
              <a:rPr sz="1100" spc="30" dirty="0">
                <a:solidFill>
                  <a:srgbClr val="0D0D0D">
                    <a:alpha val="100000"/>
                  </a:srgbClr>
                </a:solidFill>
                <a:latin typeface="微软雅黑" panose="020B0503020204020204" charset="-122"/>
                <a:ea typeface="微软雅黑" panose="020B0503020204020204" charset="-122"/>
                <a:cs typeface="微软雅黑" panose="020B0503020204020204" charset="-122"/>
              </a:rPr>
              <a:t>理</a:t>
            </a:r>
            <a:endParaRPr lang="en-US" altLang="en-US" sz="1100" dirty="0"/>
          </a:p>
        </p:txBody>
      </p:sp>
      <p:pic>
        <p:nvPicPr>
          <p:cNvPr id="428" name="picture 428"/>
          <p:cNvPicPr>
            <a:picLocks noChangeAspect="1"/>
          </p:cNvPicPr>
          <p:nvPr/>
        </p:nvPicPr>
        <p:blipFill>
          <a:blip r:embed="rId6"/>
          <a:stretch>
            <a:fillRect/>
          </a:stretch>
        </p:blipFill>
        <p:spPr>
          <a:xfrm rot="21600000">
            <a:off x="11035716" y="2640203"/>
            <a:ext cx="38100" cy="524357"/>
          </a:xfrm>
          <a:prstGeom prst="rect">
            <a:avLst/>
          </a:prstGeom>
        </p:spPr>
      </p:pic>
      <p:pic>
        <p:nvPicPr>
          <p:cNvPr id="429" name="picture 429"/>
          <p:cNvPicPr>
            <a:picLocks noChangeAspect="1"/>
          </p:cNvPicPr>
          <p:nvPr/>
        </p:nvPicPr>
        <p:blipFill>
          <a:blip r:embed="rId7"/>
          <a:stretch>
            <a:fillRect/>
          </a:stretch>
        </p:blipFill>
        <p:spPr>
          <a:xfrm rot="21600000">
            <a:off x="10378440" y="1943100"/>
            <a:ext cx="1235964" cy="746759"/>
          </a:xfrm>
          <a:prstGeom prst="rect">
            <a:avLst/>
          </a:prstGeom>
        </p:spPr>
      </p:pic>
      <p:sp>
        <p:nvSpPr>
          <p:cNvPr id="430" name="textbox 430"/>
          <p:cNvSpPr/>
          <p:nvPr/>
        </p:nvSpPr>
        <p:spPr>
          <a:xfrm>
            <a:off x="9616173" y="1741906"/>
            <a:ext cx="1787525" cy="846455"/>
          </a:xfrm>
          <a:prstGeom prst="rect">
            <a:avLst/>
          </a:prstGeom>
        </p:spPr>
        <p:txBody>
          <a:bodyPr vert="horz" wrap="square" lIns="0" tIns="0" rIns="0" bIns="0"/>
          <a:lstStyle/>
          <a:p>
            <a:pPr algn="l" rtl="0" eaLnBrk="0">
              <a:lnSpc>
                <a:spcPct val="88000"/>
              </a:lnSpc>
            </a:pPr>
            <a:endParaRPr lang="en-US" altLang="en-US" sz="100" b="1" dirty="0"/>
          </a:p>
          <a:p>
            <a:pPr marL="12700" algn="l" rtl="0" eaLnBrk="0">
              <a:lnSpc>
                <a:spcPct val="85000"/>
              </a:lnSpc>
            </a:pPr>
            <a:r>
              <a:rPr sz="1100" b="1"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宽带帐</a:t>
            </a:r>
            <a:r>
              <a:rPr sz="1100" b="1"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号</a:t>
            </a:r>
            <a:endParaRPr lang="en-US" altLang="en-US" sz="1100" b="1" dirty="0"/>
          </a:p>
          <a:p>
            <a:pPr marL="12700" algn="l" rtl="0" eaLnBrk="0">
              <a:lnSpc>
                <a:spcPts val="1380"/>
              </a:lnSpc>
            </a:pPr>
            <a:r>
              <a:rPr sz="1100" b="1"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宽带密</a:t>
            </a:r>
            <a:r>
              <a:rPr sz="1100" b="1"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码</a:t>
            </a:r>
            <a:endParaRPr lang="en-US" altLang="en-US" sz="1100" b="1" dirty="0"/>
          </a:p>
          <a:p>
            <a:pPr algn="l" rtl="0" eaLnBrk="0">
              <a:lnSpc>
                <a:spcPct val="102000"/>
              </a:lnSpc>
            </a:pPr>
            <a:endParaRPr lang="en-US" altLang="en-US" sz="900" b="1" dirty="0"/>
          </a:p>
          <a:p>
            <a:pPr marL="1048385" indent="144780" algn="l" rtl="0" eaLnBrk="0">
              <a:lnSpc>
                <a:spcPct val="108000"/>
              </a:lnSpc>
              <a:spcBef>
                <a:spcPts val="5"/>
              </a:spcBef>
            </a:pPr>
            <a:r>
              <a:rPr sz="1100" b="1" spc="50" dirty="0">
                <a:solidFill>
                  <a:srgbClr val="4362A0">
                    <a:alpha val="100000"/>
                  </a:srgbClr>
                </a:solidFill>
                <a:latin typeface="微软雅黑" panose="020B0503020204020204" charset="-122"/>
                <a:ea typeface="微软雅黑" panose="020B0503020204020204" charset="-122"/>
                <a:cs typeface="微软雅黑" panose="020B0503020204020204" charset="-122"/>
              </a:rPr>
              <a:t>运营</a:t>
            </a:r>
            <a:r>
              <a:rPr sz="1100" b="1" spc="30" dirty="0">
                <a:solidFill>
                  <a:srgbClr val="4362A0">
                    <a:alpha val="100000"/>
                  </a:srgbClr>
                </a:solidFill>
                <a:latin typeface="微软雅黑" panose="020B0503020204020204" charset="-122"/>
                <a:ea typeface="微软雅黑" panose="020B0503020204020204" charset="-122"/>
                <a:cs typeface="微软雅黑" panose="020B0503020204020204" charset="-122"/>
              </a:rPr>
              <a:t>商</a:t>
            </a:r>
            <a:r>
              <a:rPr sz="1100" b="1" spc="50" dirty="0">
                <a:solidFill>
                  <a:srgbClr val="4362A0">
                    <a:alpha val="100000"/>
                  </a:srgbClr>
                </a:solidFill>
                <a:latin typeface="微软雅黑" panose="020B0503020204020204" charset="-122"/>
                <a:ea typeface="微软雅黑" panose="020B0503020204020204" charset="-122"/>
                <a:cs typeface="微软雅黑" panose="020B0503020204020204" charset="-122"/>
              </a:rPr>
              <a:t>家宽城域</a:t>
            </a:r>
            <a:r>
              <a:rPr sz="1100" b="1" spc="20" dirty="0">
                <a:solidFill>
                  <a:srgbClr val="4362A0">
                    <a:alpha val="100000"/>
                  </a:srgbClr>
                </a:solidFill>
                <a:latin typeface="微软雅黑" panose="020B0503020204020204" charset="-122"/>
                <a:ea typeface="微软雅黑" panose="020B0503020204020204" charset="-122"/>
                <a:cs typeface="微软雅黑" panose="020B0503020204020204" charset="-122"/>
              </a:rPr>
              <a:t>网</a:t>
            </a:r>
            <a:endParaRPr lang="en-US" altLang="en-US" sz="1100" b="1" dirty="0"/>
          </a:p>
        </p:txBody>
      </p:sp>
      <p:sp>
        <p:nvSpPr>
          <p:cNvPr id="431" name="textbox 431"/>
          <p:cNvSpPr/>
          <p:nvPr/>
        </p:nvSpPr>
        <p:spPr>
          <a:xfrm>
            <a:off x="4683252" y="1877567"/>
            <a:ext cx="1300480" cy="982980"/>
          </a:xfrm>
          <a:prstGeom prst="rect">
            <a:avLst/>
          </a:prstGeom>
          <a:solidFill>
            <a:srgbClr val="BDCF13"/>
          </a:solidFill>
        </p:spPr>
        <p:txBody>
          <a:bodyPr vert="horz" wrap="square" lIns="0" tIns="0" rIns="0" bIns="0"/>
          <a:lstStyle/>
          <a:p>
            <a:pPr algn="l" rtl="0" eaLnBrk="0">
              <a:lnSpc>
                <a:spcPct val="107000"/>
              </a:lnSpc>
            </a:pPr>
            <a:endParaRPr lang="en-US" altLang="en-US" sz="900" dirty="0"/>
          </a:p>
          <a:p>
            <a:pPr marL="307975" algn="l" rtl="0" eaLnBrk="0">
              <a:lnSpc>
                <a:spcPts val="1485"/>
              </a:lnSpc>
              <a:spcBef>
                <a:spcPts val="5"/>
              </a:spcBef>
            </a:pPr>
            <a:r>
              <a:rPr sz="110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Por</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tal</a:t>
            </a:r>
            <a:endParaRPr lang="en-US" altLang="en-US" sz="1100" dirty="0"/>
          </a:p>
          <a:p>
            <a:pPr marL="307975" algn="l" rtl="0" eaLnBrk="0">
              <a:lnSpc>
                <a:spcPts val="2070"/>
              </a:lnSpc>
            </a:pP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PPPo</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E</a:t>
            </a:r>
            <a:endParaRPr lang="en-US" altLang="en-US" sz="1100" dirty="0"/>
          </a:p>
          <a:p>
            <a:pPr algn="l" rtl="0" eaLnBrk="0">
              <a:lnSpc>
                <a:spcPct val="104000"/>
              </a:lnSpc>
            </a:pPr>
            <a:endParaRPr lang="en-US" altLang="en-US" sz="700" dirty="0"/>
          </a:p>
          <a:p>
            <a:pPr marL="300355" algn="l" rtl="0" eaLnBrk="0">
              <a:lnSpc>
                <a:spcPct val="88000"/>
              </a:lnSpc>
              <a:spcBef>
                <a:spcPts val="5"/>
              </a:spcBef>
            </a:pP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802</a:t>
            </a:r>
            <a:r>
              <a:rPr sz="110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1X</a:t>
            </a:r>
            <a:endParaRPr lang="en-US" altLang="en-US" sz="1100" dirty="0"/>
          </a:p>
        </p:txBody>
      </p:sp>
      <p:sp>
        <p:nvSpPr>
          <p:cNvPr id="432" name="textbox 432"/>
          <p:cNvSpPr/>
          <p:nvPr/>
        </p:nvSpPr>
        <p:spPr>
          <a:xfrm>
            <a:off x="8252459" y="1877567"/>
            <a:ext cx="1104900" cy="965835"/>
          </a:xfrm>
          <a:prstGeom prst="rect">
            <a:avLst/>
          </a:prstGeom>
          <a:solidFill>
            <a:srgbClr val="19D5B1"/>
          </a:solidFill>
        </p:spPr>
        <p:txBody>
          <a:bodyPr vert="horz" wrap="square" lIns="0" tIns="0" rIns="0" bIns="0"/>
          <a:lstStyle/>
          <a:p>
            <a:pPr algn="l" rtl="0" eaLnBrk="0">
              <a:lnSpc>
                <a:spcPct val="161000"/>
              </a:lnSpc>
            </a:pPr>
            <a:endParaRPr lang="en-US" altLang="en-US" sz="1000" dirty="0"/>
          </a:p>
          <a:p>
            <a:pPr marL="262255" algn="l" rtl="0" eaLnBrk="0">
              <a:lnSpc>
                <a:spcPct val="94000"/>
              </a:lnSpc>
              <a:spcBef>
                <a:spcPts val="5"/>
              </a:spcBef>
            </a:pPr>
            <a:r>
              <a:rPr sz="1100" spc="5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代拨转</a:t>
            </a:r>
            <a:r>
              <a:rPr sz="1100" spc="3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换</a:t>
            </a:r>
            <a:endParaRPr lang="en-US" altLang="en-US" sz="1100" dirty="0"/>
          </a:p>
        </p:txBody>
      </p:sp>
      <p:pic>
        <p:nvPicPr>
          <p:cNvPr id="433" name="picture 433"/>
          <p:cNvPicPr>
            <a:picLocks noChangeAspect="1"/>
          </p:cNvPicPr>
          <p:nvPr/>
        </p:nvPicPr>
        <p:blipFill>
          <a:blip r:embed="rId8"/>
          <a:stretch>
            <a:fillRect/>
          </a:stretch>
        </p:blipFill>
        <p:spPr>
          <a:xfrm rot="21600000">
            <a:off x="4081271" y="1821179"/>
            <a:ext cx="766571" cy="1136903"/>
          </a:xfrm>
          <a:prstGeom prst="rect">
            <a:avLst/>
          </a:prstGeom>
        </p:spPr>
      </p:pic>
      <p:pic>
        <p:nvPicPr>
          <p:cNvPr id="434" name="picture 434"/>
          <p:cNvPicPr>
            <a:picLocks noChangeAspect="1"/>
          </p:cNvPicPr>
          <p:nvPr/>
        </p:nvPicPr>
        <p:blipFill>
          <a:blip r:embed="rId9"/>
          <a:stretch>
            <a:fillRect/>
          </a:stretch>
        </p:blipFill>
        <p:spPr>
          <a:xfrm rot="21600000">
            <a:off x="8307323" y="2461260"/>
            <a:ext cx="981456" cy="621791"/>
          </a:xfrm>
          <a:prstGeom prst="rect">
            <a:avLst/>
          </a:prstGeom>
        </p:spPr>
      </p:pic>
      <p:sp>
        <p:nvSpPr>
          <p:cNvPr id="435" name="textbox 435"/>
          <p:cNvSpPr/>
          <p:nvPr/>
        </p:nvSpPr>
        <p:spPr>
          <a:xfrm>
            <a:off x="10654665" y="3722370"/>
            <a:ext cx="1270000" cy="395605"/>
          </a:xfrm>
          <a:prstGeom prst="rect">
            <a:avLst/>
          </a:prstGeom>
        </p:spPr>
        <p:txBody>
          <a:bodyPr vert="horz" wrap="square" lIns="0" tIns="0" rIns="0" bIns="0"/>
          <a:lstStyle/>
          <a:p>
            <a:pPr algn="l" rtl="0" eaLnBrk="0">
              <a:lnSpc>
                <a:spcPct val="49000"/>
              </a:lnSpc>
            </a:pPr>
            <a:endParaRPr lang="en-US" altLang="en-US" sz="100" b="1" dirty="0"/>
          </a:p>
          <a:p>
            <a:pPr marL="12700" indent="179705" algn="l" rtl="0" eaLnBrk="0">
              <a:lnSpc>
                <a:spcPct val="112000"/>
              </a:lnSpc>
            </a:pPr>
            <a:r>
              <a:rPr sz="1100" b="1"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运营</a:t>
            </a:r>
            <a:r>
              <a:rPr sz="1100" b="1"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商</a:t>
            </a:r>
            <a:r>
              <a:rPr sz="1100" b="1" spc="0" dirty="0">
                <a:solidFill>
                  <a:srgbClr val="000000">
                    <a:alpha val="100000"/>
                  </a:srgbClr>
                </a:solidFill>
                <a:latin typeface="微软雅黑" panose="020B0503020204020204" charset="-122"/>
                <a:ea typeface="微软雅黑" panose="020B0503020204020204" charset="-122"/>
                <a:cs typeface="微软雅黑" panose="020B0503020204020204" charset="-122"/>
              </a:rPr>
              <a:t>AAA</a:t>
            </a:r>
            <a:r>
              <a:rPr sz="1100" b="1" spc="26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100" b="1" spc="0" dirty="0">
                <a:solidFill>
                  <a:srgbClr val="000000">
                    <a:alpha val="100000"/>
                  </a:srgbClr>
                </a:solidFill>
                <a:latin typeface="微软雅黑" panose="020B0503020204020204" charset="-122"/>
                <a:ea typeface="微软雅黑" panose="020B0503020204020204" charset="-122"/>
                <a:cs typeface="微软雅黑" panose="020B0503020204020204" charset="-122"/>
              </a:rPr>
              <a:t>BOSS</a:t>
            </a:r>
            <a:endParaRPr lang="en-US" altLang="en-US" sz="1100" b="1" dirty="0"/>
          </a:p>
        </p:txBody>
      </p:sp>
      <p:pic>
        <p:nvPicPr>
          <p:cNvPr id="436" name="picture 436"/>
          <p:cNvPicPr>
            <a:picLocks noChangeAspect="1"/>
          </p:cNvPicPr>
          <p:nvPr/>
        </p:nvPicPr>
        <p:blipFill>
          <a:blip r:embed="rId10"/>
          <a:stretch>
            <a:fillRect/>
          </a:stretch>
        </p:blipFill>
        <p:spPr>
          <a:xfrm rot="21600000">
            <a:off x="10852404" y="2976371"/>
            <a:ext cx="403859" cy="633984"/>
          </a:xfrm>
          <a:prstGeom prst="rect">
            <a:avLst/>
          </a:prstGeom>
        </p:spPr>
      </p:pic>
      <p:sp>
        <p:nvSpPr>
          <p:cNvPr id="437" name="textbox 437"/>
          <p:cNvSpPr/>
          <p:nvPr/>
        </p:nvSpPr>
        <p:spPr>
          <a:xfrm>
            <a:off x="3964305" y="3028315"/>
            <a:ext cx="986155" cy="358140"/>
          </a:xfrm>
          <a:prstGeom prst="rect">
            <a:avLst/>
          </a:prstGeom>
        </p:spPr>
        <p:txBody>
          <a:bodyPr vert="horz" wrap="square" lIns="0" tIns="0" rIns="0" bIns="0"/>
          <a:lstStyle/>
          <a:p>
            <a:pPr algn="l" rtl="0" eaLnBrk="0">
              <a:lnSpc>
                <a:spcPct val="87000"/>
              </a:lnSpc>
            </a:pPr>
            <a:endParaRPr lang="en-US" altLang="en-US" sz="100" b="1" dirty="0"/>
          </a:p>
          <a:p>
            <a:pPr marL="14605" indent="-1905" algn="l" rtl="0" eaLnBrk="0">
              <a:lnSpc>
                <a:spcPct val="99000"/>
              </a:lnSpc>
            </a:pPr>
            <a:r>
              <a:rPr sz="1100" b="1"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认证计</a:t>
            </a:r>
            <a:r>
              <a:rPr sz="1100" b="1"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费</a:t>
            </a:r>
            <a:r>
              <a:rPr lang="zh-CN" sz="1100" b="1"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系统</a:t>
            </a:r>
            <a:endParaRPr lang="zh-CN" sz="1100" b="1" spc="3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438" name="textbox 438"/>
          <p:cNvSpPr/>
          <p:nvPr/>
        </p:nvSpPr>
        <p:spPr>
          <a:xfrm>
            <a:off x="8354060" y="3227705"/>
            <a:ext cx="1003935" cy="183515"/>
          </a:xfrm>
          <a:prstGeom prst="rect">
            <a:avLst/>
          </a:prstGeom>
        </p:spPr>
        <p:txBody>
          <a:bodyPr vert="horz" wrap="square" lIns="0" tIns="0" rIns="0" bIns="0"/>
          <a:lstStyle/>
          <a:p>
            <a:pPr algn="l" rtl="0" eaLnBrk="0">
              <a:lnSpc>
                <a:spcPct val="84000"/>
              </a:lnSpc>
            </a:pPr>
            <a:endParaRPr lang="en-US" altLang="en-US" sz="100" b="1" dirty="0"/>
          </a:p>
          <a:p>
            <a:pPr marL="12700" algn="ctr" rtl="0" eaLnBrk="0">
              <a:lnSpc>
                <a:spcPct val="94000"/>
              </a:lnSpc>
            </a:pPr>
            <a:r>
              <a:rPr sz="1100" b="1"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代拨网</a:t>
            </a:r>
            <a:r>
              <a:rPr sz="1100" b="1"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关</a:t>
            </a:r>
            <a:endParaRPr lang="en-US" altLang="en-US" sz="1100" b="1" dirty="0"/>
          </a:p>
        </p:txBody>
      </p:sp>
      <p:sp>
        <p:nvSpPr>
          <p:cNvPr id="439" name="textbox 439"/>
          <p:cNvSpPr/>
          <p:nvPr/>
        </p:nvSpPr>
        <p:spPr>
          <a:xfrm>
            <a:off x="616178" y="3226396"/>
            <a:ext cx="607694" cy="184785"/>
          </a:xfrm>
          <a:prstGeom prst="rect">
            <a:avLst/>
          </a:prstGeom>
        </p:spPr>
        <p:txBody>
          <a:bodyPr vert="horz" wrap="square" lIns="0" tIns="0" rIns="0" bIns="0"/>
          <a:lstStyle/>
          <a:p>
            <a:pPr algn="l" rtl="0" eaLnBrk="0">
              <a:lnSpc>
                <a:spcPct val="82000"/>
              </a:lnSpc>
            </a:pPr>
            <a:endParaRPr lang="en-US" altLang="en-US" sz="100" b="1" dirty="0"/>
          </a:p>
          <a:p>
            <a:pPr marL="12700" algn="l" rtl="0" eaLnBrk="0">
              <a:lnSpc>
                <a:spcPct val="95000"/>
              </a:lnSpc>
            </a:pPr>
            <a:r>
              <a:rPr sz="1100" b="1"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校园用</a:t>
            </a:r>
            <a:r>
              <a:rPr sz="1100" b="1"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户</a:t>
            </a:r>
            <a:endParaRPr lang="en-US" altLang="en-US" sz="1100" b="1" dirty="0"/>
          </a:p>
        </p:txBody>
      </p:sp>
      <p:sp>
        <p:nvSpPr>
          <p:cNvPr id="2" name="标题 1"/>
          <p:cNvSpPr>
            <a:spLocks noGrp="1"/>
          </p:cNvSpPr>
          <p:nvPr>
            <p:ph type="title"/>
          </p:nvPr>
        </p:nvSpPr>
        <p:spPr/>
        <p:txBody>
          <a:bodyPr/>
          <a:p>
            <a:r>
              <a:rPr lang="zh-CN" altLang="en-US" b="1"/>
              <a:t>三方联运</a:t>
            </a:r>
            <a:r>
              <a:rPr lang="en-US" altLang="zh-CN" b="1"/>
              <a:t>--</a:t>
            </a:r>
            <a:r>
              <a:rPr lang="zh-CN" altLang="en-US" b="1"/>
              <a:t>代拨流程示意</a:t>
            </a:r>
            <a:endParaRPr lang="zh-CN" altLang="en-US" b="1"/>
          </a:p>
        </p:txBody>
      </p:sp>
    </p:spTree>
    <p:custDataLst>
      <p:tags r:id="rId1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代拨方案</a:t>
            </a:r>
            <a:r>
              <a:rPr lang="en-US" altLang="zh-CN" b="1"/>
              <a:t>--</a:t>
            </a:r>
            <a:r>
              <a:rPr lang="zh-CN" altLang="en-US" b="1"/>
              <a:t>上网流程</a:t>
            </a:r>
            <a:endParaRPr lang="zh-CN" altLang="en-US" b="1"/>
          </a:p>
        </p:txBody>
      </p:sp>
      <p:pic>
        <p:nvPicPr>
          <p:cNvPr id="4" name="ECB019B1-382A-4266-B25C-5B523AA43C14-1" descr="C:/Users/ITSW/AppData/Local/Temp/wpp.uNOBTfwpp"/>
          <p:cNvPicPr>
            <a:picLocks noChangeAspect="1"/>
          </p:cNvPicPr>
          <p:nvPr>
            <p:custDataLst>
              <p:tags r:id="rId1"/>
            </p:custDataLst>
          </p:nvPr>
        </p:nvPicPr>
        <p:blipFill>
          <a:blip r:embed="rId2"/>
          <a:stretch>
            <a:fillRect/>
          </a:stretch>
        </p:blipFill>
        <p:spPr>
          <a:xfrm>
            <a:off x="6388100" y="941388"/>
            <a:ext cx="4542155" cy="5916295"/>
          </a:xfrm>
          <a:prstGeom prst="rect">
            <a:avLst/>
          </a:prstGeom>
        </p:spPr>
      </p:pic>
      <p:sp>
        <p:nvSpPr>
          <p:cNvPr id="3" name="文本框 2"/>
          <p:cNvSpPr txBox="1"/>
          <p:nvPr/>
        </p:nvSpPr>
        <p:spPr>
          <a:xfrm>
            <a:off x="920115" y="1814195"/>
            <a:ext cx="4625975" cy="323024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p>
            <a:pPr>
              <a:lnSpc>
                <a:spcPct val="200000"/>
              </a:lnSpc>
            </a:pPr>
            <a:r>
              <a:rPr lang="zh-CN" sz="1200" b="1">
                <a:latin typeface="微软雅黑" panose="020B0503020204020204" charset="-122"/>
                <a:ea typeface="微软雅黑" panose="020B0503020204020204" charset="-122"/>
                <a:cs typeface="仿宋" panose="02010609060101010101" charset="-122"/>
                <a:sym typeface="+mn-ea"/>
              </a:rPr>
              <a:t>用户上网说明：</a:t>
            </a:r>
            <a:endParaRPr lang="zh-CN" sz="12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第一步：用户连接</a:t>
            </a:r>
            <a:r>
              <a:rPr lang="en-US" altLang="zh-CN" sz="900" b="1">
                <a:latin typeface="微软雅黑" panose="020B0503020204020204" charset="-122"/>
                <a:ea typeface="微软雅黑" panose="020B0503020204020204" charset="-122"/>
                <a:cs typeface="仿宋" panose="02010609060101010101" charset="-122"/>
                <a:sym typeface="+mn-ea"/>
              </a:rPr>
              <a:t>WIFI</a:t>
            </a:r>
            <a:r>
              <a:rPr lang="zh-CN" altLang="en-US" sz="900" b="1">
                <a:latin typeface="微软雅黑" panose="020B0503020204020204" charset="-122"/>
                <a:ea typeface="微软雅黑" panose="020B0503020204020204" charset="-122"/>
                <a:cs typeface="仿宋" panose="02010609060101010101" charset="-122"/>
                <a:sym typeface="+mn-ea"/>
              </a:rPr>
              <a:t>；</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第二步：用户访问互联网，经过代拨网关，通过代拨网关进行</a:t>
            </a:r>
            <a:r>
              <a:rPr lang="en-US" altLang="zh-CN" sz="900" b="1">
                <a:latin typeface="微软雅黑" panose="020B0503020204020204" charset="-122"/>
                <a:ea typeface="微软雅黑" panose="020B0503020204020204" charset="-122"/>
                <a:cs typeface="仿宋" panose="02010609060101010101" charset="-122"/>
                <a:sym typeface="+mn-ea"/>
              </a:rPr>
              <a:t>PORTAL</a:t>
            </a:r>
            <a:r>
              <a:rPr lang="zh-CN" altLang="en-US" sz="900" b="1">
                <a:latin typeface="微软雅黑" panose="020B0503020204020204" charset="-122"/>
                <a:ea typeface="微软雅黑" panose="020B0503020204020204" charset="-122"/>
                <a:cs typeface="仿宋" panose="02010609060101010101" charset="-122"/>
                <a:sym typeface="+mn-ea"/>
              </a:rPr>
              <a:t>重定向；</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第三步：用户在</a:t>
            </a:r>
            <a:r>
              <a:rPr lang="en-US" altLang="zh-CN" sz="900" b="1">
                <a:latin typeface="微软雅黑" panose="020B0503020204020204" charset="-122"/>
                <a:ea typeface="微软雅黑" panose="020B0503020204020204" charset="-122"/>
                <a:cs typeface="仿宋" panose="02010609060101010101" charset="-122"/>
                <a:sym typeface="+mn-ea"/>
              </a:rPr>
              <a:t>PORTAL</a:t>
            </a:r>
            <a:r>
              <a:rPr lang="zh-CN" altLang="en-US" sz="900" b="1">
                <a:latin typeface="微软雅黑" panose="020B0503020204020204" charset="-122"/>
                <a:ea typeface="微软雅黑" panose="020B0503020204020204" charset="-122"/>
                <a:cs typeface="仿宋" panose="02010609060101010101" charset="-122"/>
                <a:sym typeface="+mn-ea"/>
              </a:rPr>
              <a:t>页面输入上网帐号密码认证，进行认证；认证计费平台将认证成功后的结果返回给代拨网关，并下发代拨的帐号和密码给代拨网关；</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第四步：代拨网关拿到代拨帐号密码，向对应的运营商的</a:t>
            </a:r>
            <a:r>
              <a:rPr lang="en-US" altLang="zh-CN" sz="900" b="1">
                <a:latin typeface="微软雅黑" panose="020B0503020204020204" charset="-122"/>
                <a:ea typeface="微软雅黑" panose="020B0503020204020204" charset="-122"/>
                <a:cs typeface="仿宋" panose="02010609060101010101" charset="-122"/>
                <a:sym typeface="+mn-ea"/>
              </a:rPr>
              <a:t>BRAS</a:t>
            </a:r>
            <a:r>
              <a:rPr lang="zh-CN" altLang="en-US" sz="900" b="1">
                <a:latin typeface="微软雅黑" panose="020B0503020204020204" charset="-122"/>
                <a:ea typeface="微软雅黑" panose="020B0503020204020204" charset="-122"/>
                <a:cs typeface="仿宋" panose="02010609060101010101" charset="-122"/>
                <a:sym typeface="+mn-ea"/>
              </a:rPr>
              <a:t>发起拨号请求；</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第五步：运营商</a:t>
            </a:r>
            <a:r>
              <a:rPr lang="en-US" altLang="zh-CN" sz="900" b="1">
                <a:latin typeface="微软雅黑" panose="020B0503020204020204" charset="-122"/>
                <a:ea typeface="微软雅黑" panose="020B0503020204020204" charset="-122"/>
                <a:cs typeface="仿宋" panose="02010609060101010101" charset="-122"/>
                <a:sym typeface="+mn-ea"/>
              </a:rPr>
              <a:t>BRAS</a:t>
            </a:r>
            <a:r>
              <a:rPr lang="zh-CN" altLang="en-US" sz="900" b="1">
                <a:latin typeface="微软雅黑" panose="020B0503020204020204" charset="-122"/>
                <a:ea typeface="微软雅黑" panose="020B0503020204020204" charset="-122"/>
                <a:cs typeface="仿宋" panose="02010609060101010101" charset="-122"/>
                <a:sym typeface="+mn-ea"/>
              </a:rPr>
              <a:t>将拨号请求发给省公司</a:t>
            </a:r>
            <a:r>
              <a:rPr lang="en-US" altLang="zh-CN" sz="900" b="1">
                <a:latin typeface="微软雅黑" panose="020B0503020204020204" charset="-122"/>
                <a:ea typeface="微软雅黑" panose="020B0503020204020204" charset="-122"/>
                <a:cs typeface="仿宋" panose="02010609060101010101" charset="-122"/>
                <a:sym typeface="+mn-ea"/>
              </a:rPr>
              <a:t>AAA</a:t>
            </a:r>
            <a:r>
              <a:rPr lang="zh-CN" altLang="en-US" sz="900" b="1">
                <a:latin typeface="微软雅黑" panose="020B0503020204020204" charset="-122"/>
                <a:ea typeface="微软雅黑" panose="020B0503020204020204" charset="-122"/>
                <a:cs typeface="仿宋" panose="02010609060101010101" charset="-122"/>
                <a:sym typeface="+mn-ea"/>
              </a:rPr>
              <a:t>；</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第六步：运营商</a:t>
            </a:r>
            <a:r>
              <a:rPr lang="en-US" altLang="zh-CN" sz="900" b="1">
                <a:latin typeface="微软雅黑" panose="020B0503020204020204" charset="-122"/>
                <a:ea typeface="微软雅黑" panose="020B0503020204020204" charset="-122"/>
                <a:cs typeface="仿宋" panose="02010609060101010101" charset="-122"/>
                <a:sym typeface="+mn-ea"/>
              </a:rPr>
              <a:t>AAA</a:t>
            </a:r>
            <a:r>
              <a:rPr lang="zh-CN" altLang="en-US" sz="900" b="1">
                <a:latin typeface="微软雅黑" panose="020B0503020204020204" charset="-122"/>
                <a:ea typeface="微软雅黑" panose="020B0503020204020204" charset="-122"/>
                <a:cs typeface="仿宋" panose="02010609060101010101" charset="-122"/>
                <a:sym typeface="+mn-ea"/>
              </a:rPr>
              <a:t>对拨号请求</a:t>
            </a:r>
            <a:r>
              <a:rPr lang="zh-CN" altLang="en-US" sz="900" b="1">
                <a:latin typeface="微软雅黑" panose="020B0503020204020204" charset="-122"/>
                <a:ea typeface="微软雅黑" panose="020B0503020204020204" charset="-122"/>
                <a:cs typeface="仿宋" panose="02010609060101010101" charset="-122"/>
                <a:sym typeface="+mn-ea"/>
              </a:rPr>
              <a:t>进行鉴权后返回结果给</a:t>
            </a:r>
            <a:r>
              <a:rPr lang="en-US" altLang="zh-CN" sz="900" b="1">
                <a:latin typeface="微软雅黑" panose="020B0503020204020204" charset="-122"/>
                <a:ea typeface="微软雅黑" panose="020B0503020204020204" charset="-122"/>
                <a:cs typeface="仿宋" panose="02010609060101010101" charset="-122"/>
                <a:sym typeface="+mn-ea"/>
              </a:rPr>
              <a:t>BRAS</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第七步：</a:t>
            </a:r>
            <a:r>
              <a:rPr lang="en-US" altLang="zh-CN" sz="900" b="1">
                <a:latin typeface="微软雅黑" panose="020B0503020204020204" charset="-122"/>
                <a:ea typeface="微软雅黑" panose="020B0503020204020204" charset="-122"/>
                <a:cs typeface="仿宋" panose="02010609060101010101" charset="-122"/>
                <a:sym typeface="+mn-ea"/>
              </a:rPr>
              <a:t>BRAS</a:t>
            </a:r>
            <a:r>
              <a:rPr lang="zh-CN" altLang="en-US" sz="900" b="1">
                <a:latin typeface="微软雅黑" panose="020B0503020204020204" charset="-122"/>
                <a:ea typeface="微软雅黑" panose="020B0503020204020204" charset="-122"/>
                <a:cs typeface="仿宋" panose="02010609060101010101" charset="-122"/>
                <a:sym typeface="+mn-ea"/>
              </a:rPr>
              <a:t>将拨号结果返回给代拨网关；</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第八步：代拨网关根据结果决定是否允许用户上网，如果通过，允许用户上网，如果不通过，则返回认证失败信息给用户的</a:t>
            </a:r>
            <a:r>
              <a:rPr lang="en-US" altLang="zh-CN" sz="900" b="1">
                <a:latin typeface="微软雅黑" panose="020B0503020204020204" charset="-122"/>
                <a:ea typeface="微软雅黑" panose="020B0503020204020204" charset="-122"/>
                <a:cs typeface="仿宋" panose="02010609060101010101" charset="-122"/>
                <a:sym typeface="+mn-ea"/>
              </a:rPr>
              <a:t>PORTAL</a:t>
            </a:r>
            <a:r>
              <a:rPr lang="zh-CN" altLang="en-US" sz="900" b="1">
                <a:latin typeface="微软雅黑" panose="020B0503020204020204" charset="-122"/>
                <a:ea typeface="微软雅黑" panose="020B0503020204020204" charset="-122"/>
                <a:cs typeface="仿宋" panose="02010609060101010101" charset="-122"/>
                <a:sym typeface="+mn-ea"/>
              </a:rPr>
              <a:t>页面。</a:t>
            </a:r>
            <a:endParaRPr lang="zh-CN" altLang="en-US" sz="900" b="1">
              <a:latin typeface="微软雅黑" panose="020B0503020204020204" charset="-122"/>
              <a:ea typeface="微软雅黑" panose="020B0503020204020204" charset="-122"/>
              <a:cs typeface="仿宋" panose="02010609060101010101" charset="-122"/>
              <a:sym typeface="+mn-ea"/>
            </a:endParaRPr>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代拨方案</a:t>
            </a:r>
            <a:r>
              <a:rPr lang="en-US" altLang="zh-CN" b="1"/>
              <a:t>--</a:t>
            </a:r>
            <a:r>
              <a:rPr lang="zh-CN" altLang="en-US" b="1"/>
              <a:t>多运营商选路流程</a:t>
            </a:r>
            <a:endParaRPr lang="zh-CN" altLang="en-US" b="1"/>
          </a:p>
        </p:txBody>
      </p:sp>
      <p:pic>
        <p:nvPicPr>
          <p:cNvPr id="3" name="图片 2"/>
          <p:cNvPicPr>
            <a:picLocks noChangeAspect="1"/>
          </p:cNvPicPr>
          <p:nvPr>
            <p:custDataLst>
              <p:tags r:id="rId1"/>
            </p:custDataLst>
          </p:nvPr>
        </p:nvPicPr>
        <p:blipFill>
          <a:blip r:embed="rId2"/>
          <a:stretch>
            <a:fillRect/>
          </a:stretch>
        </p:blipFill>
        <p:spPr>
          <a:xfrm>
            <a:off x="1009650" y="1080770"/>
            <a:ext cx="10552430" cy="5676265"/>
          </a:xfrm>
          <a:prstGeom prst="rect">
            <a:avLst/>
          </a:prstGeom>
        </p:spPr>
      </p:pic>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椭圆 3"/>
          <p:cNvSpPr/>
          <p:nvPr/>
        </p:nvSpPr>
        <p:spPr>
          <a:xfrm>
            <a:off x="4973955" y="2415540"/>
            <a:ext cx="2565400" cy="25654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p>
            <a:pPr algn="ctr"/>
            <a:endParaRPr lang="zh-CN" altLang="en-US" b="1"/>
          </a:p>
        </p:txBody>
      </p:sp>
      <p:sp>
        <p:nvSpPr>
          <p:cNvPr id="2" name="标题 1"/>
          <p:cNvSpPr>
            <a:spLocks noGrp="1"/>
          </p:cNvSpPr>
          <p:nvPr>
            <p:ph type="title"/>
          </p:nvPr>
        </p:nvSpPr>
        <p:spPr/>
        <p:txBody>
          <a:bodyPr/>
          <a:p>
            <a:r>
              <a:rPr lang="zh-CN" altLang="en-US" b="1"/>
              <a:t>方案特点</a:t>
            </a:r>
            <a:endParaRPr lang="zh-CN" altLang="en-US" b="1"/>
          </a:p>
        </p:txBody>
      </p:sp>
      <p:sp>
        <p:nvSpPr>
          <p:cNvPr id="3" name="椭圆 2"/>
          <p:cNvSpPr/>
          <p:nvPr/>
        </p:nvSpPr>
        <p:spPr>
          <a:xfrm>
            <a:off x="5631815" y="3073400"/>
            <a:ext cx="1249680" cy="1249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蓝海卓越计费平台</a:t>
            </a:r>
            <a:endParaRPr lang="zh-CN" altLang="en-US" b="1"/>
          </a:p>
        </p:txBody>
      </p:sp>
      <p:sp>
        <p:nvSpPr>
          <p:cNvPr id="5" name="椭圆 4"/>
          <p:cNvSpPr/>
          <p:nvPr/>
        </p:nvSpPr>
        <p:spPr>
          <a:xfrm>
            <a:off x="5631815" y="1311910"/>
            <a:ext cx="1249680" cy="1249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p>
            <a:pPr algn="ctr"/>
            <a:r>
              <a:rPr lang="en-US" altLang="zh-CN" b="1"/>
              <a:t>PPPoE</a:t>
            </a:r>
            <a:r>
              <a:rPr lang="zh-CN" altLang="en-US" b="1"/>
              <a:t>代拨</a:t>
            </a:r>
            <a:endParaRPr lang="zh-CN" altLang="en-US" b="1"/>
          </a:p>
        </p:txBody>
      </p:sp>
      <p:sp>
        <p:nvSpPr>
          <p:cNvPr id="7" name="椭圆 6"/>
          <p:cNvSpPr/>
          <p:nvPr/>
        </p:nvSpPr>
        <p:spPr>
          <a:xfrm>
            <a:off x="6995160" y="1913255"/>
            <a:ext cx="1249680" cy="1249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p>
            <a:pPr algn="ctr"/>
            <a:r>
              <a:rPr lang="zh-CN" b="1"/>
              <a:t>无人值守运营</a:t>
            </a:r>
            <a:endParaRPr lang="zh-CN" b="1"/>
          </a:p>
        </p:txBody>
      </p:sp>
      <p:sp>
        <p:nvSpPr>
          <p:cNvPr id="8" name="椭圆 7"/>
          <p:cNvSpPr/>
          <p:nvPr/>
        </p:nvSpPr>
        <p:spPr>
          <a:xfrm>
            <a:off x="7392035" y="3378200"/>
            <a:ext cx="1249680" cy="1249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p>
            <a:pPr algn="ctr"/>
            <a:r>
              <a:rPr lang="zh-CN" b="1"/>
              <a:t>简单高效运维</a:t>
            </a:r>
            <a:endParaRPr lang="zh-CN" b="1"/>
          </a:p>
        </p:txBody>
      </p:sp>
      <p:sp>
        <p:nvSpPr>
          <p:cNvPr id="9" name="椭圆 8"/>
          <p:cNvSpPr/>
          <p:nvPr/>
        </p:nvSpPr>
        <p:spPr>
          <a:xfrm>
            <a:off x="6562725" y="4627880"/>
            <a:ext cx="1249680" cy="1249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p>
            <a:pPr algn="ctr"/>
            <a:r>
              <a:rPr lang="zh-CN" b="1"/>
              <a:t>防代理防私接</a:t>
            </a:r>
            <a:endParaRPr lang="zh-CN" b="1"/>
          </a:p>
        </p:txBody>
      </p:sp>
      <p:sp>
        <p:nvSpPr>
          <p:cNvPr id="10" name="椭圆 9"/>
          <p:cNvSpPr/>
          <p:nvPr/>
        </p:nvSpPr>
        <p:spPr>
          <a:xfrm>
            <a:off x="4876800" y="4642485"/>
            <a:ext cx="1249680" cy="1249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p>
            <a:pPr algn="ctr"/>
            <a:r>
              <a:rPr lang="zh-CN" b="1"/>
              <a:t>有线无线统一</a:t>
            </a:r>
            <a:endParaRPr lang="zh-CN" b="1"/>
          </a:p>
        </p:txBody>
      </p:sp>
      <p:sp>
        <p:nvSpPr>
          <p:cNvPr id="11" name="椭圆 10"/>
          <p:cNvSpPr/>
          <p:nvPr/>
        </p:nvSpPr>
        <p:spPr>
          <a:xfrm>
            <a:off x="3947160" y="3392805"/>
            <a:ext cx="1249680" cy="1249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p>
            <a:pPr algn="ctr"/>
            <a:r>
              <a:rPr lang="zh-CN" b="1"/>
              <a:t>多级权限划分</a:t>
            </a:r>
            <a:endParaRPr lang="zh-CN" b="1"/>
          </a:p>
        </p:txBody>
      </p:sp>
      <p:sp>
        <p:nvSpPr>
          <p:cNvPr id="12" name="椭圆 11"/>
          <p:cNvSpPr/>
          <p:nvPr/>
        </p:nvSpPr>
        <p:spPr>
          <a:xfrm>
            <a:off x="4268470" y="2019935"/>
            <a:ext cx="1249680" cy="1249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p>
            <a:pPr algn="ctr"/>
            <a:r>
              <a:rPr lang="zh-CN" b="1"/>
              <a:t>高性能高稳定</a:t>
            </a:r>
            <a:endParaRPr lang="zh-CN" b="1"/>
          </a:p>
        </p:txBody>
      </p:sp>
      <p:sp>
        <p:nvSpPr>
          <p:cNvPr id="13" name="圆角矩形 12"/>
          <p:cNvSpPr/>
          <p:nvPr/>
        </p:nvSpPr>
        <p:spPr>
          <a:xfrm>
            <a:off x="5318125" y="535940"/>
            <a:ext cx="1877060" cy="64643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l"/>
            <a:r>
              <a:rPr lang="zh-CN" altLang="en-US" sz="1200"/>
              <a:t>支持与家运营商同时接入，实现</a:t>
            </a:r>
            <a:r>
              <a:rPr lang="en-US" altLang="zh-CN" sz="1200"/>
              <a:t>PPPOE</a:t>
            </a:r>
            <a:r>
              <a:rPr lang="zh-CN" altLang="en-US" sz="1200"/>
              <a:t>代拨，自动选路</a:t>
            </a:r>
            <a:endParaRPr lang="zh-CN" altLang="en-US" sz="1200"/>
          </a:p>
        </p:txBody>
      </p:sp>
      <p:sp>
        <p:nvSpPr>
          <p:cNvPr id="14" name="圆角矩形 13"/>
          <p:cNvSpPr/>
          <p:nvPr/>
        </p:nvSpPr>
        <p:spPr>
          <a:xfrm>
            <a:off x="8465820" y="2145030"/>
            <a:ext cx="1877060" cy="68961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l"/>
            <a:r>
              <a:rPr lang="zh-CN" sz="1200"/>
              <a:t>全自动注册、缴费，远程管理，无需人员现场值守，所有管理进行</a:t>
            </a:r>
            <a:endParaRPr lang="zh-CN" sz="1200"/>
          </a:p>
        </p:txBody>
      </p:sp>
      <p:sp>
        <p:nvSpPr>
          <p:cNvPr id="15" name="圆角矩形 14"/>
          <p:cNvSpPr/>
          <p:nvPr/>
        </p:nvSpPr>
        <p:spPr>
          <a:xfrm>
            <a:off x="8970645" y="3645535"/>
            <a:ext cx="1877060" cy="82994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l"/>
            <a:r>
              <a:rPr lang="zh-CN" sz="1200"/>
              <a:t>全中文</a:t>
            </a:r>
            <a:r>
              <a:rPr lang="en-US" altLang="zh-CN" sz="1200"/>
              <a:t>WEB</a:t>
            </a:r>
            <a:r>
              <a:rPr lang="zh-CN" altLang="en-US" sz="1200"/>
              <a:t>页面，简单易上手</a:t>
            </a:r>
            <a:endParaRPr lang="zh-CN" altLang="en-US" sz="1200"/>
          </a:p>
          <a:p>
            <a:pPr algn="l"/>
            <a:r>
              <a:rPr lang="zh-CN" altLang="en-US" sz="1200"/>
              <a:t>双机热备功能，云备份功能，安心省心</a:t>
            </a:r>
            <a:endParaRPr lang="zh-CN" altLang="en-US" sz="1200"/>
          </a:p>
        </p:txBody>
      </p:sp>
      <p:sp>
        <p:nvSpPr>
          <p:cNvPr id="16" name="圆角矩形 15"/>
          <p:cNvSpPr/>
          <p:nvPr/>
        </p:nvSpPr>
        <p:spPr>
          <a:xfrm>
            <a:off x="7975600" y="5047615"/>
            <a:ext cx="1877060" cy="82994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l"/>
            <a:r>
              <a:rPr lang="zh-CN" sz="1200"/>
              <a:t>网关内置防私接功能</a:t>
            </a:r>
            <a:endParaRPr lang="zh-CN" sz="1200"/>
          </a:p>
          <a:p>
            <a:pPr algn="l"/>
            <a:r>
              <a:rPr lang="zh-CN" sz="1200"/>
              <a:t>有效防止用户共享上网行为</a:t>
            </a:r>
            <a:endParaRPr lang="zh-CN" sz="1200"/>
          </a:p>
        </p:txBody>
      </p:sp>
      <p:sp>
        <p:nvSpPr>
          <p:cNvPr id="17" name="圆角矩形 16"/>
          <p:cNvSpPr/>
          <p:nvPr/>
        </p:nvSpPr>
        <p:spPr>
          <a:xfrm>
            <a:off x="1913890" y="2324100"/>
            <a:ext cx="1877060" cy="7493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l"/>
            <a:r>
              <a:rPr lang="zh-CN" sz="1200"/>
              <a:t>上千项目运营实践</a:t>
            </a:r>
            <a:endParaRPr lang="zh-CN" sz="1200"/>
          </a:p>
          <a:p>
            <a:pPr algn="l"/>
            <a:r>
              <a:rPr lang="zh-CN" sz="1200"/>
              <a:t>省级运营平台，市级运营平台，校园级平台，无论大小，均可支持</a:t>
            </a:r>
            <a:endParaRPr lang="zh-CN" sz="1200"/>
          </a:p>
        </p:txBody>
      </p:sp>
      <p:sp>
        <p:nvSpPr>
          <p:cNvPr id="18" name="圆角矩形 17"/>
          <p:cNvSpPr/>
          <p:nvPr/>
        </p:nvSpPr>
        <p:spPr>
          <a:xfrm>
            <a:off x="1415415" y="3645535"/>
            <a:ext cx="1877060" cy="82994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l"/>
            <a:r>
              <a:rPr lang="zh-CN" sz="1200"/>
              <a:t>运营商权限</a:t>
            </a:r>
            <a:endParaRPr lang="zh-CN" sz="1200"/>
          </a:p>
          <a:p>
            <a:pPr algn="l"/>
            <a:r>
              <a:rPr lang="zh-CN" sz="1200"/>
              <a:t>校园权限、不同管理员权限，按需划分，互不干扰</a:t>
            </a:r>
            <a:endParaRPr lang="zh-CN" sz="1200"/>
          </a:p>
        </p:txBody>
      </p:sp>
      <p:sp>
        <p:nvSpPr>
          <p:cNvPr id="19" name="圆角矩形 18"/>
          <p:cNvSpPr/>
          <p:nvPr/>
        </p:nvSpPr>
        <p:spPr>
          <a:xfrm>
            <a:off x="2391410" y="5047615"/>
            <a:ext cx="1877060" cy="82994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l"/>
            <a:r>
              <a:rPr lang="zh-CN" sz="1200"/>
              <a:t>有线与无线统一用户管理，</a:t>
            </a:r>
            <a:r>
              <a:rPr lang="en-US" altLang="zh-CN" sz="1200"/>
              <a:t>PPPOE</a:t>
            </a:r>
            <a:r>
              <a:rPr lang="zh-CN" altLang="en-US" sz="1200"/>
              <a:t>、</a:t>
            </a:r>
            <a:r>
              <a:rPr lang="en-US" altLang="zh-CN" sz="1200"/>
              <a:t>PORTAL</a:t>
            </a:r>
            <a:r>
              <a:rPr lang="zh-CN" altLang="en-US" sz="1200"/>
              <a:t>、</a:t>
            </a:r>
            <a:r>
              <a:rPr lang="en-US" altLang="zh-CN" sz="1200"/>
              <a:t>802.1X</a:t>
            </a:r>
            <a:r>
              <a:rPr lang="zh-CN" altLang="en-US" sz="1200"/>
              <a:t>，无缝切换</a:t>
            </a:r>
            <a:endParaRPr lang="zh-CN" altLang="en-US" sz="1200"/>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50"/>
          <p:cNvGrpSpPr/>
          <p:nvPr/>
        </p:nvGrpSpPr>
        <p:grpSpPr>
          <a:xfrm rot="21600000">
            <a:off x="571500" y="1652016"/>
            <a:ext cx="11059667" cy="4233671"/>
            <a:chOff x="0" y="0"/>
            <a:chExt cx="11059667" cy="4233671"/>
          </a:xfrm>
        </p:grpSpPr>
        <p:sp>
          <p:nvSpPr>
            <p:cNvPr id="360" name="path"/>
            <p:cNvSpPr/>
            <p:nvPr/>
          </p:nvSpPr>
          <p:spPr>
            <a:xfrm>
              <a:off x="3701795" y="0"/>
              <a:ext cx="1804416" cy="4233671"/>
            </a:xfrm>
            <a:custGeom>
              <a:avLst/>
              <a:gdLst/>
              <a:ahLst/>
              <a:cxnLst/>
              <a:rect l="0" t="0" r="0" b="0"/>
              <a:pathLst>
                <a:path w="2841" h="6667">
                  <a:moveTo>
                    <a:pt x="0" y="0"/>
                  </a:moveTo>
                  <a:lnTo>
                    <a:pt x="2841" y="0"/>
                  </a:lnTo>
                  <a:lnTo>
                    <a:pt x="2841" y="6667"/>
                  </a:lnTo>
                  <a:lnTo>
                    <a:pt x="0" y="6667"/>
                  </a:lnTo>
                  <a:lnTo>
                    <a:pt x="0" y="0"/>
                  </a:lnTo>
                  <a:close/>
                </a:path>
              </a:pathLst>
            </a:custGeom>
            <a:solidFill>
              <a:srgbClr val="F2F7FC">
                <a:alpha val="100000"/>
              </a:srgbClr>
            </a:solidFill>
            <a:ln cap="flat">
              <a:noFill/>
              <a:prstDash val="solid"/>
              <a:miter lim="0"/>
            </a:ln>
          </p:spPr>
          <p:txBody>
            <a:bodyPr rtlCol="0"/>
            <a:lstStyle/>
            <a:p>
              <a:pPr algn="ctr"/>
              <a:endParaRPr lang="zh-CN" altLang="en-US"/>
            </a:p>
          </p:txBody>
        </p:sp>
        <p:sp>
          <p:nvSpPr>
            <p:cNvPr id="361" name="path"/>
            <p:cNvSpPr/>
            <p:nvPr/>
          </p:nvSpPr>
          <p:spPr>
            <a:xfrm>
              <a:off x="3701795" y="763523"/>
              <a:ext cx="1805940" cy="466343"/>
            </a:xfrm>
            <a:custGeom>
              <a:avLst/>
              <a:gdLst/>
              <a:ahLst/>
              <a:cxnLst/>
              <a:rect l="0" t="0" r="0" b="0"/>
              <a:pathLst>
                <a:path w="2844" h="734">
                  <a:moveTo>
                    <a:pt x="0" y="0"/>
                  </a:moveTo>
                  <a:lnTo>
                    <a:pt x="2844" y="0"/>
                  </a:lnTo>
                  <a:lnTo>
                    <a:pt x="2844" y="734"/>
                  </a:lnTo>
                  <a:lnTo>
                    <a:pt x="0" y="734"/>
                  </a:lnTo>
                  <a:lnTo>
                    <a:pt x="0" y="0"/>
                  </a:lnTo>
                  <a:close/>
                </a:path>
              </a:pathLst>
            </a:custGeom>
            <a:solidFill>
              <a:srgbClr val="16BC9C">
                <a:alpha val="100000"/>
              </a:srgbClr>
            </a:solidFill>
            <a:ln cap="flat">
              <a:noFill/>
              <a:prstDash val="solid"/>
              <a:miter lim="0"/>
            </a:ln>
          </p:spPr>
          <p:txBody>
            <a:bodyPr rtlCol="0"/>
            <a:lstStyle/>
            <a:p>
              <a:pPr algn="ctr"/>
              <a:endParaRPr lang="zh-CN" altLang="en-US"/>
            </a:p>
          </p:txBody>
        </p:sp>
        <p:sp>
          <p:nvSpPr>
            <p:cNvPr id="362" name="path"/>
            <p:cNvSpPr/>
            <p:nvPr/>
          </p:nvSpPr>
          <p:spPr>
            <a:xfrm>
              <a:off x="0" y="0"/>
              <a:ext cx="1805939" cy="4233671"/>
            </a:xfrm>
            <a:custGeom>
              <a:avLst/>
              <a:gdLst/>
              <a:ahLst/>
              <a:cxnLst/>
              <a:rect l="0" t="0" r="0" b="0"/>
              <a:pathLst>
                <a:path w="2843" h="6667">
                  <a:moveTo>
                    <a:pt x="0" y="0"/>
                  </a:moveTo>
                  <a:lnTo>
                    <a:pt x="2843" y="0"/>
                  </a:lnTo>
                  <a:lnTo>
                    <a:pt x="2843" y="6667"/>
                  </a:lnTo>
                  <a:lnTo>
                    <a:pt x="0" y="6667"/>
                  </a:lnTo>
                  <a:lnTo>
                    <a:pt x="0" y="0"/>
                  </a:lnTo>
                  <a:close/>
                </a:path>
              </a:pathLst>
            </a:custGeom>
            <a:solidFill>
              <a:srgbClr val="F2F7FC">
                <a:alpha val="100000"/>
              </a:srgbClr>
            </a:solidFill>
            <a:ln cap="flat">
              <a:noFill/>
              <a:prstDash val="solid"/>
              <a:miter lim="0"/>
            </a:ln>
          </p:spPr>
          <p:txBody>
            <a:bodyPr rtlCol="0"/>
            <a:lstStyle/>
            <a:p>
              <a:pPr algn="ctr"/>
              <a:endParaRPr lang="zh-CN" altLang="en-US"/>
            </a:p>
          </p:txBody>
        </p:sp>
        <p:sp>
          <p:nvSpPr>
            <p:cNvPr id="363" name="path"/>
            <p:cNvSpPr/>
            <p:nvPr/>
          </p:nvSpPr>
          <p:spPr>
            <a:xfrm>
              <a:off x="0" y="763523"/>
              <a:ext cx="1805939" cy="466343"/>
            </a:xfrm>
            <a:custGeom>
              <a:avLst/>
              <a:gdLst/>
              <a:ahLst/>
              <a:cxnLst/>
              <a:rect l="0" t="0" r="0" b="0"/>
              <a:pathLst>
                <a:path w="2843" h="734">
                  <a:moveTo>
                    <a:pt x="0" y="0"/>
                  </a:moveTo>
                  <a:lnTo>
                    <a:pt x="2843" y="0"/>
                  </a:lnTo>
                  <a:lnTo>
                    <a:pt x="2843" y="734"/>
                  </a:lnTo>
                  <a:lnTo>
                    <a:pt x="0" y="734"/>
                  </a:lnTo>
                  <a:lnTo>
                    <a:pt x="0" y="0"/>
                  </a:lnTo>
                  <a:close/>
                </a:path>
              </a:pathLst>
            </a:custGeom>
            <a:solidFill>
              <a:srgbClr val="057DD6">
                <a:alpha val="100000"/>
              </a:srgbClr>
            </a:solidFill>
            <a:ln cap="flat">
              <a:noFill/>
              <a:prstDash val="solid"/>
              <a:miter lim="0"/>
            </a:ln>
          </p:spPr>
          <p:txBody>
            <a:bodyPr rtlCol="0"/>
            <a:lstStyle/>
            <a:p>
              <a:pPr algn="ctr"/>
              <a:endParaRPr lang="zh-CN" altLang="en-US"/>
            </a:p>
          </p:txBody>
        </p:sp>
        <p:sp>
          <p:nvSpPr>
            <p:cNvPr id="364" name="path"/>
            <p:cNvSpPr/>
            <p:nvPr/>
          </p:nvSpPr>
          <p:spPr>
            <a:xfrm>
              <a:off x="1850136" y="0"/>
              <a:ext cx="1805939" cy="4233671"/>
            </a:xfrm>
            <a:custGeom>
              <a:avLst/>
              <a:gdLst/>
              <a:ahLst/>
              <a:cxnLst/>
              <a:rect l="0" t="0" r="0" b="0"/>
              <a:pathLst>
                <a:path w="2843" h="6667">
                  <a:moveTo>
                    <a:pt x="0" y="0"/>
                  </a:moveTo>
                  <a:lnTo>
                    <a:pt x="2843" y="0"/>
                  </a:lnTo>
                  <a:lnTo>
                    <a:pt x="2843" y="6667"/>
                  </a:lnTo>
                  <a:lnTo>
                    <a:pt x="0" y="6667"/>
                  </a:lnTo>
                  <a:lnTo>
                    <a:pt x="0" y="0"/>
                  </a:lnTo>
                  <a:close/>
                </a:path>
              </a:pathLst>
            </a:custGeom>
            <a:solidFill>
              <a:srgbClr val="F2F7FC">
                <a:alpha val="100000"/>
              </a:srgbClr>
            </a:solidFill>
            <a:ln cap="flat">
              <a:noFill/>
              <a:prstDash val="solid"/>
              <a:miter lim="0"/>
            </a:ln>
          </p:spPr>
          <p:txBody>
            <a:bodyPr rtlCol="0"/>
            <a:lstStyle/>
            <a:p>
              <a:pPr algn="ctr"/>
              <a:endParaRPr lang="zh-CN" altLang="en-US"/>
            </a:p>
          </p:txBody>
        </p:sp>
        <p:sp>
          <p:nvSpPr>
            <p:cNvPr id="365" name="path"/>
            <p:cNvSpPr/>
            <p:nvPr/>
          </p:nvSpPr>
          <p:spPr>
            <a:xfrm>
              <a:off x="1850136" y="763523"/>
              <a:ext cx="1805939" cy="466343"/>
            </a:xfrm>
            <a:custGeom>
              <a:avLst/>
              <a:gdLst/>
              <a:ahLst/>
              <a:cxnLst/>
              <a:rect l="0" t="0" r="0" b="0"/>
              <a:pathLst>
                <a:path w="2843" h="734">
                  <a:moveTo>
                    <a:pt x="0" y="0"/>
                  </a:moveTo>
                  <a:lnTo>
                    <a:pt x="2843" y="0"/>
                  </a:lnTo>
                  <a:lnTo>
                    <a:pt x="2843" y="734"/>
                  </a:lnTo>
                  <a:lnTo>
                    <a:pt x="0" y="734"/>
                  </a:lnTo>
                  <a:lnTo>
                    <a:pt x="0" y="0"/>
                  </a:lnTo>
                  <a:close/>
                </a:path>
              </a:pathLst>
            </a:custGeom>
            <a:solidFill>
              <a:srgbClr val="C4D614">
                <a:alpha val="100000"/>
              </a:srgbClr>
            </a:solidFill>
            <a:ln cap="flat">
              <a:noFill/>
              <a:prstDash val="solid"/>
              <a:miter lim="0"/>
            </a:ln>
          </p:spPr>
          <p:txBody>
            <a:bodyPr rtlCol="0"/>
            <a:lstStyle/>
            <a:p>
              <a:pPr algn="ctr"/>
              <a:endParaRPr lang="zh-CN" altLang="en-US"/>
            </a:p>
          </p:txBody>
        </p:sp>
        <p:sp>
          <p:nvSpPr>
            <p:cNvPr id="366" name="path"/>
            <p:cNvSpPr/>
            <p:nvPr/>
          </p:nvSpPr>
          <p:spPr>
            <a:xfrm>
              <a:off x="5551932" y="0"/>
              <a:ext cx="1805939" cy="4233671"/>
            </a:xfrm>
            <a:custGeom>
              <a:avLst/>
              <a:gdLst/>
              <a:ahLst/>
              <a:cxnLst/>
              <a:rect l="0" t="0" r="0" b="0"/>
              <a:pathLst>
                <a:path w="2843" h="6667">
                  <a:moveTo>
                    <a:pt x="0" y="0"/>
                  </a:moveTo>
                  <a:lnTo>
                    <a:pt x="2843" y="0"/>
                  </a:lnTo>
                  <a:lnTo>
                    <a:pt x="2843" y="6667"/>
                  </a:lnTo>
                  <a:lnTo>
                    <a:pt x="0" y="6667"/>
                  </a:lnTo>
                  <a:lnTo>
                    <a:pt x="0" y="0"/>
                  </a:lnTo>
                  <a:close/>
                </a:path>
              </a:pathLst>
            </a:custGeom>
            <a:solidFill>
              <a:srgbClr val="F2F7FC">
                <a:alpha val="100000"/>
              </a:srgbClr>
            </a:solidFill>
            <a:ln cap="flat">
              <a:noFill/>
              <a:prstDash val="solid"/>
              <a:miter lim="0"/>
            </a:ln>
          </p:spPr>
          <p:txBody>
            <a:bodyPr rtlCol="0"/>
            <a:lstStyle/>
            <a:p>
              <a:pPr algn="ctr"/>
              <a:endParaRPr lang="zh-CN" altLang="en-US"/>
            </a:p>
          </p:txBody>
        </p:sp>
        <p:sp>
          <p:nvSpPr>
            <p:cNvPr id="367" name="path"/>
            <p:cNvSpPr/>
            <p:nvPr/>
          </p:nvSpPr>
          <p:spPr>
            <a:xfrm>
              <a:off x="5551932" y="763523"/>
              <a:ext cx="1805939" cy="466343"/>
            </a:xfrm>
            <a:custGeom>
              <a:avLst/>
              <a:gdLst/>
              <a:ahLst/>
              <a:cxnLst/>
              <a:rect l="0" t="0" r="0" b="0"/>
              <a:pathLst>
                <a:path w="2843" h="734">
                  <a:moveTo>
                    <a:pt x="0" y="0"/>
                  </a:moveTo>
                  <a:lnTo>
                    <a:pt x="2843" y="0"/>
                  </a:lnTo>
                  <a:lnTo>
                    <a:pt x="2843" y="734"/>
                  </a:lnTo>
                  <a:lnTo>
                    <a:pt x="0" y="734"/>
                  </a:lnTo>
                  <a:lnTo>
                    <a:pt x="0" y="0"/>
                  </a:lnTo>
                  <a:close/>
                </a:path>
              </a:pathLst>
            </a:custGeom>
            <a:solidFill>
              <a:srgbClr val="21A0FF">
                <a:alpha val="100000"/>
              </a:srgbClr>
            </a:solidFill>
            <a:ln cap="flat">
              <a:noFill/>
              <a:prstDash val="solid"/>
              <a:miter lim="0"/>
            </a:ln>
          </p:spPr>
          <p:txBody>
            <a:bodyPr rtlCol="0"/>
            <a:lstStyle/>
            <a:p>
              <a:pPr algn="ctr"/>
              <a:endParaRPr lang="zh-CN" altLang="en-US"/>
            </a:p>
          </p:txBody>
        </p:sp>
        <p:sp>
          <p:nvSpPr>
            <p:cNvPr id="368" name="path"/>
            <p:cNvSpPr/>
            <p:nvPr/>
          </p:nvSpPr>
          <p:spPr>
            <a:xfrm>
              <a:off x="7402067" y="0"/>
              <a:ext cx="1805940" cy="4233671"/>
            </a:xfrm>
            <a:custGeom>
              <a:avLst/>
              <a:gdLst/>
              <a:ahLst/>
              <a:cxnLst/>
              <a:rect l="0" t="0" r="0" b="0"/>
              <a:pathLst>
                <a:path w="2844" h="6667">
                  <a:moveTo>
                    <a:pt x="0" y="0"/>
                  </a:moveTo>
                  <a:lnTo>
                    <a:pt x="2844" y="0"/>
                  </a:lnTo>
                  <a:lnTo>
                    <a:pt x="2844" y="6667"/>
                  </a:lnTo>
                  <a:lnTo>
                    <a:pt x="0" y="6667"/>
                  </a:lnTo>
                  <a:lnTo>
                    <a:pt x="0" y="0"/>
                  </a:lnTo>
                  <a:close/>
                </a:path>
              </a:pathLst>
            </a:custGeom>
            <a:solidFill>
              <a:srgbClr val="F2F7FC">
                <a:alpha val="100000"/>
              </a:srgbClr>
            </a:solidFill>
            <a:ln cap="flat">
              <a:noFill/>
              <a:prstDash val="solid"/>
              <a:miter lim="0"/>
            </a:ln>
          </p:spPr>
          <p:txBody>
            <a:bodyPr rtlCol="0"/>
            <a:lstStyle/>
            <a:p>
              <a:pPr algn="ctr"/>
              <a:endParaRPr lang="zh-CN" altLang="en-US"/>
            </a:p>
          </p:txBody>
        </p:sp>
        <p:sp>
          <p:nvSpPr>
            <p:cNvPr id="369" name="path"/>
            <p:cNvSpPr/>
            <p:nvPr/>
          </p:nvSpPr>
          <p:spPr>
            <a:xfrm>
              <a:off x="7402067" y="763523"/>
              <a:ext cx="1805940" cy="466343"/>
            </a:xfrm>
            <a:custGeom>
              <a:avLst/>
              <a:gdLst/>
              <a:ahLst/>
              <a:cxnLst/>
              <a:rect l="0" t="0" r="0" b="0"/>
              <a:pathLst>
                <a:path w="2844" h="734">
                  <a:moveTo>
                    <a:pt x="0" y="0"/>
                  </a:moveTo>
                  <a:lnTo>
                    <a:pt x="2844" y="0"/>
                  </a:lnTo>
                  <a:lnTo>
                    <a:pt x="2844" y="734"/>
                  </a:lnTo>
                  <a:lnTo>
                    <a:pt x="0" y="734"/>
                  </a:lnTo>
                  <a:lnTo>
                    <a:pt x="0" y="0"/>
                  </a:lnTo>
                  <a:close/>
                </a:path>
              </a:pathLst>
            </a:custGeom>
            <a:solidFill>
              <a:srgbClr val="4840CE">
                <a:alpha val="100000"/>
              </a:srgbClr>
            </a:solidFill>
            <a:ln cap="flat">
              <a:noFill/>
              <a:prstDash val="solid"/>
              <a:miter lim="0"/>
            </a:ln>
          </p:spPr>
          <p:txBody>
            <a:bodyPr rtlCol="0"/>
            <a:lstStyle/>
            <a:p>
              <a:pPr algn="ctr"/>
              <a:endParaRPr lang="zh-CN" altLang="en-US"/>
            </a:p>
          </p:txBody>
        </p:sp>
        <p:sp>
          <p:nvSpPr>
            <p:cNvPr id="370" name="path"/>
            <p:cNvSpPr/>
            <p:nvPr/>
          </p:nvSpPr>
          <p:spPr>
            <a:xfrm>
              <a:off x="9253727" y="0"/>
              <a:ext cx="1805940" cy="4233671"/>
            </a:xfrm>
            <a:custGeom>
              <a:avLst/>
              <a:gdLst/>
              <a:ahLst/>
              <a:cxnLst/>
              <a:rect l="0" t="0" r="0" b="0"/>
              <a:pathLst>
                <a:path w="2844" h="6667">
                  <a:moveTo>
                    <a:pt x="0" y="0"/>
                  </a:moveTo>
                  <a:lnTo>
                    <a:pt x="2844" y="0"/>
                  </a:lnTo>
                  <a:lnTo>
                    <a:pt x="2844" y="6667"/>
                  </a:lnTo>
                  <a:lnTo>
                    <a:pt x="0" y="6667"/>
                  </a:lnTo>
                  <a:lnTo>
                    <a:pt x="0" y="0"/>
                  </a:lnTo>
                  <a:close/>
                </a:path>
              </a:pathLst>
            </a:custGeom>
            <a:solidFill>
              <a:srgbClr val="F2F7FC">
                <a:alpha val="100000"/>
              </a:srgbClr>
            </a:solidFill>
            <a:ln cap="flat">
              <a:noFill/>
              <a:prstDash val="solid"/>
              <a:miter lim="0"/>
            </a:ln>
          </p:spPr>
          <p:txBody>
            <a:bodyPr rtlCol="0"/>
            <a:lstStyle/>
            <a:p>
              <a:pPr algn="ctr"/>
              <a:endParaRPr lang="zh-CN" altLang="en-US"/>
            </a:p>
          </p:txBody>
        </p:sp>
        <p:sp>
          <p:nvSpPr>
            <p:cNvPr id="371" name="path"/>
            <p:cNvSpPr/>
            <p:nvPr/>
          </p:nvSpPr>
          <p:spPr>
            <a:xfrm>
              <a:off x="9253727" y="763523"/>
              <a:ext cx="1805940" cy="466343"/>
            </a:xfrm>
            <a:custGeom>
              <a:avLst/>
              <a:gdLst/>
              <a:ahLst/>
              <a:cxnLst/>
              <a:rect l="0" t="0" r="0" b="0"/>
              <a:pathLst>
                <a:path w="2844" h="734">
                  <a:moveTo>
                    <a:pt x="0" y="0"/>
                  </a:moveTo>
                  <a:lnTo>
                    <a:pt x="2844" y="0"/>
                  </a:lnTo>
                  <a:lnTo>
                    <a:pt x="2844" y="734"/>
                  </a:lnTo>
                  <a:lnTo>
                    <a:pt x="0" y="734"/>
                  </a:lnTo>
                  <a:lnTo>
                    <a:pt x="0" y="0"/>
                  </a:lnTo>
                  <a:close/>
                </a:path>
              </a:pathLst>
            </a:custGeom>
            <a:solidFill>
              <a:srgbClr val="16BC9C">
                <a:alpha val="100000"/>
              </a:srgbClr>
            </a:solidFill>
            <a:ln cap="flat">
              <a:noFill/>
              <a:prstDash val="solid"/>
              <a:miter lim="0"/>
            </a:ln>
          </p:spPr>
          <p:txBody>
            <a:bodyPr rtlCol="0"/>
            <a:lstStyle/>
            <a:p>
              <a:pPr algn="ctr"/>
              <a:endParaRPr lang="zh-CN" altLang="en-US"/>
            </a:p>
          </p:txBody>
        </p:sp>
      </p:grpSp>
      <p:sp>
        <p:nvSpPr>
          <p:cNvPr id="372" name="textbox 372"/>
          <p:cNvSpPr/>
          <p:nvPr/>
        </p:nvSpPr>
        <p:spPr>
          <a:xfrm>
            <a:off x="10033534" y="2537853"/>
            <a:ext cx="1390650" cy="2860675"/>
          </a:xfrm>
          <a:prstGeom prst="rect">
            <a:avLst/>
          </a:prstGeom>
        </p:spPr>
        <p:txBody>
          <a:bodyPr vert="horz" wrap="square" lIns="0" tIns="0" rIns="0" bIns="0"/>
          <a:lstStyle/>
          <a:p>
            <a:pPr algn="l" rtl="0" eaLnBrk="0">
              <a:lnSpc>
                <a:spcPct val="79000"/>
              </a:lnSpc>
            </a:pPr>
            <a:endParaRPr lang="en-US" altLang="en-US" sz="100" dirty="0"/>
          </a:p>
          <a:p>
            <a:pPr marL="29845" algn="l" rtl="0" eaLnBrk="0">
              <a:lnSpc>
                <a:spcPct val="97000"/>
              </a:lnSpc>
            </a:pPr>
            <a:r>
              <a:rPr sz="14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运营商二次认</a:t>
            </a:r>
            <a:r>
              <a:rPr sz="1400" spc="8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证</a:t>
            </a:r>
            <a:endParaRPr lang="en-US" altLang="en-US" sz="1400" dirty="0"/>
          </a:p>
          <a:p>
            <a:pPr algn="l" rtl="0" eaLnBrk="0">
              <a:lnSpc>
                <a:spcPct val="106000"/>
              </a:lnSpc>
            </a:pPr>
            <a:endParaRPr lang="en-US" altLang="en-US" sz="1000" dirty="0"/>
          </a:p>
          <a:p>
            <a:pPr algn="l" rtl="0" eaLnBrk="0">
              <a:lnSpc>
                <a:spcPct val="107000"/>
              </a:lnSpc>
            </a:pPr>
            <a:endParaRPr lang="en-US" altLang="en-US" sz="1000" dirty="0"/>
          </a:p>
          <a:p>
            <a:pPr marL="12700" algn="l" rtl="0" eaLnBrk="0">
              <a:lnSpc>
                <a:spcPct val="94000"/>
              </a:lnSpc>
              <a:spcBef>
                <a:spcPts val="340"/>
              </a:spcBef>
            </a:pPr>
            <a:r>
              <a:rPr sz="1100" spc="20" dirty="0">
                <a:solidFill>
                  <a:srgbClr val="262626">
                    <a:alpha val="100000"/>
                  </a:srgbClr>
                </a:solidFill>
                <a:latin typeface="微软雅黑" panose="020B0503020204020204" charset="-122"/>
                <a:ea typeface="微软雅黑" panose="020B0503020204020204" charset="-122"/>
                <a:cs typeface="微软雅黑" panose="020B0503020204020204" charset="-122"/>
              </a:rPr>
              <a:t>在大型的学校、</a:t>
            </a:r>
            <a:r>
              <a:rPr sz="1100" spc="10" dirty="0">
                <a:solidFill>
                  <a:srgbClr val="262626">
                    <a:alpha val="100000"/>
                  </a:srgbClr>
                </a:solidFill>
                <a:latin typeface="微软雅黑" panose="020B0503020204020204" charset="-122"/>
                <a:ea typeface="微软雅黑" panose="020B0503020204020204" charset="-122"/>
                <a:cs typeface="微软雅黑" panose="020B0503020204020204" charset="-122"/>
              </a:rPr>
              <a:t>园</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区</a:t>
            </a:r>
            <a:endParaRPr lang="en-US" altLang="en-US" sz="1100" dirty="0"/>
          </a:p>
          <a:p>
            <a:pPr marL="12700" algn="l" rtl="0" eaLnBrk="0">
              <a:lnSpc>
                <a:spcPct val="95000"/>
              </a:lnSpc>
              <a:spcBef>
                <a:spcPts val="1505"/>
              </a:spcBef>
            </a:pPr>
            <a:r>
              <a:rPr sz="1100" spc="20" dirty="0">
                <a:solidFill>
                  <a:srgbClr val="262626">
                    <a:alpha val="100000"/>
                  </a:srgbClr>
                </a:solidFill>
                <a:latin typeface="微软雅黑" panose="020B0503020204020204" charset="-122"/>
                <a:ea typeface="微软雅黑" panose="020B0503020204020204" charset="-122"/>
                <a:cs typeface="微软雅黑" panose="020B0503020204020204" charset="-122"/>
              </a:rPr>
              <a:t>等用户网络中，</a:t>
            </a:r>
            <a:r>
              <a:rPr sz="1100" spc="10" dirty="0">
                <a:solidFill>
                  <a:srgbClr val="262626">
                    <a:alpha val="100000"/>
                  </a:srgbClr>
                </a:solidFill>
                <a:latin typeface="微软雅黑" panose="020B0503020204020204" charset="-122"/>
                <a:ea typeface="微软雅黑" panose="020B0503020204020204" charset="-122"/>
                <a:cs typeface="微软雅黑" panose="020B0503020204020204" charset="-122"/>
              </a:rPr>
              <a:t>用</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户</a:t>
            </a:r>
            <a:endParaRPr lang="en-US" altLang="en-US" sz="1100" dirty="0"/>
          </a:p>
          <a:p>
            <a:pPr marL="13970" algn="l" rtl="0" eaLnBrk="0">
              <a:lnSpc>
                <a:spcPct val="95000"/>
              </a:lnSpc>
              <a:spcBef>
                <a:spcPts val="1510"/>
              </a:spcBef>
            </a:pPr>
            <a:r>
              <a:rPr sz="1100" spc="100" dirty="0">
                <a:solidFill>
                  <a:srgbClr val="262626">
                    <a:alpha val="100000"/>
                  </a:srgbClr>
                </a:solidFill>
                <a:latin typeface="微软雅黑" panose="020B0503020204020204" charset="-122"/>
                <a:ea typeface="微软雅黑" panose="020B0503020204020204" charset="-122"/>
                <a:cs typeface="微软雅黑" panose="020B0503020204020204" charset="-122"/>
              </a:rPr>
              <a:t>可能已经自建了一</a:t>
            </a: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套</a:t>
            </a:r>
            <a:endParaRPr lang="en-US" altLang="en-US" sz="1100" dirty="0"/>
          </a:p>
          <a:p>
            <a:pPr marL="12700" algn="l" rtl="0" eaLnBrk="0">
              <a:lnSpc>
                <a:spcPct val="95000"/>
              </a:lnSpc>
              <a:spcBef>
                <a:spcPts val="1505"/>
              </a:spcBef>
            </a:pPr>
            <a:r>
              <a:rPr sz="1100" spc="20" dirty="0">
                <a:solidFill>
                  <a:srgbClr val="262626">
                    <a:alpha val="100000"/>
                  </a:srgbClr>
                </a:solidFill>
                <a:latin typeface="微软雅黑" panose="020B0503020204020204" charset="-122"/>
                <a:ea typeface="微软雅黑" panose="020B0503020204020204" charset="-122"/>
                <a:cs typeface="微软雅黑" panose="020B0503020204020204" charset="-122"/>
              </a:rPr>
              <a:t>认证计费系统，</a:t>
            </a:r>
            <a:r>
              <a:rPr sz="1100" spc="10" dirty="0">
                <a:solidFill>
                  <a:srgbClr val="262626">
                    <a:alpha val="100000"/>
                  </a:srgbClr>
                </a:solidFill>
                <a:latin typeface="微软雅黑" panose="020B0503020204020204" charset="-122"/>
                <a:ea typeface="微软雅黑" panose="020B0503020204020204" charset="-122"/>
                <a:cs typeface="微软雅黑" panose="020B0503020204020204" charset="-122"/>
              </a:rPr>
              <a:t>运</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营</a:t>
            </a:r>
            <a:endParaRPr lang="en-US" altLang="en-US" sz="1100" dirty="0"/>
          </a:p>
          <a:p>
            <a:pPr marL="13970" algn="l" rtl="0" eaLnBrk="0">
              <a:lnSpc>
                <a:spcPct val="95000"/>
              </a:lnSpc>
              <a:spcBef>
                <a:spcPts val="1505"/>
              </a:spcBef>
            </a:pPr>
            <a:r>
              <a:rPr sz="1100" spc="20" dirty="0">
                <a:solidFill>
                  <a:srgbClr val="262626">
                    <a:alpha val="100000"/>
                  </a:srgbClr>
                </a:solidFill>
                <a:latin typeface="微软雅黑" panose="020B0503020204020204" charset="-122"/>
                <a:ea typeface="微软雅黑" panose="020B0503020204020204" charset="-122"/>
                <a:cs typeface="微软雅黑" panose="020B0503020204020204" charset="-122"/>
              </a:rPr>
              <a:t>商业务接入时，</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通常</a:t>
            </a:r>
            <a:endParaRPr lang="en-US" altLang="en-US" sz="1100" dirty="0"/>
          </a:p>
          <a:p>
            <a:pPr marL="13970" algn="l" rtl="0" eaLnBrk="0">
              <a:lnSpc>
                <a:spcPct val="94000"/>
              </a:lnSpc>
              <a:spcBef>
                <a:spcPts val="1520"/>
              </a:spcBef>
            </a:pPr>
            <a:r>
              <a:rPr sz="1100" spc="100" dirty="0">
                <a:solidFill>
                  <a:srgbClr val="262626">
                    <a:alpha val="100000"/>
                  </a:srgbClr>
                </a:solidFill>
                <a:latin typeface="微软雅黑" panose="020B0503020204020204" charset="-122"/>
                <a:ea typeface="微软雅黑" panose="020B0503020204020204" charset="-122"/>
                <a:cs typeface="微软雅黑" panose="020B0503020204020204" charset="-122"/>
              </a:rPr>
              <a:t>需要完成对接和二</a:t>
            </a: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次</a:t>
            </a:r>
            <a:endParaRPr lang="en-US" altLang="en-US" sz="1100" dirty="0"/>
          </a:p>
          <a:p>
            <a:pPr algn="l" rtl="0" eaLnBrk="0">
              <a:lnSpc>
                <a:spcPct val="100000"/>
              </a:lnSpc>
            </a:pPr>
            <a:endParaRPr lang="en-US" altLang="en-US" sz="1000" dirty="0"/>
          </a:p>
          <a:p>
            <a:pPr algn="l" rtl="0" eaLnBrk="0">
              <a:lnSpc>
                <a:spcPct val="138000"/>
              </a:lnSpc>
            </a:pPr>
            <a:endParaRPr lang="en-US" altLang="en-US" sz="200" dirty="0"/>
          </a:p>
          <a:p>
            <a:pPr marL="12700" algn="l" rtl="0" eaLnBrk="0">
              <a:lnSpc>
                <a:spcPct val="93000"/>
              </a:lnSpc>
              <a:spcBef>
                <a:spcPts val="0"/>
              </a:spcBef>
            </a:pPr>
            <a:r>
              <a:rPr sz="1100" spc="50" dirty="0">
                <a:solidFill>
                  <a:srgbClr val="262626">
                    <a:alpha val="100000"/>
                  </a:srgbClr>
                </a:solidFill>
                <a:latin typeface="微软雅黑" panose="020B0503020204020204" charset="-122"/>
                <a:ea typeface="微软雅黑" panose="020B0503020204020204" charset="-122"/>
                <a:cs typeface="微软雅黑" panose="020B0503020204020204" charset="-122"/>
              </a:rPr>
              <a:t>认</a:t>
            </a: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证</a:t>
            </a:r>
            <a:endParaRPr lang="en-US" altLang="en-US" sz="1100" dirty="0"/>
          </a:p>
        </p:txBody>
      </p:sp>
      <p:sp>
        <p:nvSpPr>
          <p:cNvPr id="373" name="textbox 373"/>
          <p:cNvSpPr/>
          <p:nvPr/>
        </p:nvSpPr>
        <p:spPr>
          <a:xfrm>
            <a:off x="8183130" y="2538424"/>
            <a:ext cx="1390014" cy="2509520"/>
          </a:xfrm>
          <a:prstGeom prst="rect">
            <a:avLst/>
          </a:prstGeom>
        </p:spPr>
        <p:txBody>
          <a:bodyPr vert="horz" wrap="square" lIns="0" tIns="0" rIns="0" bIns="0"/>
          <a:lstStyle/>
          <a:p>
            <a:pPr algn="l" rtl="0" eaLnBrk="0">
              <a:lnSpc>
                <a:spcPct val="83000"/>
              </a:lnSpc>
            </a:pPr>
            <a:endParaRPr lang="en-US" altLang="en-US" sz="100" dirty="0"/>
          </a:p>
          <a:p>
            <a:pPr marL="182245" algn="l" rtl="0" eaLnBrk="0">
              <a:lnSpc>
                <a:spcPts val="1775"/>
              </a:lnSpc>
            </a:pPr>
            <a:r>
              <a:rPr sz="1400" spc="12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802.1</a:t>
            </a:r>
            <a:r>
              <a:rPr sz="1400" spc="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X</a:t>
            </a:r>
            <a:r>
              <a:rPr sz="1400" spc="12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认</a:t>
            </a:r>
            <a:r>
              <a:rPr sz="1400" spc="7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证</a:t>
            </a:r>
            <a:endParaRPr lang="en-US" altLang="en-US" sz="1400" dirty="0"/>
          </a:p>
          <a:p>
            <a:pPr algn="l" rtl="0" eaLnBrk="0">
              <a:lnSpc>
                <a:spcPct val="109000"/>
              </a:lnSpc>
            </a:pPr>
            <a:endParaRPr lang="en-US" altLang="en-US" sz="1000" dirty="0"/>
          </a:p>
          <a:p>
            <a:pPr marL="12700" indent="0" algn="l" rtl="0" eaLnBrk="0">
              <a:lnSpc>
                <a:spcPct val="208000"/>
              </a:lnSpc>
              <a:spcBef>
                <a:spcPts val="0"/>
              </a:spcBef>
            </a:pPr>
            <a:r>
              <a:rPr sz="1100" spc="100" dirty="0">
                <a:solidFill>
                  <a:srgbClr val="262626">
                    <a:alpha val="100000"/>
                  </a:srgbClr>
                </a:solidFill>
                <a:latin typeface="微软雅黑" panose="020B0503020204020204" charset="-122"/>
                <a:ea typeface="微软雅黑" panose="020B0503020204020204" charset="-122"/>
                <a:cs typeface="微软雅黑" panose="020B0503020204020204" charset="-122"/>
              </a:rPr>
              <a:t>一种基于端口的网</a:t>
            </a:r>
            <a:r>
              <a:rPr sz="1100" spc="40" dirty="0">
                <a:solidFill>
                  <a:srgbClr val="262626">
                    <a:alpha val="100000"/>
                  </a:srgbClr>
                </a:solidFill>
                <a:latin typeface="微软雅黑" panose="020B0503020204020204" charset="-122"/>
                <a:ea typeface="微软雅黑" panose="020B0503020204020204" charset="-122"/>
                <a:cs typeface="微软雅黑" panose="020B0503020204020204" charset="-122"/>
              </a:rPr>
              <a:t>络</a:t>
            </a:r>
            <a:r>
              <a:rPr sz="1100" spc="20" dirty="0">
                <a:solidFill>
                  <a:srgbClr val="262626">
                    <a:alpha val="100000"/>
                  </a:srgbClr>
                </a:solidFill>
                <a:latin typeface="微软雅黑" panose="020B0503020204020204" charset="-122"/>
                <a:ea typeface="微软雅黑" panose="020B0503020204020204" charset="-122"/>
                <a:cs typeface="微软雅黑" panose="020B0503020204020204" charset="-122"/>
              </a:rPr>
              <a:t>接入控制协议，</a:t>
            </a:r>
            <a:r>
              <a:rPr sz="1100" spc="10" dirty="0">
                <a:solidFill>
                  <a:srgbClr val="262626">
                    <a:alpha val="100000"/>
                  </a:srgbClr>
                </a:solidFill>
                <a:latin typeface="微软雅黑" panose="020B0503020204020204" charset="-122"/>
                <a:ea typeface="微软雅黑" panose="020B0503020204020204" charset="-122"/>
                <a:cs typeface="微软雅黑" panose="020B0503020204020204" charset="-122"/>
              </a:rPr>
              <a:t>常</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用</a:t>
            </a:r>
            <a:r>
              <a:rPr sz="1100" spc="100" dirty="0">
                <a:solidFill>
                  <a:srgbClr val="262626">
                    <a:alpha val="100000"/>
                  </a:srgbClr>
                </a:solidFill>
                <a:latin typeface="微软雅黑" panose="020B0503020204020204" charset="-122"/>
                <a:ea typeface="微软雅黑" panose="020B0503020204020204" charset="-122"/>
                <a:cs typeface="微软雅黑" panose="020B0503020204020204" charset="-122"/>
              </a:rPr>
              <a:t>于各种网络设备的</a:t>
            </a:r>
            <a:r>
              <a:rPr sz="1100" spc="40" dirty="0">
                <a:solidFill>
                  <a:srgbClr val="262626">
                    <a:alpha val="100000"/>
                  </a:srgbClr>
                </a:solidFill>
                <a:latin typeface="微软雅黑" panose="020B0503020204020204" charset="-122"/>
                <a:ea typeface="微软雅黑" panose="020B0503020204020204" charset="-122"/>
                <a:cs typeface="微软雅黑" panose="020B0503020204020204" charset="-122"/>
              </a:rPr>
              <a:t>准</a:t>
            </a:r>
            <a:r>
              <a:rPr sz="1100" spc="20" dirty="0">
                <a:solidFill>
                  <a:srgbClr val="262626">
                    <a:alpha val="100000"/>
                  </a:srgbClr>
                </a:solidFill>
                <a:latin typeface="微软雅黑" panose="020B0503020204020204" charset="-122"/>
                <a:ea typeface="微软雅黑" panose="020B0503020204020204" charset="-122"/>
                <a:cs typeface="微软雅黑" panose="020B0503020204020204" charset="-122"/>
              </a:rPr>
              <a:t>入控制，或者一</a:t>
            </a:r>
            <a:r>
              <a:rPr sz="1100" spc="10" dirty="0">
                <a:solidFill>
                  <a:srgbClr val="262626">
                    <a:alpha val="100000"/>
                  </a:srgbClr>
                </a:solidFill>
                <a:latin typeface="微软雅黑" panose="020B0503020204020204" charset="-122"/>
                <a:ea typeface="微软雅黑" panose="020B0503020204020204" charset="-122"/>
                <a:cs typeface="微软雅黑" panose="020B0503020204020204" charset="-122"/>
              </a:rPr>
              <a:t>些</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不</a:t>
            </a:r>
            <a:r>
              <a:rPr sz="1100" spc="90" dirty="0">
                <a:solidFill>
                  <a:srgbClr val="262626">
                    <a:alpha val="100000"/>
                  </a:srgbClr>
                </a:solidFill>
                <a:latin typeface="微软雅黑" panose="020B0503020204020204" charset="-122"/>
                <a:ea typeface="微软雅黑" panose="020B0503020204020204" charset="-122"/>
                <a:cs typeface="微软雅黑" panose="020B0503020204020204" charset="-122"/>
              </a:rPr>
              <a:t>支持</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Web</a:t>
            </a:r>
            <a:r>
              <a:rPr sz="1100" spc="90" dirty="0">
                <a:solidFill>
                  <a:srgbClr val="262626">
                    <a:alpha val="100000"/>
                  </a:srgbClr>
                </a:solidFill>
                <a:latin typeface="微软雅黑" panose="020B0503020204020204" charset="-122"/>
                <a:ea typeface="微软雅黑" panose="020B0503020204020204" charset="-122"/>
                <a:cs typeface="微软雅黑" panose="020B0503020204020204" charset="-122"/>
              </a:rPr>
              <a:t>界面的用</a:t>
            </a:r>
            <a:r>
              <a:rPr sz="1100" spc="50" dirty="0">
                <a:solidFill>
                  <a:srgbClr val="262626">
                    <a:alpha val="100000"/>
                  </a:srgbClr>
                </a:solidFill>
                <a:latin typeface="微软雅黑" panose="020B0503020204020204" charset="-122"/>
                <a:ea typeface="微软雅黑" panose="020B0503020204020204" charset="-122"/>
                <a:cs typeface="微软雅黑" panose="020B0503020204020204" charset="-122"/>
              </a:rPr>
              <a:t>户</a:t>
            </a:r>
            <a:r>
              <a:rPr sz="1100" spc="50" dirty="0">
                <a:solidFill>
                  <a:srgbClr val="262626">
                    <a:alpha val="100000"/>
                  </a:srgbClr>
                </a:solidFill>
                <a:latin typeface="微软雅黑" panose="020B0503020204020204" charset="-122"/>
                <a:ea typeface="微软雅黑" panose="020B0503020204020204" charset="-122"/>
                <a:cs typeface="微软雅黑" panose="020B0503020204020204" charset="-122"/>
              </a:rPr>
              <a:t>终端认</a:t>
            </a: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证</a:t>
            </a:r>
            <a:endParaRPr lang="en-US" altLang="en-US" sz="1100" dirty="0"/>
          </a:p>
        </p:txBody>
      </p:sp>
      <p:sp>
        <p:nvSpPr>
          <p:cNvPr id="374" name="textbox 374"/>
          <p:cNvSpPr/>
          <p:nvPr/>
        </p:nvSpPr>
        <p:spPr>
          <a:xfrm>
            <a:off x="6332156" y="2498038"/>
            <a:ext cx="1390650" cy="2199639"/>
          </a:xfrm>
          <a:prstGeom prst="rect">
            <a:avLst/>
          </a:prstGeom>
        </p:spPr>
        <p:txBody>
          <a:bodyPr vert="horz" wrap="square" lIns="0" tIns="0" rIns="0" bIns="0"/>
          <a:lstStyle/>
          <a:p>
            <a:pPr algn="l" rtl="0" eaLnBrk="0">
              <a:lnSpc>
                <a:spcPct val="83000"/>
              </a:lnSpc>
            </a:pPr>
            <a:endParaRPr lang="en-US" altLang="en-US" sz="100" dirty="0"/>
          </a:p>
          <a:p>
            <a:pPr marL="215265" algn="l" rtl="0" eaLnBrk="0">
              <a:lnSpc>
                <a:spcPts val="1980"/>
              </a:lnSpc>
            </a:pPr>
            <a:r>
              <a:rPr sz="1400" spc="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PPPoE</a:t>
            </a:r>
            <a:r>
              <a:rPr sz="1400" spc="33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认</a:t>
            </a:r>
            <a:r>
              <a:rPr sz="1400" spc="31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证</a:t>
            </a:r>
            <a:endParaRPr lang="en-US" altLang="en-US" sz="1400" dirty="0"/>
          </a:p>
          <a:p>
            <a:pPr algn="l" rtl="0" eaLnBrk="0">
              <a:lnSpc>
                <a:spcPct val="105000"/>
              </a:lnSpc>
            </a:pPr>
            <a:endParaRPr lang="en-US" altLang="en-US" sz="1000" dirty="0"/>
          </a:p>
          <a:p>
            <a:pPr algn="l" rtl="0" eaLnBrk="0">
              <a:lnSpc>
                <a:spcPct val="105000"/>
              </a:lnSpc>
            </a:pPr>
            <a:endParaRPr lang="en-US" altLang="en-US" sz="1000" dirty="0"/>
          </a:p>
          <a:p>
            <a:pPr marL="12700" algn="l" rtl="0" eaLnBrk="0">
              <a:lnSpc>
                <a:spcPct val="94000"/>
              </a:lnSpc>
              <a:spcBef>
                <a:spcPts val="335"/>
              </a:spcBef>
            </a:pPr>
            <a:r>
              <a:rPr sz="1100" spc="100" dirty="0">
                <a:solidFill>
                  <a:srgbClr val="262626">
                    <a:alpha val="100000"/>
                  </a:srgbClr>
                </a:solidFill>
                <a:latin typeface="微软雅黑" panose="020B0503020204020204" charset="-122"/>
                <a:ea typeface="微软雅黑" panose="020B0503020204020204" charset="-122"/>
                <a:cs typeface="微软雅黑" panose="020B0503020204020204" charset="-122"/>
              </a:rPr>
              <a:t>在宽带运营和远程</a:t>
            </a:r>
            <a:r>
              <a:rPr sz="1100" spc="40" dirty="0">
                <a:solidFill>
                  <a:srgbClr val="262626">
                    <a:alpha val="100000"/>
                  </a:srgbClr>
                </a:solidFill>
                <a:latin typeface="微软雅黑" panose="020B0503020204020204" charset="-122"/>
                <a:ea typeface="微软雅黑" panose="020B0503020204020204" charset="-122"/>
                <a:cs typeface="微软雅黑" panose="020B0503020204020204" charset="-122"/>
              </a:rPr>
              <a:t>分</a:t>
            </a:r>
            <a:endParaRPr lang="en-US" altLang="en-US" sz="1100" dirty="0"/>
          </a:p>
          <a:p>
            <a:pPr marL="13970" algn="l" rtl="0" eaLnBrk="0">
              <a:lnSpc>
                <a:spcPct val="94000"/>
              </a:lnSpc>
              <a:spcBef>
                <a:spcPts val="1520"/>
              </a:spcBef>
            </a:pPr>
            <a:r>
              <a:rPr sz="1100" spc="100" dirty="0">
                <a:solidFill>
                  <a:srgbClr val="262626">
                    <a:alpha val="100000"/>
                  </a:srgbClr>
                </a:solidFill>
                <a:latin typeface="微软雅黑" panose="020B0503020204020204" charset="-122"/>
                <a:ea typeface="微软雅黑" panose="020B0503020204020204" charset="-122"/>
                <a:cs typeface="微软雅黑" panose="020B0503020204020204" charset="-122"/>
              </a:rPr>
              <a:t>支互联等拨号接入</a:t>
            </a: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的</a:t>
            </a:r>
            <a:endParaRPr lang="en-US" altLang="en-US" sz="1100" dirty="0"/>
          </a:p>
          <a:p>
            <a:pPr marL="13970" algn="l" rtl="0" eaLnBrk="0">
              <a:lnSpc>
                <a:spcPct val="95000"/>
              </a:lnSpc>
              <a:spcBef>
                <a:spcPts val="1505"/>
              </a:spcBef>
            </a:pPr>
            <a:r>
              <a:rPr sz="1100" spc="20" dirty="0">
                <a:solidFill>
                  <a:srgbClr val="262626">
                    <a:alpha val="100000"/>
                  </a:srgbClr>
                </a:solidFill>
                <a:latin typeface="微软雅黑" panose="020B0503020204020204" charset="-122"/>
                <a:ea typeface="微软雅黑" panose="020B0503020204020204" charset="-122"/>
                <a:cs typeface="微软雅黑" panose="020B0503020204020204" charset="-122"/>
              </a:rPr>
              <a:t>组网场景，同厂</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会启</a:t>
            </a:r>
            <a:endParaRPr lang="en-US" altLang="en-US" sz="1100" dirty="0"/>
          </a:p>
          <a:p>
            <a:pPr marL="13970" algn="l" rtl="0" eaLnBrk="0">
              <a:lnSpc>
                <a:spcPct val="94000"/>
              </a:lnSpc>
              <a:spcBef>
                <a:spcPts val="1520"/>
              </a:spcBef>
            </a:pPr>
            <a:r>
              <a:rPr sz="1100" spc="150" dirty="0">
                <a:solidFill>
                  <a:srgbClr val="262626">
                    <a:alpha val="100000"/>
                  </a:srgbClr>
                </a:solidFill>
                <a:latin typeface="微软雅黑" panose="020B0503020204020204" charset="-122"/>
                <a:ea typeface="微软雅黑" panose="020B0503020204020204" charset="-122"/>
                <a:cs typeface="微软雅黑" panose="020B0503020204020204" charset="-122"/>
              </a:rPr>
              <a:t>用</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PPP</a:t>
            </a:r>
            <a:r>
              <a:rPr sz="1100" spc="150" dirty="0">
                <a:solidFill>
                  <a:srgbClr val="262626">
                    <a:alpha val="100000"/>
                  </a:srgbClr>
                </a:solidFill>
                <a:latin typeface="微软雅黑" panose="020B0503020204020204" charset="-122"/>
                <a:ea typeface="微软雅黑" panose="020B0503020204020204" charset="-122"/>
                <a:cs typeface="微软雅黑" panose="020B0503020204020204" charset="-122"/>
              </a:rPr>
              <a:t>认证这是一</a:t>
            </a:r>
            <a:r>
              <a:rPr sz="1100" spc="110" dirty="0">
                <a:solidFill>
                  <a:srgbClr val="262626">
                    <a:alpha val="100000"/>
                  </a:srgbClr>
                </a:solidFill>
                <a:latin typeface="微软雅黑" panose="020B0503020204020204" charset="-122"/>
                <a:ea typeface="微软雅黑" panose="020B0503020204020204" charset="-122"/>
                <a:cs typeface="微软雅黑" panose="020B0503020204020204" charset="-122"/>
              </a:rPr>
              <a:t>种</a:t>
            </a:r>
            <a:endParaRPr lang="en-US" altLang="en-US" sz="1100" dirty="0"/>
          </a:p>
          <a:p>
            <a:pPr algn="l" rtl="0" eaLnBrk="0">
              <a:lnSpc>
                <a:spcPct val="104000"/>
              </a:lnSpc>
            </a:pPr>
            <a:endParaRPr lang="en-US" altLang="en-US" sz="1200" dirty="0"/>
          </a:p>
          <a:p>
            <a:pPr algn="l" rtl="0" eaLnBrk="0">
              <a:lnSpc>
                <a:spcPct val="7000"/>
              </a:lnSpc>
            </a:pPr>
            <a:endParaRPr lang="en-US" altLang="en-US" sz="100" dirty="0"/>
          </a:p>
          <a:p>
            <a:pPr marL="12700" algn="l" rtl="0" eaLnBrk="0">
              <a:lnSpc>
                <a:spcPct val="95000"/>
              </a:lnSpc>
            </a:pPr>
            <a:r>
              <a:rPr sz="1100" spc="50" dirty="0">
                <a:solidFill>
                  <a:srgbClr val="262626">
                    <a:alpha val="100000"/>
                  </a:srgbClr>
                </a:solidFill>
                <a:latin typeface="微软雅黑" panose="020B0503020204020204" charset="-122"/>
                <a:ea typeface="微软雅黑" panose="020B0503020204020204" charset="-122"/>
                <a:cs typeface="微软雅黑" panose="020B0503020204020204" charset="-122"/>
              </a:rPr>
              <a:t>传统的认证方</a:t>
            </a: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式</a:t>
            </a:r>
            <a:endParaRPr lang="en-US" altLang="en-US" sz="1100" dirty="0"/>
          </a:p>
        </p:txBody>
      </p:sp>
      <p:sp>
        <p:nvSpPr>
          <p:cNvPr id="375" name="textbox 375"/>
          <p:cNvSpPr/>
          <p:nvPr/>
        </p:nvSpPr>
        <p:spPr>
          <a:xfrm>
            <a:off x="2630766" y="2537828"/>
            <a:ext cx="1390650" cy="2159635"/>
          </a:xfrm>
          <a:prstGeom prst="rect">
            <a:avLst/>
          </a:prstGeom>
        </p:spPr>
        <p:txBody>
          <a:bodyPr vert="horz" wrap="square" lIns="0" tIns="0" rIns="0" bIns="0"/>
          <a:lstStyle/>
          <a:p>
            <a:pPr algn="l" rtl="0" eaLnBrk="0">
              <a:lnSpc>
                <a:spcPct val="88000"/>
              </a:lnSpc>
            </a:pPr>
            <a:endParaRPr lang="en-US" altLang="en-US" sz="100" dirty="0"/>
          </a:p>
          <a:p>
            <a:pPr marL="313690" algn="l" rtl="0" eaLnBrk="0">
              <a:lnSpc>
                <a:spcPct val="96000"/>
              </a:lnSpc>
            </a:pPr>
            <a:r>
              <a:rPr sz="14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微信认</a:t>
            </a:r>
            <a:r>
              <a:rPr sz="1400" spc="9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证</a:t>
            </a:r>
            <a:endParaRPr lang="en-US" altLang="en-US" sz="1400" dirty="0"/>
          </a:p>
          <a:p>
            <a:pPr algn="l" rtl="0" eaLnBrk="0">
              <a:lnSpc>
                <a:spcPct val="101000"/>
              </a:lnSpc>
            </a:pPr>
            <a:endParaRPr lang="en-US" altLang="en-US" sz="1200" dirty="0"/>
          </a:p>
          <a:p>
            <a:pPr marL="12700" indent="0" algn="l" rtl="0" eaLnBrk="0">
              <a:lnSpc>
                <a:spcPct val="208000"/>
              </a:lnSpc>
              <a:spcBef>
                <a:spcPts val="5"/>
              </a:spcBef>
            </a:pPr>
            <a:r>
              <a:rPr sz="1100" spc="100" dirty="0">
                <a:solidFill>
                  <a:srgbClr val="262626">
                    <a:alpha val="100000"/>
                  </a:srgbClr>
                </a:solidFill>
                <a:latin typeface="微软雅黑" panose="020B0503020204020204" charset="-122"/>
                <a:ea typeface="微软雅黑" panose="020B0503020204020204" charset="-122"/>
                <a:cs typeface="微软雅黑" panose="020B0503020204020204" charset="-122"/>
              </a:rPr>
              <a:t>通过微信</a:t>
            </a:r>
            <a:r>
              <a:rPr lang="zh-CN" sz="1100" spc="100" dirty="0">
                <a:solidFill>
                  <a:srgbClr val="262626">
                    <a:alpha val="100000"/>
                  </a:srgbClr>
                </a:solidFill>
                <a:latin typeface="微软雅黑" panose="020B0503020204020204" charset="-122"/>
                <a:ea typeface="微软雅黑" panose="020B0503020204020204" charset="-122"/>
                <a:cs typeface="微软雅黑" panose="020B0503020204020204" charset="-122"/>
              </a:rPr>
              <a:t>小程序关注</a:t>
            </a:r>
            <a:r>
              <a:rPr sz="1100" spc="100" dirty="0">
                <a:solidFill>
                  <a:srgbClr val="262626">
                    <a:alpha val="100000"/>
                  </a:srgbClr>
                </a:solidFill>
                <a:latin typeface="微软雅黑" panose="020B0503020204020204" charset="-122"/>
                <a:ea typeface="微软雅黑" panose="020B0503020204020204" charset="-122"/>
                <a:cs typeface="微软雅黑" panose="020B0503020204020204" charset="-122"/>
              </a:rPr>
              <a:t>的方式来</a:t>
            </a:r>
            <a:r>
              <a:rPr sz="1100" spc="40" dirty="0">
                <a:solidFill>
                  <a:srgbClr val="262626">
                    <a:alpha val="100000"/>
                  </a:srgbClr>
                </a:solidFill>
                <a:latin typeface="微软雅黑" panose="020B0503020204020204" charset="-122"/>
                <a:ea typeface="微软雅黑" panose="020B0503020204020204" charset="-122"/>
                <a:cs typeface="微软雅黑" panose="020B0503020204020204" charset="-122"/>
              </a:rPr>
              <a:t>实</a:t>
            </a:r>
            <a:r>
              <a:rPr sz="1100" spc="20" dirty="0">
                <a:solidFill>
                  <a:srgbClr val="262626">
                    <a:alpha val="100000"/>
                  </a:srgbClr>
                </a:solidFill>
                <a:latin typeface="微软雅黑" panose="020B0503020204020204" charset="-122"/>
                <a:ea typeface="微软雅黑" panose="020B0503020204020204" charset="-122"/>
                <a:cs typeface="微软雅黑" panose="020B0503020204020204" charset="-122"/>
              </a:rPr>
              <a:t>现认证，通常用</a:t>
            </a:r>
            <a:r>
              <a:rPr sz="1100" spc="10" dirty="0">
                <a:solidFill>
                  <a:srgbClr val="262626">
                    <a:alpha val="100000"/>
                  </a:srgbClr>
                </a:solidFill>
                <a:latin typeface="微软雅黑" panose="020B0503020204020204" charset="-122"/>
                <a:ea typeface="微软雅黑" panose="020B0503020204020204" charset="-122"/>
                <a:cs typeface="微软雅黑" panose="020B0503020204020204" charset="-122"/>
              </a:rPr>
              <a:t>在</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吸</a:t>
            </a:r>
            <a:r>
              <a:rPr sz="1100" spc="100" dirty="0">
                <a:solidFill>
                  <a:srgbClr val="262626">
                    <a:alpha val="100000"/>
                  </a:srgbClr>
                </a:solidFill>
                <a:latin typeface="微软雅黑" panose="020B0503020204020204" charset="-122"/>
                <a:ea typeface="微软雅黑" panose="020B0503020204020204" charset="-122"/>
                <a:cs typeface="微软雅黑" panose="020B0503020204020204" charset="-122"/>
              </a:rPr>
              <a:t>粉、广告推送等商</a:t>
            </a:r>
            <a:r>
              <a:rPr sz="1100" spc="40" dirty="0">
                <a:solidFill>
                  <a:srgbClr val="262626">
                    <a:alpha val="100000"/>
                  </a:srgbClr>
                </a:solidFill>
                <a:latin typeface="微软雅黑" panose="020B0503020204020204" charset="-122"/>
                <a:ea typeface="微软雅黑" panose="020B0503020204020204" charset="-122"/>
                <a:cs typeface="微软雅黑" panose="020B0503020204020204" charset="-122"/>
              </a:rPr>
              <a:t>业</a:t>
            </a:r>
            <a:r>
              <a:rPr sz="1100" spc="50" dirty="0">
                <a:solidFill>
                  <a:srgbClr val="262626">
                    <a:alpha val="100000"/>
                  </a:srgbClr>
                </a:solidFill>
                <a:latin typeface="微软雅黑" panose="020B0503020204020204" charset="-122"/>
                <a:ea typeface="微软雅黑" panose="020B0503020204020204" charset="-122"/>
                <a:cs typeface="微软雅黑" panose="020B0503020204020204" charset="-122"/>
              </a:rPr>
              <a:t>运营场</a:t>
            </a: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景</a:t>
            </a:r>
            <a:endParaRPr lang="en-US" altLang="en-US" sz="1100" dirty="0"/>
          </a:p>
        </p:txBody>
      </p:sp>
      <p:sp>
        <p:nvSpPr>
          <p:cNvPr id="376" name="textbox 376"/>
          <p:cNvSpPr/>
          <p:nvPr/>
        </p:nvSpPr>
        <p:spPr>
          <a:xfrm>
            <a:off x="4481169" y="2497747"/>
            <a:ext cx="1390650" cy="1849120"/>
          </a:xfrm>
          <a:prstGeom prst="rect">
            <a:avLst/>
          </a:prstGeom>
        </p:spPr>
        <p:txBody>
          <a:bodyPr vert="horz" wrap="square" lIns="0" tIns="0" rIns="0" bIns="0"/>
          <a:lstStyle/>
          <a:p>
            <a:pPr algn="l" rtl="0" eaLnBrk="0">
              <a:lnSpc>
                <a:spcPct val="83000"/>
              </a:lnSpc>
            </a:pPr>
            <a:endParaRPr lang="en-US" altLang="en-US" sz="100" dirty="0"/>
          </a:p>
          <a:p>
            <a:pPr marL="232410" algn="l" rtl="0" eaLnBrk="0">
              <a:lnSpc>
                <a:spcPts val="1980"/>
              </a:lnSpc>
            </a:pPr>
            <a:r>
              <a:rPr sz="1400" spc="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Portal</a:t>
            </a:r>
            <a:r>
              <a:rPr sz="1400" spc="33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认</a:t>
            </a:r>
            <a:r>
              <a:rPr sz="1400" spc="32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证</a:t>
            </a:r>
            <a:endParaRPr lang="en-US" altLang="en-US" sz="1400" dirty="0"/>
          </a:p>
          <a:p>
            <a:pPr algn="l" rtl="0" eaLnBrk="0">
              <a:lnSpc>
                <a:spcPct val="192000"/>
              </a:lnSpc>
            </a:pPr>
            <a:endParaRPr lang="en-US" altLang="en-US" sz="1000" dirty="0"/>
          </a:p>
          <a:p>
            <a:pPr marL="18415" algn="l" rtl="0" eaLnBrk="0">
              <a:lnSpc>
                <a:spcPts val="1485"/>
              </a:lnSpc>
              <a:spcBef>
                <a:spcPts val="335"/>
              </a:spcBef>
            </a:pPr>
            <a:r>
              <a:rPr sz="1100" spc="80" dirty="0">
                <a:solidFill>
                  <a:srgbClr val="262626">
                    <a:alpha val="100000"/>
                  </a:srgbClr>
                </a:solidFill>
                <a:latin typeface="微软雅黑" panose="020B0503020204020204" charset="-122"/>
                <a:ea typeface="微软雅黑" panose="020B0503020204020204" charset="-122"/>
                <a:cs typeface="微软雅黑" panose="020B0503020204020204" charset="-122"/>
              </a:rPr>
              <a:t>以</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Web</a:t>
            </a:r>
            <a:r>
              <a:rPr sz="1100" spc="80" dirty="0">
                <a:solidFill>
                  <a:srgbClr val="262626">
                    <a:alpha val="100000"/>
                  </a:srgbClr>
                </a:solidFill>
                <a:latin typeface="微软雅黑" panose="020B0503020204020204" charset="-122"/>
                <a:ea typeface="微软雅黑" panose="020B0503020204020204" charset="-122"/>
                <a:cs typeface="微软雅黑" panose="020B0503020204020204" charset="-122"/>
              </a:rPr>
              <a:t>浏览器作为</a:t>
            </a:r>
            <a:r>
              <a:rPr sz="1100" spc="70" dirty="0">
                <a:solidFill>
                  <a:srgbClr val="262626">
                    <a:alpha val="100000"/>
                  </a:srgbClr>
                </a:solidFill>
                <a:latin typeface="微软雅黑" panose="020B0503020204020204" charset="-122"/>
                <a:ea typeface="微软雅黑" panose="020B0503020204020204" charset="-122"/>
                <a:cs typeface="微软雅黑" panose="020B0503020204020204" charset="-122"/>
              </a:rPr>
              <a:t>认</a:t>
            </a:r>
            <a:endParaRPr lang="en-US" altLang="en-US" sz="1100" dirty="0"/>
          </a:p>
          <a:p>
            <a:pPr marL="13335" algn="l" rtl="0" eaLnBrk="0">
              <a:lnSpc>
                <a:spcPct val="95000"/>
              </a:lnSpc>
              <a:spcBef>
                <a:spcPts val="1490"/>
              </a:spcBef>
            </a:pPr>
            <a:r>
              <a:rPr sz="1100" spc="90" dirty="0">
                <a:solidFill>
                  <a:srgbClr val="262626">
                    <a:alpha val="100000"/>
                  </a:srgbClr>
                </a:solidFill>
                <a:latin typeface="微软雅黑" panose="020B0503020204020204" charset="-122"/>
                <a:ea typeface="微软雅黑" panose="020B0503020204020204" charset="-122"/>
                <a:cs typeface="微软雅黑" panose="020B0503020204020204" charset="-122"/>
              </a:rPr>
              <a:t>证信息交互的窗口</a:t>
            </a:r>
            <a:r>
              <a:rPr sz="1100" spc="10" dirty="0">
                <a:solidFill>
                  <a:srgbClr val="262626">
                    <a:alpha val="100000"/>
                  </a:srgbClr>
                </a:solidFill>
                <a:latin typeface="微软雅黑" panose="020B0503020204020204" charset="-122"/>
                <a:ea typeface="微软雅黑" panose="020B0503020204020204" charset="-122"/>
                <a:cs typeface="微软雅黑" panose="020B0503020204020204" charset="-122"/>
              </a:rPr>
              <a:t>，</a:t>
            </a:r>
            <a:endParaRPr lang="en-US" altLang="en-US" sz="1100" dirty="0"/>
          </a:p>
          <a:p>
            <a:pPr marL="12700" algn="l" rtl="0" eaLnBrk="0">
              <a:lnSpc>
                <a:spcPct val="94000"/>
              </a:lnSpc>
              <a:spcBef>
                <a:spcPts val="1515"/>
              </a:spcBef>
            </a:pPr>
            <a:r>
              <a:rPr sz="1100" spc="20" dirty="0">
                <a:solidFill>
                  <a:srgbClr val="262626">
                    <a:alpha val="100000"/>
                  </a:srgbClr>
                </a:solidFill>
                <a:latin typeface="微软雅黑" panose="020B0503020204020204" charset="-122"/>
                <a:ea typeface="微软雅黑" panose="020B0503020204020204" charset="-122"/>
                <a:cs typeface="微软雅黑" panose="020B0503020204020204" charset="-122"/>
              </a:rPr>
              <a:t>通用性强，用处</a:t>
            </a:r>
            <a:r>
              <a:rPr sz="1100" spc="10" dirty="0">
                <a:solidFill>
                  <a:srgbClr val="262626">
                    <a:alpha val="100000"/>
                  </a:srgbClr>
                </a:solidFill>
                <a:latin typeface="微软雅黑" panose="020B0503020204020204" charset="-122"/>
                <a:ea typeface="微软雅黑" panose="020B0503020204020204" charset="-122"/>
                <a:cs typeface="微软雅黑" panose="020B0503020204020204" charset="-122"/>
              </a:rPr>
              <a:t>非</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常</a:t>
            </a:r>
            <a:endParaRPr lang="en-US" altLang="en-US" sz="1100" dirty="0"/>
          </a:p>
          <a:p>
            <a:pPr algn="l" rtl="0" eaLnBrk="0">
              <a:lnSpc>
                <a:spcPct val="105000"/>
              </a:lnSpc>
            </a:pPr>
            <a:endParaRPr lang="en-US" altLang="en-US" sz="1200" dirty="0"/>
          </a:p>
          <a:p>
            <a:pPr algn="l" rtl="0" eaLnBrk="0">
              <a:lnSpc>
                <a:spcPct val="6000"/>
              </a:lnSpc>
            </a:pPr>
            <a:endParaRPr lang="en-US" altLang="en-US" sz="100" dirty="0"/>
          </a:p>
          <a:p>
            <a:pPr marL="12700" algn="l" rtl="0" eaLnBrk="0">
              <a:lnSpc>
                <a:spcPct val="94000"/>
              </a:lnSpc>
            </a:pP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广泛</a:t>
            </a:r>
            <a:r>
              <a:rPr sz="1100" spc="20" dirty="0">
                <a:solidFill>
                  <a:srgbClr val="262626">
                    <a:alpha val="100000"/>
                  </a:srgbClr>
                </a:solidFill>
                <a:latin typeface="微软雅黑" panose="020B0503020204020204" charset="-122"/>
                <a:ea typeface="微软雅黑" panose="020B0503020204020204" charset="-122"/>
                <a:cs typeface="微软雅黑" panose="020B0503020204020204" charset="-122"/>
              </a:rPr>
              <a:t>。</a:t>
            </a:r>
            <a:endParaRPr lang="en-US" altLang="en-US" sz="1100" dirty="0"/>
          </a:p>
        </p:txBody>
      </p:sp>
      <p:sp>
        <p:nvSpPr>
          <p:cNvPr id="377" name="textbox 377"/>
          <p:cNvSpPr/>
          <p:nvPr/>
        </p:nvSpPr>
        <p:spPr>
          <a:xfrm>
            <a:off x="767702" y="2537638"/>
            <a:ext cx="1414780" cy="1809114"/>
          </a:xfrm>
          <a:prstGeom prst="rect">
            <a:avLst/>
          </a:prstGeom>
        </p:spPr>
        <p:txBody>
          <a:bodyPr vert="horz" wrap="square" lIns="0" tIns="0" rIns="0" bIns="0"/>
          <a:lstStyle/>
          <a:p>
            <a:pPr algn="l" rtl="0" eaLnBrk="0">
              <a:lnSpc>
                <a:spcPct val="88000"/>
              </a:lnSpc>
            </a:pPr>
            <a:endParaRPr lang="en-US" altLang="en-US" sz="100" dirty="0"/>
          </a:p>
          <a:p>
            <a:pPr marL="327660" algn="l" rtl="0" eaLnBrk="0">
              <a:lnSpc>
                <a:spcPct val="96000"/>
              </a:lnSpc>
            </a:pPr>
            <a:r>
              <a:rPr sz="14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短信认</a:t>
            </a:r>
            <a:r>
              <a:rPr sz="1400" spc="8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证</a:t>
            </a:r>
            <a:endParaRPr lang="en-US" altLang="en-US" sz="1400" dirty="0"/>
          </a:p>
          <a:p>
            <a:pPr algn="l" rtl="0" eaLnBrk="0">
              <a:lnSpc>
                <a:spcPct val="100000"/>
              </a:lnSpc>
            </a:pPr>
            <a:endParaRPr lang="en-US" altLang="en-US" sz="1200" dirty="0"/>
          </a:p>
          <a:p>
            <a:pPr marL="12700" indent="5715" algn="l" rtl="0" eaLnBrk="0">
              <a:lnSpc>
                <a:spcPct val="208000"/>
              </a:lnSpc>
              <a:spcBef>
                <a:spcPts val="5"/>
              </a:spcBef>
            </a:pPr>
            <a:r>
              <a:rPr sz="1100" spc="120" dirty="0">
                <a:solidFill>
                  <a:srgbClr val="262626">
                    <a:alpha val="100000"/>
                  </a:srgbClr>
                </a:solidFill>
                <a:latin typeface="微软雅黑" panose="020B0503020204020204" charset="-122"/>
                <a:ea typeface="微软雅黑" panose="020B0503020204020204" charset="-122"/>
                <a:cs typeface="微软雅黑" panose="020B0503020204020204" charset="-122"/>
              </a:rPr>
              <a:t>以手机号和动态短</a:t>
            </a: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信</a:t>
            </a:r>
            <a:r>
              <a:rPr sz="1100" spc="90" dirty="0">
                <a:solidFill>
                  <a:srgbClr val="262626">
                    <a:alpha val="100000"/>
                  </a:srgbClr>
                </a:solidFill>
                <a:latin typeface="微软雅黑" panose="020B0503020204020204" charset="-122"/>
                <a:ea typeface="微软雅黑" panose="020B0503020204020204" charset="-122"/>
                <a:cs typeface="微软雅黑" panose="020B0503020204020204" charset="-122"/>
              </a:rPr>
              <a:t>密码作为认证信息</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a:t>
            </a:r>
            <a:r>
              <a:rPr sz="1100" spc="120" dirty="0">
                <a:solidFill>
                  <a:srgbClr val="262626">
                    <a:alpha val="100000"/>
                  </a:srgbClr>
                </a:solidFill>
                <a:latin typeface="微软雅黑" panose="020B0503020204020204" charset="-122"/>
                <a:ea typeface="微软雅黑" panose="020B0503020204020204" charset="-122"/>
                <a:cs typeface="微软雅黑" panose="020B0503020204020204" charset="-122"/>
              </a:rPr>
              <a:t>通常用在需要用户</a:t>
            </a:r>
            <a:r>
              <a:rPr sz="1100" spc="70" dirty="0">
                <a:solidFill>
                  <a:srgbClr val="262626">
                    <a:alpha val="100000"/>
                  </a:srgbClr>
                </a:solidFill>
                <a:latin typeface="微软雅黑" panose="020B0503020204020204" charset="-122"/>
                <a:ea typeface="微软雅黑" panose="020B0503020204020204" charset="-122"/>
                <a:cs typeface="微软雅黑" panose="020B0503020204020204" charset="-122"/>
              </a:rPr>
              <a:t>实</a:t>
            </a:r>
            <a:r>
              <a:rPr sz="1100" spc="50" dirty="0">
                <a:solidFill>
                  <a:srgbClr val="262626">
                    <a:alpha val="100000"/>
                  </a:srgbClr>
                </a:solidFill>
                <a:latin typeface="微软雅黑" panose="020B0503020204020204" charset="-122"/>
                <a:ea typeface="微软雅黑" panose="020B0503020204020204" charset="-122"/>
                <a:cs typeface="微软雅黑" panose="020B0503020204020204" charset="-122"/>
              </a:rPr>
              <a:t>名接入的场景</a:t>
            </a: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中</a:t>
            </a:r>
            <a:endParaRPr lang="en-US" altLang="en-US" sz="1100" dirty="0"/>
          </a:p>
        </p:txBody>
      </p:sp>
      <p:sp>
        <p:nvSpPr>
          <p:cNvPr id="379" name="path"/>
          <p:cNvSpPr/>
          <p:nvPr/>
        </p:nvSpPr>
        <p:spPr>
          <a:xfrm>
            <a:off x="3156381" y="1900402"/>
            <a:ext cx="337248" cy="283057"/>
          </a:xfrm>
          <a:custGeom>
            <a:avLst/>
            <a:gdLst/>
            <a:ahLst/>
            <a:cxnLst/>
            <a:rect l="0" t="0" r="0" b="0"/>
            <a:pathLst>
              <a:path w="531" h="445">
                <a:moveTo>
                  <a:pt x="209" y="372"/>
                </a:moveTo>
                <a:cubicBezTo>
                  <a:pt x="200" y="370"/>
                  <a:pt x="192" y="370"/>
                  <a:pt x="182" y="369"/>
                </a:cubicBezTo>
                <a:cubicBezTo>
                  <a:pt x="159" y="365"/>
                  <a:pt x="137" y="359"/>
                  <a:pt x="116" y="350"/>
                </a:cubicBezTo>
                <a:cubicBezTo>
                  <a:pt x="115" y="348"/>
                  <a:pt x="112" y="348"/>
                  <a:pt x="111" y="350"/>
                </a:cubicBezTo>
                <a:cubicBezTo>
                  <a:pt x="94" y="357"/>
                  <a:pt x="78" y="364"/>
                  <a:pt x="61" y="370"/>
                </a:cubicBezTo>
                <a:cubicBezTo>
                  <a:pt x="60" y="370"/>
                  <a:pt x="60" y="372"/>
                  <a:pt x="57" y="372"/>
                </a:cubicBezTo>
                <a:cubicBezTo>
                  <a:pt x="58" y="368"/>
                  <a:pt x="58" y="365"/>
                  <a:pt x="58" y="362"/>
                </a:cubicBezTo>
                <a:cubicBezTo>
                  <a:pt x="60" y="347"/>
                  <a:pt x="61" y="333"/>
                  <a:pt x="64" y="319"/>
                </a:cubicBezTo>
                <a:cubicBezTo>
                  <a:pt x="64" y="316"/>
                  <a:pt x="64" y="315"/>
                  <a:pt x="61" y="312"/>
                </a:cubicBezTo>
                <a:cubicBezTo>
                  <a:pt x="42" y="296"/>
                  <a:pt x="27" y="275"/>
                  <a:pt x="16" y="250"/>
                </a:cubicBezTo>
                <a:cubicBezTo>
                  <a:pt x="2" y="217"/>
                  <a:pt x="0" y="182"/>
                  <a:pt x="8" y="148"/>
                </a:cubicBezTo>
                <a:cubicBezTo>
                  <a:pt x="19" y="105"/>
                  <a:pt x="43" y="73"/>
                  <a:pt x="78" y="47"/>
                </a:cubicBezTo>
                <a:cubicBezTo>
                  <a:pt x="118" y="17"/>
                  <a:pt x="161" y="4"/>
                  <a:pt x="209" y="1"/>
                </a:cubicBezTo>
                <a:cubicBezTo>
                  <a:pt x="255" y="0"/>
                  <a:pt x="297" y="8"/>
                  <a:pt x="337" y="29"/>
                </a:cubicBezTo>
                <a:cubicBezTo>
                  <a:pt x="373" y="48"/>
                  <a:pt x="402" y="74"/>
                  <a:pt x="421" y="109"/>
                </a:cubicBezTo>
                <a:cubicBezTo>
                  <a:pt x="430" y="127"/>
                  <a:pt x="437" y="145"/>
                  <a:pt x="439" y="164"/>
                </a:cubicBezTo>
                <a:cubicBezTo>
                  <a:pt x="440" y="164"/>
                  <a:pt x="440" y="166"/>
                  <a:pt x="440" y="167"/>
                </a:cubicBezTo>
                <a:cubicBezTo>
                  <a:pt x="437" y="166"/>
                  <a:pt x="437" y="166"/>
                  <a:pt x="436" y="166"/>
                </a:cubicBezTo>
                <a:cubicBezTo>
                  <a:pt x="378" y="143"/>
                  <a:pt x="323" y="145"/>
                  <a:pt x="268" y="173"/>
                </a:cubicBezTo>
                <a:cubicBezTo>
                  <a:pt x="240" y="188"/>
                  <a:pt x="216" y="209"/>
                  <a:pt x="201" y="238"/>
                </a:cubicBezTo>
                <a:cubicBezTo>
                  <a:pt x="179" y="280"/>
                  <a:pt x="181" y="323"/>
                  <a:pt x="205" y="365"/>
                </a:cubicBezTo>
                <a:cubicBezTo>
                  <a:pt x="207" y="366"/>
                  <a:pt x="207" y="368"/>
                  <a:pt x="208" y="370"/>
                </a:cubicBezTo>
                <a:cubicBezTo>
                  <a:pt x="208" y="370"/>
                  <a:pt x="208" y="370"/>
                  <a:pt x="209" y="372"/>
                </a:cubicBezTo>
                <a:moveTo>
                  <a:pt x="290" y="145"/>
                </a:moveTo>
                <a:cubicBezTo>
                  <a:pt x="301" y="145"/>
                  <a:pt x="310" y="137"/>
                  <a:pt x="310" y="125"/>
                </a:cubicBezTo>
                <a:cubicBezTo>
                  <a:pt x="310" y="114"/>
                  <a:pt x="301" y="106"/>
                  <a:pt x="290" y="106"/>
                </a:cubicBezTo>
                <a:cubicBezTo>
                  <a:pt x="279" y="106"/>
                  <a:pt x="271" y="114"/>
                  <a:pt x="271" y="125"/>
                </a:cubicBezTo>
                <a:cubicBezTo>
                  <a:pt x="271" y="137"/>
                  <a:pt x="279" y="145"/>
                  <a:pt x="290" y="145"/>
                </a:cubicBezTo>
                <a:moveTo>
                  <a:pt x="161" y="125"/>
                </a:moveTo>
                <a:cubicBezTo>
                  <a:pt x="161" y="114"/>
                  <a:pt x="153" y="106"/>
                  <a:pt x="142" y="106"/>
                </a:cubicBezTo>
                <a:cubicBezTo>
                  <a:pt x="133" y="106"/>
                  <a:pt x="123" y="114"/>
                  <a:pt x="123" y="125"/>
                </a:cubicBezTo>
                <a:cubicBezTo>
                  <a:pt x="123" y="137"/>
                  <a:pt x="131" y="145"/>
                  <a:pt x="142" y="145"/>
                </a:cubicBezTo>
                <a:cubicBezTo>
                  <a:pt x="153" y="145"/>
                  <a:pt x="161" y="137"/>
                  <a:pt x="161" y="125"/>
                </a:cubicBezTo>
              </a:path>
              <a:path w="531" h="445">
                <a:moveTo>
                  <a:pt x="484" y="438"/>
                </a:moveTo>
                <a:cubicBezTo>
                  <a:pt x="472" y="433"/>
                  <a:pt x="461" y="429"/>
                  <a:pt x="451" y="423"/>
                </a:cubicBezTo>
                <a:cubicBezTo>
                  <a:pt x="444" y="420"/>
                  <a:pt x="440" y="420"/>
                  <a:pt x="433" y="423"/>
                </a:cubicBezTo>
                <a:cubicBezTo>
                  <a:pt x="380" y="445"/>
                  <a:pt x="326" y="444"/>
                  <a:pt x="274" y="418"/>
                </a:cubicBezTo>
                <a:cubicBezTo>
                  <a:pt x="238" y="400"/>
                  <a:pt x="212" y="373"/>
                  <a:pt x="200" y="335"/>
                </a:cubicBezTo>
                <a:cubicBezTo>
                  <a:pt x="189" y="300"/>
                  <a:pt x="193" y="267"/>
                  <a:pt x="212" y="235"/>
                </a:cubicBezTo>
                <a:cubicBezTo>
                  <a:pt x="236" y="196"/>
                  <a:pt x="271" y="174"/>
                  <a:pt x="314" y="163"/>
                </a:cubicBezTo>
                <a:cubicBezTo>
                  <a:pt x="367" y="150"/>
                  <a:pt x="418" y="159"/>
                  <a:pt x="463" y="189"/>
                </a:cubicBezTo>
                <a:cubicBezTo>
                  <a:pt x="492" y="209"/>
                  <a:pt x="511" y="233"/>
                  <a:pt x="521" y="267"/>
                </a:cubicBezTo>
                <a:cubicBezTo>
                  <a:pt x="531" y="303"/>
                  <a:pt x="524" y="337"/>
                  <a:pt x="502" y="369"/>
                </a:cubicBezTo>
                <a:cubicBezTo>
                  <a:pt x="496" y="377"/>
                  <a:pt x="488" y="384"/>
                  <a:pt x="481" y="393"/>
                </a:cubicBezTo>
                <a:cubicBezTo>
                  <a:pt x="480" y="394"/>
                  <a:pt x="480" y="397"/>
                  <a:pt x="480" y="398"/>
                </a:cubicBezTo>
                <a:cubicBezTo>
                  <a:pt x="481" y="411"/>
                  <a:pt x="483" y="422"/>
                  <a:pt x="484" y="434"/>
                </a:cubicBezTo>
                <a:cubicBezTo>
                  <a:pt x="484" y="436"/>
                  <a:pt x="484" y="436"/>
                  <a:pt x="484" y="438"/>
                </a:cubicBezTo>
                <a:moveTo>
                  <a:pt x="419" y="236"/>
                </a:moveTo>
                <a:cubicBezTo>
                  <a:pt x="411" y="236"/>
                  <a:pt x="404" y="243"/>
                  <a:pt x="404" y="251"/>
                </a:cubicBezTo>
                <a:cubicBezTo>
                  <a:pt x="404" y="260"/>
                  <a:pt x="411" y="267"/>
                  <a:pt x="419" y="267"/>
                </a:cubicBezTo>
                <a:cubicBezTo>
                  <a:pt x="428" y="267"/>
                  <a:pt x="435" y="260"/>
                  <a:pt x="435" y="251"/>
                </a:cubicBezTo>
                <a:cubicBezTo>
                  <a:pt x="435" y="243"/>
                  <a:pt x="428" y="236"/>
                  <a:pt x="419" y="236"/>
                </a:cubicBezTo>
                <a:moveTo>
                  <a:pt x="308" y="236"/>
                </a:moveTo>
                <a:cubicBezTo>
                  <a:pt x="300" y="236"/>
                  <a:pt x="293" y="243"/>
                  <a:pt x="293" y="251"/>
                </a:cubicBezTo>
                <a:cubicBezTo>
                  <a:pt x="293" y="260"/>
                  <a:pt x="300" y="267"/>
                  <a:pt x="308" y="267"/>
                </a:cubicBezTo>
                <a:cubicBezTo>
                  <a:pt x="317" y="267"/>
                  <a:pt x="323" y="260"/>
                  <a:pt x="323" y="251"/>
                </a:cubicBezTo>
                <a:cubicBezTo>
                  <a:pt x="323" y="243"/>
                  <a:pt x="317" y="236"/>
                  <a:pt x="308" y="236"/>
                </a:cubicBezTo>
              </a:path>
            </a:pathLst>
          </a:custGeom>
          <a:solidFill>
            <a:srgbClr val="C4D614">
              <a:alpha val="100000"/>
            </a:srgbClr>
          </a:solidFill>
          <a:ln cap="flat">
            <a:noFill/>
            <a:prstDash val="solid"/>
            <a:miter lim="0"/>
          </a:ln>
        </p:spPr>
        <p:txBody>
          <a:bodyPr rtlCol="0"/>
          <a:lstStyle/>
          <a:p>
            <a:pPr algn="ctr"/>
            <a:endParaRPr lang="zh-CN" altLang="en-US"/>
          </a:p>
        </p:txBody>
      </p:sp>
      <p:grpSp>
        <p:nvGrpSpPr>
          <p:cNvPr id="52" name="group 52"/>
          <p:cNvGrpSpPr/>
          <p:nvPr/>
        </p:nvGrpSpPr>
        <p:grpSpPr>
          <a:xfrm rot="21600000">
            <a:off x="10962131" y="1889379"/>
            <a:ext cx="305803" cy="305104"/>
            <a:chOff x="0" y="0"/>
            <a:chExt cx="305803" cy="305104"/>
          </a:xfrm>
        </p:grpSpPr>
        <p:sp>
          <p:nvSpPr>
            <p:cNvPr id="380" name="path"/>
            <p:cNvSpPr/>
            <p:nvPr/>
          </p:nvSpPr>
          <p:spPr>
            <a:xfrm>
              <a:off x="0" y="0"/>
              <a:ext cx="305803" cy="305104"/>
            </a:xfrm>
            <a:custGeom>
              <a:avLst/>
              <a:gdLst/>
              <a:ahLst/>
              <a:cxnLst/>
              <a:rect l="0" t="0" r="0" b="0"/>
              <a:pathLst>
                <a:path w="481" h="480">
                  <a:moveTo>
                    <a:pt x="0" y="240"/>
                  </a:moveTo>
                  <a:cubicBezTo>
                    <a:pt x="1" y="107"/>
                    <a:pt x="108" y="0"/>
                    <a:pt x="241" y="0"/>
                  </a:cubicBezTo>
                  <a:cubicBezTo>
                    <a:pt x="374" y="0"/>
                    <a:pt x="481" y="107"/>
                    <a:pt x="481" y="240"/>
                  </a:cubicBezTo>
                  <a:cubicBezTo>
                    <a:pt x="481" y="372"/>
                    <a:pt x="374" y="480"/>
                    <a:pt x="241" y="480"/>
                  </a:cubicBezTo>
                  <a:cubicBezTo>
                    <a:pt x="108" y="480"/>
                    <a:pt x="1" y="372"/>
                    <a:pt x="0" y="240"/>
                  </a:cubicBezTo>
                </a:path>
              </a:pathLst>
            </a:custGeom>
            <a:solidFill>
              <a:srgbClr val="16BC9C">
                <a:alpha val="100000"/>
              </a:srgbClr>
            </a:solidFill>
            <a:ln cap="flat">
              <a:noFill/>
              <a:prstDash val="solid"/>
              <a:miter lim="0"/>
            </a:ln>
          </p:spPr>
          <p:txBody>
            <a:bodyPr rtlCol="0"/>
            <a:lstStyle/>
            <a:p>
              <a:pPr algn="ctr"/>
              <a:endParaRPr lang="zh-CN" altLang="en-US"/>
            </a:p>
          </p:txBody>
        </p:sp>
        <p:sp>
          <p:nvSpPr>
            <p:cNvPr id="381" name="path"/>
            <p:cNvSpPr/>
            <p:nvPr/>
          </p:nvSpPr>
          <p:spPr>
            <a:xfrm>
              <a:off x="34087" y="62496"/>
              <a:ext cx="238314" cy="180111"/>
            </a:xfrm>
            <a:custGeom>
              <a:avLst/>
              <a:gdLst/>
              <a:ahLst/>
              <a:cxnLst/>
              <a:rect l="0" t="0" r="0" b="0"/>
              <a:pathLst>
                <a:path w="375" h="283">
                  <a:moveTo>
                    <a:pt x="186" y="31"/>
                  </a:moveTo>
                  <a:cubicBezTo>
                    <a:pt x="191" y="27"/>
                    <a:pt x="195" y="23"/>
                    <a:pt x="199" y="19"/>
                  </a:cubicBezTo>
                  <a:cubicBezTo>
                    <a:pt x="217" y="2"/>
                    <a:pt x="244" y="0"/>
                    <a:pt x="262" y="17"/>
                  </a:cubicBezTo>
                  <a:cubicBezTo>
                    <a:pt x="281" y="33"/>
                    <a:pt x="283" y="61"/>
                    <a:pt x="267" y="80"/>
                  </a:cubicBezTo>
                  <a:cubicBezTo>
                    <a:pt x="256" y="92"/>
                    <a:pt x="245" y="103"/>
                    <a:pt x="234" y="114"/>
                  </a:cubicBezTo>
                  <a:cubicBezTo>
                    <a:pt x="226" y="122"/>
                    <a:pt x="218" y="130"/>
                    <a:pt x="210" y="138"/>
                  </a:cubicBezTo>
                  <a:cubicBezTo>
                    <a:pt x="208" y="141"/>
                    <a:pt x="208" y="142"/>
                    <a:pt x="210" y="145"/>
                  </a:cubicBezTo>
                  <a:cubicBezTo>
                    <a:pt x="228" y="163"/>
                    <a:pt x="245" y="181"/>
                    <a:pt x="262" y="199"/>
                  </a:cubicBezTo>
                  <a:cubicBezTo>
                    <a:pt x="274" y="212"/>
                    <a:pt x="280" y="227"/>
                    <a:pt x="275" y="244"/>
                  </a:cubicBezTo>
                  <a:cubicBezTo>
                    <a:pt x="271" y="260"/>
                    <a:pt x="261" y="272"/>
                    <a:pt x="245" y="276"/>
                  </a:cubicBezTo>
                  <a:cubicBezTo>
                    <a:pt x="228" y="281"/>
                    <a:pt x="213" y="278"/>
                    <a:pt x="200" y="266"/>
                  </a:cubicBezTo>
                  <a:cubicBezTo>
                    <a:pt x="195" y="261"/>
                    <a:pt x="191" y="257"/>
                    <a:pt x="186" y="252"/>
                  </a:cubicBezTo>
                  <a:cubicBezTo>
                    <a:pt x="181" y="257"/>
                    <a:pt x="177" y="260"/>
                    <a:pt x="173" y="264"/>
                  </a:cubicBezTo>
                  <a:cubicBezTo>
                    <a:pt x="155" y="283"/>
                    <a:pt x="126" y="283"/>
                    <a:pt x="108" y="265"/>
                  </a:cubicBezTo>
                  <a:cubicBezTo>
                    <a:pt x="90" y="247"/>
                    <a:pt x="90" y="219"/>
                    <a:pt x="109" y="200"/>
                  </a:cubicBezTo>
                  <a:cubicBezTo>
                    <a:pt x="126" y="182"/>
                    <a:pt x="144" y="163"/>
                    <a:pt x="162" y="145"/>
                  </a:cubicBezTo>
                  <a:cubicBezTo>
                    <a:pt x="164" y="142"/>
                    <a:pt x="164" y="141"/>
                    <a:pt x="162" y="138"/>
                  </a:cubicBezTo>
                  <a:cubicBezTo>
                    <a:pt x="144" y="119"/>
                    <a:pt x="126" y="101"/>
                    <a:pt x="108" y="82"/>
                  </a:cubicBezTo>
                  <a:cubicBezTo>
                    <a:pt x="92" y="65"/>
                    <a:pt x="91" y="41"/>
                    <a:pt x="105" y="23"/>
                  </a:cubicBezTo>
                  <a:cubicBezTo>
                    <a:pt x="119" y="5"/>
                    <a:pt x="144" y="0"/>
                    <a:pt x="163" y="11"/>
                  </a:cubicBezTo>
                  <a:cubicBezTo>
                    <a:pt x="170" y="15"/>
                    <a:pt x="175" y="22"/>
                    <a:pt x="181" y="27"/>
                  </a:cubicBezTo>
                  <a:cubicBezTo>
                    <a:pt x="183" y="28"/>
                    <a:pt x="184" y="30"/>
                    <a:pt x="186" y="31"/>
                  </a:cubicBezTo>
                  <a:moveTo>
                    <a:pt x="186" y="119"/>
                  </a:moveTo>
                  <a:cubicBezTo>
                    <a:pt x="187" y="118"/>
                    <a:pt x="188" y="117"/>
                    <a:pt x="189" y="116"/>
                  </a:cubicBezTo>
                  <a:cubicBezTo>
                    <a:pt x="199" y="106"/>
                    <a:pt x="209" y="96"/>
                    <a:pt x="219" y="86"/>
                  </a:cubicBezTo>
                  <a:cubicBezTo>
                    <a:pt x="227" y="77"/>
                    <a:pt x="235" y="69"/>
                    <a:pt x="243" y="61"/>
                  </a:cubicBezTo>
                  <a:cubicBezTo>
                    <a:pt x="249" y="54"/>
                    <a:pt x="248" y="45"/>
                    <a:pt x="242" y="39"/>
                  </a:cubicBezTo>
                  <a:cubicBezTo>
                    <a:pt x="236" y="34"/>
                    <a:pt x="227" y="34"/>
                    <a:pt x="221" y="40"/>
                  </a:cubicBezTo>
                  <a:cubicBezTo>
                    <a:pt x="218" y="43"/>
                    <a:pt x="216" y="45"/>
                    <a:pt x="213" y="48"/>
                  </a:cubicBezTo>
                  <a:cubicBezTo>
                    <a:pt x="210" y="50"/>
                    <a:pt x="210" y="52"/>
                    <a:pt x="213" y="55"/>
                  </a:cubicBezTo>
                  <a:cubicBezTo>
                    <a:pt x="218" y="59"/>
                    <a:pt x="222" y="63"/>
                    <a:pt x="227" y="68"/>
                  </a:cubicBezTo>
                  <a:cubicBezTo>
                    <a:pt x="218" y="76"/>
                    <a:pt x="211" y="83"/>
                    <a:pt x="202" y="91"/>
                  </a:cubicBezTo>
                  <a:cubicBezTo>
                    <a:pt x="197" y="86"/>
                    <a:pt x="192" y="79"/>
                    <a:pt x="186" y="73"/>
                  </a:cubicBezTo>
                  <a:cubicBezTo>
                    <a:pt x="180" y="79"/>
                    <a:pt x="174" y="85"/>
                    <a:pt x="169" y="90"/>
                  </a:cubicBezTo>
                  <a:cubicBezTo>
                    <a:pt x="161" y="82"/>
                    <a:pt x="153" y="75"/>
                    <a:pt x="145" y="68"/>
                  </a:cubicBezTo>
                  <a:cubicBezTo>
                    <a:pt x="152" y="62"/>
                    <a:pt x="157" y="57"/>
                    <a:pt x="163" y="53"/>
                  </a:cubicBezTo>
                  <a:cubicBezTo>
                    <a:pt x="158" y="47"/>
                    <a:pt x="153" y="42"/>
                    <a:pt x="148" y="37"/>
                  </a:cubicBezTo>
                  <a:cubicBezTo>
                    <a:pt x="148" y="37"/>
                    <a:pt x="146" y="37"/>
                    <a:pt x="145" y="36"/>
                  </a:cubicBezTo>
                  <a:cubicBezTo>
                    <a:pt x="139" y="34"/>
                    <a:pt x="132" y="37"/>
                    <a:pt x="128" y="42"/>
                  </a:cubicBezTo>
                  <a:cubicBezTo>
                    <a:pt x="124" y="48"/>
                    <a:pt x="124" y="56"/>
                    <a:pt x="130" y="62"/>
                  </a:cubicBezTo>
                  <a:cubicBezTo>
                    <a:pt x="144" y="77"/>
                    <a:pt x="159" y="92"/>
                    <a:pt x="174" y="107"/>
                  </a:cubicBezTo>
                  <a:cubicBezTo>
                    <a:pt x="178" y="111"/>
                    <a:pt x="182" y="115"/>
                    <a:pt x="186" y="119"/>
                  </a:cubicBezTo>
                  <a:moveTo>
                    <a:pt x="208" y="232"/>
                  </a:moveTo>
                  <a:cubicBezTo>
                    <a:pt x="213" y="237"/>
                    <a:pt x="217" y="241"/>
                    <a:pt x="221" y="244"/>
                  </a:cubicBezTo>
                  <a:cubicBezTo>
                    <a:pt x="228" y="250"/>
                    <a:pt x="237" y="249"/>
                    <a:pt x="243" y="242"/>
                  </a:cubicBezTo>
                  <a:cubicBezTo>
                    <a:pt x="248" y="236"/>
                    <a:pt x="247" y="228"/>
                    <a:pt x="241" y="221"/>
                  </a:cubicBezTo>
                  <a:cubicBezTo>
                    <a:pt x="225" y="204"/>
                    <a:pt x="208" y="188"/>
                    <a:pt x="192" y="171"/>
                  </a:cubicBezTo>
                  <a:cubicBezTo>
                    <a:pt x="185" y="164"/>
                    <a:pt x="185" y="164"/>
                    <a:pt x="178" y="171"/>
                  </a:cubicBezTo>
                  <a:cubicBezTo>
                    <a:pt x="162" y="188"/>
                    <a:pt x="145" y="205"/>
                    <a:pt x="129" y="222"/>
                  </a:cubicBezTo>
                  <a:cubicBezTo>
                    <a:pt x="123" y="229"/>
                    <a:pt x="123" y="238"/>
                    <a:pt x="129" y="244"/>
                  </a:cubicBezTo>
                  <a:cubicBezTo>
                    <a:pt x="135" y="250"/>
                    <a:pt x="144" y="250"/>
                    <a:pt x="151" y="243"/>
                  </a:cubicBezTo>
                  <a:cubicBezTo>
                    <a:pt x="153" y="241"/>
                    <a:pt x="155" y="239"/>
                    <a:pt x="158" y="237"/>
                  </a:cubicBezTo>
                  <a:cubicBezTo>
                    <a:pt x="163" y="232"/>
                    <a:pt x="163" y="232"/>
                    <a:pt x="158" y="227"/>
                  </a:cubicBezTo>
                  <a:cubicBezTo>
                    <a:pt x="154" y="224"/>
                    <a:pt x="149" y="220"/>
                    <a:pt x="145" y="215"/>
                  </a:cubicBezTo>
                  <a:cubicBezTo>
                    <a:pt x="153" y="208"/>
                    <a:pt x="160" y="201"/>
                    <a:pt x="168" y="193"/>
                  </a:cubicBezTo>
                  <a:cubicBezTo>
                    <a:pt x="172" y="197"/>
                    <a:pt x="177" y="202"/>
                    <a:pt x="181" y="206"/>
                  </a:cubicBezTo>
                  <a:cubicBezTo>
                    <a:pt x="184" y="209"/>
                    <a:pt x="186" y="210"/>
                    <a:pt x="189" y="206"/>
                  </a:cubicBezTo>
                  <a:cubicBezTo>
                    <a:pt x="193" y="201"/>
                    <a:pt x="198" y="197"/>
                    <a:pt x="203" y="192"/>
                  </a:cubicBezTo>
                  <a:cubicBezTo>
                    <a:pt x="211" y="200"/>
                    <a:pt x="218" y="207"/>
                    <a:pt x="226" y="216"/>
                  </a:cubicBezTo>
                  <a:cubicBezTo>
                    <a:pt x="220" y="221"/>
                    <a:pt x="215" y="226"/>
                    <a:pt x="208" y="232"/>
                  </a:cubicBezTo>
                </a:path>
                <a:path w="375" h="283">
                  <a:moveTo>
                    <a:pt x="113" y="100"/>
                  </a:moveTo>
                  <a:cubicBezTo>
                    <a:pt x="121" y="107"/>
                    <a:pt x="128" y="114"/>
                    <a:pt x="135" y="120"/>
                  </a:cubicBezTo>
                  <a:cubicBezTo>
                    <a:pt x="129" y="126"/>
                    <a:pt x="123" y="133"/>
                    <a:pt x="117" y="138"/>
                  </a:cubicBezTo>
                  <a:cubicBezTo>
                    <a:pt x="115" y="141"/>
                    <a:pt x="115" y="143"/>
                    <a:pt x="117" y="145"/>
                  </a:cubicBezTo>
                  <a:cubicBezTo>
                    <a:pt x="123" y="151"/>
                    <a:pt x="129" y="157"/>
                    <a:pt x="135" y="163"/>
                  </a:cubicBezTo>
                  <a:cubicBezTo>
                    <a:pt x="128" y="170"/>
                    <a:pt x="121" y="177"/>
                    <a:pt x="114" y="185"/>
                  </a:cubicBezTo>
                  <a:cubicBezTo>
                    <a:pt x="109" y="179"/>
                    <a:pt x="104" y="174"/>
                    <a:pt x="99" y="169"/>
                  </a:cubicBezTo>
                  <a:cubicBezTo>
                    <a:pt x="91" y="161"/>
                    <a:pt x="94" y="162"/>
                    <a:pt x="86" y="169"/>
                  </a:cubicBezTo>
                  <a:cubicBezTo>
                    <a:pt x="79" y="176"/>
                    <a:pt x="72" y="182"/>
                    <a:pt x="62" y="185"/>
                  </a:cubicBezTo>
                  <a:cubicBezTo>
                    <a:pt x="43" y="191"/>
                    <a:pt x="21" y="183"/>
                    <a:pt x="10" y="165"/>
                  </a:cubicBezTo>
                  <a:cubicBezTo>
                    <a:pt x="0" y="148"/>
                    <a:pt x="2" y="124"/>
                    <a:pt x="16" y="110"/>
                  </a:cubicBezTo>
                  <a:cubicBezTo>
                    <a:pt x="31" y="95"/>
                    <a:pt x="54" y="91"/>
                    <a:pt x="71" y="102"/>
                  </a:cubicBezTo>
                  <a:cubicBezTo>
                    <a:pt x="78" y="106"/>
                    <a:pt x="83" y="112"/>
                    <a:pt x="89" y="117"/>
                  </a:cubicBezTo>
                  <a:cubicBezTo>
                    <a:pt x="92" y="120"/>
                    <a:pt x="93" y="120"/>
                    <a:pt x="96" y="117"/>
                  </a:cubicBezTo>
                  <a:cubicBezTo>
                    <a:pt x="102" y="111"/>
                    <a:pt x="108" y="105"/>
                    <a:pt x="113" y="100"/>
                  </a:cubicBezTo>
                  <a:moveTo>
                    <a:pt x="49" y="157"/>
                  </a:moveTo>
                  <a:cubicBezTo>
                    <a:pt x="51" y="156"/>
                    <a:pt x="54" y="156"/>
                    <a:pt x="56" y="155"/>
                  </a:cubicBezTo>
                  <a:cubicBezTo>
                    <a:pt x="61" y="151"/>
                    <a:pt x="65" y="147"/>
                    <a:pt x="69" y="143"/>
                  </a:cubicBezTo>
                  <a:cubicBezTo>
                    <a:pt x="69" y="142"/>
                    <a:pt x="69" y="140"/>
                    <a:pt x="68" y="139"/>
                  </a:cubicBezTo>
                  <a:cubicBezTo>
                    <a:pt x="65" y="136"/>
                    <a:pt x="62" y="133"/>
                    <a:pt x="59" y="130"/>
                  </a:cubicBezTo>
                  <a:cubicBezTo>
                    <a:pt x="53" y="125"/>
                    <a:pt x="46" y="125"/>
                    <a:pt x="40" y="129"/>
                  </a:cubicBezTo>
                  <a:cubicBezTo>
                    <a:pt x="35" y="133"/>
                    <a:pt x="32" y="140"/>
                    <a:pt x="34" y="146"/>
                  </a:cubicBezTo>
                  <a:cubicBezTo>
                    <a:pt x="36" y="152"/>
                    <a:pt x="42" y="157"/>
                    <a:pt x="49" y="157"/>
                  </a:cubicBezTo>
                </a:path>
                <a:path w="375" h="283">
                  <a:moveTo>
                    <a:pt x="258" y="185"/>
                  </a:moveTo>
                  <a:cubicBezTo>
                    <a:pt x="250" y="177"/>
                    <a:pt x="243" y="170"/>
                    <a:pt x="236" y="163"/>
                  </a:cubicBezTo>
                  <a:cubicBezTo>
                    <a:pt x="243" y="156"/>
                    <a:pt x="250" y="149"/>
                    <a:pt x="257" y="142"/>
                  </a:cubicBezTo>
                  <a:cubicBezTo>
                    <a:pt x="250" y="135"/>
                    <a:pt x="243" y="129"/>
                    <a:pt x="236" y="121"/>
                  </a:cubicBezTo>
                  <a:cubicBezTo>
                    <a:pt x="244" y="114"/>
                    <a:pt x="251" y="108"/>
                    <a:pt x="260" y="100"/>
                  </a:cubicBezTo>
                  <a:cubicBezTo>
                    <a:pt x="265" y="106"/>
                    <a:pt x="272" y="113"/>
                    <a:pt x="280" y="122"/>
                  </a:cubicBezTo>
                  <a:cubicBezTo>
                    <a:pt x="283" y="118"/>
                    <a:pt x="286" y="114"/>
                    <a:pt x="289" y="112"/>
                  </a:cubicBezTo>
                  <a:cubicBezTo>
                    <a:pt x="306" y="95"/>
                    <a:pt x="328" y="91"/>
                    <a:pt x="347" y="103"/>
                  </a:cubicBezTo>
                  <a:cubicBezTo>
                    <a:pt x="368" y="116"/>
                    <a:pt x="375" y="146"/>
                    <a:pt x="360" y="167"/>
                  </a:cubicBezTo>
                  <a:cubicBezTo>
                    <a:pt x="345" y="189"/>
                    <a:pt x="316" y="194"/>
                    <a:pt x="295" y="178"/>
                  </a:cubicBezTo>
                  <a:cubicBezTo>
                    <a:pt x="291" y="174"/>
                    <a:pt x="286" y="170"/>
                    <a:pt x="282" y="166"/>
                  </a:cubicBezTo>
                  <a:cubicBezTo>
                    <a:pt x="280" y="164"/>
                    <a:pt x="278" y="163"/>
                    <a:pt x="276" y="166"/>
                  </a:cubicBezTo>
                  <a:cubicBezTo>
                    <a:pt x="270" y="172"/>
                    <a:pt x="264" y="178"/>
                    <a:pt x="258" y="185"/>
                  </a:cubicBezTo>
                  <a:moveTo>
                    <a:pt x="322" y="158"/>
                  </a:moveTo>
                  <a:cubicBezTo>
                    <a:pt x="329" y="157"/>
                    <a:pt x="333" y="154"/>
                    <a:pt x="336" y="149"/>
                  </a:cubicBezTo>
                  <a:cubicBezTo>
                    <a:pt x="339" y="143"/>
                    <a:pt x="338" y="135"/>
                    <a:pt x="333" y="131"/>
                  </a:cubicBezTo>
                  <a:cubicBezTo>
                    <a:pt x="328" y="126"/>
                    <a:pt x="319" y="125"/>
                    <a:pt x="314" y="129"/>
                  </a:cubicBezTo>
                  <a:cubicBezTo>
                    <a:pt x="310" y="133"/>
                    <a:pt x="306" y="137"/>
                    <a:pt x="302" y="141"/>
                  </a:cubicBezTo>
                  <a:cubicBezTo>
                    <a:pt x="305" y="145"/>
                    <a:pt x="309" y="149"/>
                    <a:pt x="312" y="153"/>
                  </a:cubicBezTo>
                  <a:cubicBezTo>
                    <a:pt x="315" y="155"/>
                    <a:pt x="319" y="156"/>
                    <a:pt x="322" y="158"/>
                  </a:cubicBezTo>
                </a:path>
              </a:pathLst>
            </a:custGeom>
            <a:solidFill>
              <a:srgbClr val="FFFFFF">
                <a:alpha val="100000"/>
              </a:srgbClr>
            </a:solidFill>
            <a:ln cap="flat">
              <a:noFill/>
              <a:prstDash val="solid"/>
              <a:miter lim="0"/>
            </a:ln>
          </p:spPr>
          <p:txBody>
            <a:bodyPr rtlCol="0"/>
            <a:lstStyle/>
            <a:p>
              <a:pPr algn="ctr"/>
              <a:endParaRPr lang="zh-CN" altLang="en-US"/>
            </a:p>
          </p:txBody>
        </p:sp>
      </p:grpSp>
      <p:grpSp>
        <p:nvGrpSpPr>
          <p:cNvPr id="54" name="group 54"/>
          <p:cNvGrpSpPr/>
          <p:nvPr/>
        </p:nvGrpSpPr>
        <p:grpSpPr>
          <a:xfrm rot="21600000">
            <a:off x="10575035" y="1889379"/>
            <a:ext cx="305282" cy="305104"/>
            <a:chOff x="0" y="0"/>
            <a:chExt cx="305282" cy="305104"/>
          </a:xfrm>
        </p:grpSpPr>
        <p:sp>
          <p:nvSpPr>
            <p:cNvPr id="382" name="path"/>
            <p:cNvSpPr/>
            <p:nvPr/>
          </p:nvSpPr>
          <p:spPr>
            <a:xfrm>
              <a:off x="0" y="0"/>
              <a:ext cx="305282" cy="305104"/>
            </a:xfrm>
            <a:custGeom>
              <a:avLst/>
              <a:gdLst/>
              <a:ahLst/>
              <a:cxnLst/>
              <a:rect l="0" t="0" r="0" b="0"/>
              <a:pathLst>
                <a:path w="480" h="480">
                  <a:moveTo>
                    <a:pt x="0" y="240"/>
                  </a:moveTo>
                  <a:cubicBezTo>
                    <a:pt x="0" y="107"/>
                    <a:pt x="107" y="0"/>
                    <a:pt x="240" y="0"/>
                  </a:cubicBezTo>
                  <a:cubicBezTo>
                    <a:pt x="373" y="0"/>
                    <a:pt x="480" y="107"/>
                    <a:pt x="480" y="240"/>
                  </a:cubicBezTo>
                  <a:cubicBezTo>
                    <a:pt x="480" y="372"/>
                    <a:pt x="373" y="480"/>
                    <a:pt x="240" y="480"/>
                  </a:cubicBezTo>
                  <a:cubicBezTo>
                    <a:pt x="107" y="480"/>
                    <a:pt x="0" y="372"/>
                    <a:pt x="0" y="240"/>
                  </a:cubicBezTo>
                </a:path>
              </a:pathLst>
            </a:custGeom>
            <a:solidFill>
              <a:srgbClr val="16BC9C">
                <a:alpha val="100000"/>
              </a:srgbClr>
            </a:solidFill>
            <a:ln cap="flat">
              <a:noFill/>
              <a:prstDash val="solid"/>
              <a:miter lim="0"/>
            </a:ln>
          </p:spPr>
          <p:txBody>
            <a:bodyPr rtlCol="0"/>
            <a:lstStyle/>
            <a:p>
              <a:pPr algn="ctr"/>
              <a:endParaRPr lang="zh-CN" altLang="en-US"/>
            </a:p>
          </p:txBody>
        </p:sp>
        <p:sp>
          <p:nvSpPr>
            <p:cNvPr id="383" name="path"/>
            <p:cNvSpPr/>
            <p:nvPr/>
          </p:nvSpPr>
          <p:spPr>
            <a:xfrm>
              <a:off x="58229" y="63207"/>
              <a:ext cx="188937" cy="180111"/>
            </a:xfrm>
            <a:custGeom>
              <a:avLst/>
              <a:gdLst/>
              <a:ahLst/>
              <a:cxnLst/>
              <a:rect l="0" t="0" r="0" b="0"/>
              <a:pathLst>
                <a:path w="297" h="283">
                  <a:moveTo>
                    <a:pt x="285" y="181"/>
                  </a:moveTo>
                  <a:cubicBezTo>
                    <a:pt x="284" y="182"/>
                    <a:pt x="285" y="184"/>
                    <a:pt x="283" y="185"/>
                  </a:cubicBezTo>
                  <a:cubicBezTo>
                    <a:pt x="282" y="185"/>
                    <a:pt x="281" y="184"/>
                    <a:pt x="280" y="183"/>
                  </a:cubicBezTo>
                  <a:cubicBezTo>
                    <a:pt x="274" y="177"/>
                    <a:pt x="268" y="170"/>
                    <a:pt x="262" y="164"/>
                  </a:cubicBezTo>
                  <a:cubicBezTo>
                    <a:pt x="250" y="150"/>
                    <a:pt x="235" y="136"/>
                    <a:pt x="219" y="126"/>
                  </a:cubicBezTo>
                  <a:cubicBezTo>
                    <a:pt x="207" y="119"/>
                    <a:pt x="198" y="120"/>
                    <a:pt x="187" y="130"/>
                  </a:cubicBezTo>
                  <a:cubicBezTo>
                    <a:pt x="168" y="147"/>
                    <a:pt x="149" y="164"/>
                    <a:pt x="131" y="181"/>
                  </a:cubicBezTo>
                  <a:cubicBezTo>
                    <a:pt x="118" y="192"/>
                    <a:pt x="108" y="193"/>
                    <a:pt x="94" y="183"/>
                  </a:cubicBezTo>
                  <a:cubicBezTo>
                    <a:pt x="64" y="162"/>
                    <a:pt x="38" y="138"/>
                    <a:pt x="16" y="108"/>
                  </a:cubicBezTo>
                  <a:cubicBezTo>
                    <a:pt x="14" y="107"/>
                    <a:pt x="13" y="104"/>
                    <a:pt x="13" y="102"/>
                  </a:cubicBezTo>
                  <a:cubicBezTo>
                    <a:pt x="13" y="100"/>
                    <a:pt x="12" y="99"/>
                    <a:pt x="14" y="98"/>
                  </a:cubicBezTo>
                  <a:cubicBezTo>
                    <a:pt x="16" y="97"/>
                    <a:pt x="17" y="99"/>
                    <a:pt x="18" y="100"/>
                  </a:cubicBezTo>
                  <a:cubicBezTo>
                    <a:pt x="22" y="104"/>
                    <a:pt x="26" y="109"/>
                    <a:pt x="30" y="114"/>
                  </a:cubicBezTo>
                  <a:cubicBezTo>
                    <a:pt x="43" y="129"/>
                    <a:pt x="57" y="141"/>
                    <a:pt x="73" y="153"/>
                  </a:cubicBezTo>
                  <a:cubicBezTo>
                    <a:pt x="87" y="164"/>
                    <a:pt x="98" y="163"/>
                    <a:pt x="111" y="151"/>
                  </a:cubicBezTo>
                  <a:cubicBezTo>
                    <a:pt x="129" y="135"/>
                    <a:pt x="147" y="117"/>
                    <a:pt x="166" y="102"/>
                  </a:cubicBezTo>
                  <a:cubicBezTo>
                    <a:pt x="180" y="90"/>
                    <a:pt x="191" y="89"/>
                    <a:pt x="208" y="102"/>
                  </a:cubicBezTo>
                  <a:cubicBezTo>
                    <a:pt x="233" y="121"/>
                    <a:pt x="255" y="142"/>
                    <a:pt x="275" y="166"/>
                  </a:cubicBezTo>
                  <a:cubicBezTo>
                    <a:pt x="282" y="173"/>
                    <a:pt x="285" y="178"/>
                    <a:pt x="285" y="181"/>
                  </a:cubicBezTo>
                </a:path>
                <a:path w="297" h="283">
                  <a:moveTo>
                    <a:pt x="156" y="283"/>
                  </a:moveTo>
                  <a:cubicBezTo>
                    <a:pt x="127" y="283"/>
                    <a:pt x="104" y="274"/>
                    <a:pt x="84" y="257"/>
                  </a:cubicBezTo>
                  <a:cubicBezTo>
                    <a:pt x="56" y="232"/>
                    <a:pt x="32" y="204"/>
                    <a:pt x="11" y="174"/>
                  </a:cubicBezTo>
                  <a:cubicBezTo>
                    <a:pt x="8" y="170"/>
                    <a:pt x="6" y="165"/>
                    <a:pt x="4" y="160"/>
                  </a:cubicBezTo>
                  <a:cubicBezTo>
                    <a:pt x="4" y="158"/>
                    <a:pt x="3" y="156"/>
                    <a:pt x="5" y="155"/>
                  </a:cubicBezTo>
                  <a:cubicBezTo>
                    <a:pt x="7" y="154"/>
                    <a:pt x="8" y="156"/>
                    <a:pt x="9" y="158"/>
                  </a:cubicBezTo>
                  <a:cubicBezTo>
                    <a:pt x="19" y="169"/>
                    <a:pt x="29" y="181"/>
                    <a:pt x="39" y="193"/>
                  </a:cubicBezTo>
                  <a:cubicBezTo>
                    <a:pt x="57" y="214"/>
                    <a:pt x="77" y="234"/>
                    <a:pt x="101" y="249"/>
                  </a:cubicBezTo>
                  <a:cubicBezTo>
                    <a:pt x="127" y="265"/>
                    <a:pt x="152" y="266"/>
                    <a:pt x="178" y="248"/>
                  </a:cubicBezTo>
                  <a:cubicBezTo>
                    <a:pt x="201" y="232"/>
                    <a:pt x="222" y="214"/>
                    <a:pt x="242" y="194"/>
                  </a:cubicBezTo>
                  <a:cubicBezTo>
                    <a:pt x="250" y="186"/>
                    <a:pt x="250" y="186"/>
                    <a:pt x="258" y="194"/>
                  </a:cubicBezTo>
                  <a:cubicBezTo>
                    <a:pt x="261" y="197"/>
                    <a:pt x="264" y="200"/>
                    <a:pt x="266" y="204"/>
                  </a:cubicBezTo>
                  <a:cubicBezTo>
                    <a:pt x="268" y="206"/>
                    <a:pt x="267" y="208"/>
                    <a:pt x="266" y="210"/>
                  </a:cubicBezTo>
                  <a:cubicBezTo>
                    <a:pt x="253" y="224"/>
                    <a:pt x="239" y="237"/>
                    <a:pt x="224" y="249"/>
                  </a:cubicBezTo>
                  <a:cubicBezTo>
                    <a:pt x="214" y="257"/>
                    <a:pt x="205" y="266"/>
                    <a:pt x="193" y="272"/>
                  </a:cubicBezTo>
                  <a:cubicBezTo>
                    <a:pt x="180" y="279"/>
                    <a:pt x="167" y="283"/>
                    <a:pt x="156" y="283"/>
                  </a:cubicBezTo>
                </a:path>
                <a:path w="297" h="283">
                  <a:moveTo>
                    <a:pt x="146" y="0"/>
                  </a:moveTo>
                  <a:cubicBezTo>
                    <a:pt x="179" y="0"/>
                    <a:pt x="205" y="15"/>
                    <a:pt x="227" y="38"/>
                  </a:cubicBezTo>
                  <a:cubicBezTo>
                    <a:pt x="231" y="43"/>
                    <a:pt x="237" y="48"/>
                    <a:pt x="242" y="53"/>
                  </a:cubicBezTo>
                  <a:cubicBezTo>
                    <a:pt x="256" y="68"/>
                    <a:pt x="269" y="84"/>
                    <a:pt x="281" y="101"/>
                  </a:cubicBezTo>
                  <a:cubicBezTo>
                    <a:pt x="286" y="107"/>
                    <a:pt x="290" y="114"/>
                    <a:pt x="292" y="122"/>
                  </a:cubicBezTo>
                  <a:cubicBezTo>
                    <a:pt x="293" y="124"/>
                    <a:pt x="294" y="126"/>
                    <a:pt x="292" y="127"/>
                  </a:cubicBezTo>
                  <a:cubicBezTo>
                    <a:pt x="290" y="128"/>
                    <a:pt x="289" y="126"/>
                    <a:pt x="288" y="124"/>
                  </a:cubicBezTo>
                  <a:cubicBezTo>
                    <a:pt x="270" y="103"/>
                    <a:pt x="253" y="82"/>
                    <a:pt x="233" y="63"/>
                  </a:cubicBezTo>
                  <a:cubicBezTo>
                    <a:pt x="221" y="51"/>
                    <a:pt x="208" y="41"/>
                    <a:pt x="194" y="32"/>
                  </a:cubicBezTo>
                  <a:cubicBezTo>
                    <a:pt x="170" y="17"/>
                    <a:pt x="145" y="17"/>
                    <a:pt x="121" y="33"/>
                  </a:cubicBezTo>
                  <a:cubicBezTo>
                    <a:pt x="96" y="49"/>
                    <a:pt x="74" y="69"/>
                    <a:pt x="52" y="90"/>
                  </a:cubicBezTo>
                  <a:cubicBezTo>
                    <a:pt x="46" y="96"/>
                    <a:pt x="45" y="96"/>
                    <a:pt x="39" y="89"/>
                  </a:cubicBezTo>
                  <a:cubicBezTo>
                    <a:pt x="37" y="86"/>
                    <a:pt x="34" y="83"/>
                    <a:pt x="31" y="81"/>
                  </a:cubicBezTo>
                  <a:cubicBezTo>
                    <a:pt x="28" y="78"/>
                    <a:pt x="28" y="75"/>
                    <a:pt x="31" y="72"/>
                  </a:cubicBezTo>
                  <a:cubicBezTo>
                    <a:pt x="53" y="50"/>
                    <a:pt x="75" y="29"/>
                    <a:pt x="101" y="12"/>
                  </a:cubicBezTo>
                  <a:cubicBezTo>
                    <a:pt x="113" y="4"/>
                    <a:pt x="130" y="0"/>
                    <a:pt x="146" y="0"/>
                  </a:cubicBezTo>
                </a:path>
                <a:path w="297" h="283">
                  <a:moveTo>
                    <a:pt x="129" y="239"/>
                  </a:moveTo>
                  <a:cubicBezTo>
                    <a:pt x="111" y="239"/>
                    <a:pt x="98" y="231"/>
                    <a:pt x="85" y="221"/>
                  </a:cubicBezTo>
                  <a:cubicBezTo>
                    <a:pt x="69" y="209"/>
                    <a:pt x="55" y="196"/>
                    <a:pt x="41" y="182"/>
                  </a:cubicBezTo>
                  <a:cubicBezTo>
                    <a:pt x="27" y="168"/>
                    <a:pt x="14" y="152"/>
                    <a:pt x="4" y="134"/>
                  </a:cubicBezTo>
                  <a:cubicBezTo>
                    <a:pt x="3" y="132"/>
                    <a:pt x="2" y="129"/>
                    <a:pt x="1" y="126"/>
                  </a:cubicBezTo>
                  <a:cubicBezTo>
                    <a:pt x="0" y="124"/>
                    <a:pt x="0" y="122"/>
                    <a:pt x="2" y="121"/>
                  </a:cubicBezTo>
                  <a:cubicBezTo>
                    <a:pt x="4" y="120"/>
                    <a:pt x="4" y="122"/>
                    <a:pt x="5" y="124"/>
                  </a:cubicBezTo>
                  <a:cubicBezTo>
                    <a:pt x="11" y="131"/>
                    <a:pt x="17" y="138"/>
                    <a:pt x="23" y="145"/>
                  </a:cubicBezTo>
                  <a:cubicBezTo>
                    <a:pt x="39" y="165"/>
                    <a:pt x="55" y="184"/>
                    <a:pt x="77" y="198"/>
                  </a:cubicBezTo>
                  <a:cubicBezTo>
                    <a:pt x="95" y="211"/>
                    <a:pt x="115" y="217"/>
                    <a:pt x="137" y="208"/>
                  </a:cubicBezTo>
                  <a:cubicBezTo>
                    <a:pt x="145" y="205"/>
                    <a:pt x="151" y="200"/>
                    <a:pt x="158" y="196"/>
                  </a:cubicBezTo>
                  <a:cubicBezTo>
                    <a:pt x="178" y="180"/>
                    <a:pt x="196" y="164"/>
                    <a:pt x="214" y="146"/>
                  </a:cubicBezTo>
                  <a:cubicBezTo>
                    <a:pt x="217" y="143"/>
                    <a:pt x="219" y="143"/>
                    <a:pt x="222" y="146"/>
                  </a:cubicBezTo>
                  <a:cubicBezTo>
                    <a:pt x="226" y="150"/>
                    <a:pt x="229" y="154"/>
                    <a:pt x="233" y="158"/>
                  </a:cubicBezTo>
                  <a:cubicBezTo>
                    <a:pt x="236" y="161"/>
                    <a:pt x="235" y="163"/>
                    <a:pt x="233" y="166"/>
                  </a:cubicBezTo>
                  <a:cubicBezTo>
                    <a:pt x="212" y="188"/>
                    <a:pt x="190" y="208"/>
                    <a:pt x="166" y="225"/>
                  </a:cubicBezTo>
                  <a:cubicBezTo>
                    <a:pt x="152" y="235"/>
                    <a:pt x="142" y="239"/>
                    <a:pt x="129" y="239"/>
                  </a:cubicBezTo>
                </a:path>
                <a:path w="297" h="283">
                  <a:moveTo>
                    <a:pt x="170" y="44"/>
                  </a:moveTo>
                  <a:cubicBezTo>
                    <a:pt x="183" y="45"/>
                    <a:pt x="196" y="50"/>
                    <a:pt x="207" y="58"/>
                  </a:cubicBezTo>
                  <a:cubicBezTo>
                    <a:pt x="227" y="72"/>
                    <a:pt x="244" y="88"/>
                    <a:pt x="260" y="105"/>
                  </a:cubicBezTo>
                  <a:cubicBezTo>
                    <a:pt x="271" y="117"/>
                    <a:pt x="281" y="130"/>
                    <a:pt x="290" y="143"/>
                  </a:cubicBezTo>
                  <a:cubicBezTo>
                    <a:pt x="293" y="148"/>
                    <a:pt x="296" y="152"/>
                    <a:pt x="297" y="157"/>
                  </a:cubicBezTo>
                  <a:cubicBezTo>
                    <a:pt x="297" y="159"/>
                    <a:pt x="297" y="160"/>
                    <a:pt x="296" y="161"/>
                  </a:cubicBezTo>
                  <a:cubicBezTo>
                    <a:pt x="294" y="162"/>
                    <a:pt x="293" y="160"/>
                    <a:pt x="292" y="160"/>
                  </a:cubicBezTo>
                  <a:cubicBezTo>
                    <a:pt x="280" y="145"/>
                    <a:pt x="268" y="130"/>
                    <a:pt x="255" y="115"/>
                  </a:cubicBezTo>
                  <a:cubicBezTo>
                    <a:pt x="239" y="98"/>
                    <a:pt x="223" y="82"/>
                    <a:pt x="201" y="74"/>
                  </a:cubicBezTo>
                  <a:cubicBezTo>
                    <a:pt x="181" y="66"/>
                    <a:pt x="163" y="70"/>
                    <a:pt x="147" y="82"/>
                  </a:cubicBezTo>
                  <a:cubicBezTo>
                    <a:pt x="125" y="97"/>
                    <a:pt x="104" y="115"/>
                    <a:pt x="85" y="134"/>
                  </a:cubicBezTo>
                  <a:cubicBezTo>
                    <a:pt x="79" y="140"/>
                    <a:pt x="79" y="140"/>
                    <a:pt x="73" y="133"/>
                  </a:cubicBezTo>
                  <a:cubicBezTo>
                    <a:pt x="60" y="120"/>
                    <a:pt x="60" y="120"/>
                    <a:pt x="73" y="107"/>
                  </a:cubicBezTo>
                  <a:cubicBezTo>
                    <a:pt x="93" y="87"/>
                    <a:pt x="115" y="69"/>
                    <a:pt x="138" y="53"/>
                  </a:cubicBezTo>
                  <a:cubicBezTo>
                    <a:pt x="147" y="47"/>
                    <a:pt x="158" y="45"/>
                    <a:pt x="170" y="44"/>
                  </a:cubicBezTo>
                </a:path>
              </a:pathLst>
            </a:custGeom>
            <a:solidFill>
              <a:srgbClr val="FFFFFF">
                <a:alpha val="100000"/>
              </a:srgbClr>
            </a:solidFill>
            <a:ln cap="flat">
              <a:noFill/>
              <a:prstDash val="solid"/>
              <a:miter lim="0"/>
            </a:ln>
          </p:spPr>
          <p:txBody>
            <a:bodyPr rtlCol="0"/>
            <a:lstStyle/>
            <a:p>
              <a:pPr algn="ctr"/>
              <a:endParaRPr lang="zh-CN" altLang="en-US"/>
            </a:p>
          </p:txBody>
        </p:sp>
      </p:grpSp>
      <p:grpSp>
        <p:nvGrpSpPr>
          <p:cNvPr id="56" name="group 56"/>
          <p:cNvGrpSpPr/>
          <p:nvPr/>
        </p:nvGrpSpPr>
        <p:grpSpPr>
          <a:xfrm rot="21600000">
            <a:off x="10187584" y="1889379"/>
            <a:ext cx="305117" cy="305104"/>
            <a:chOff x="0" y="0"/>
            <a:chExt cx="305117" cy="305104"/>
          </a:xfrm>
        </p:grpSpPr>
        <p:sp>
          <p:nvSpPr>
            <p:cNvPr id="384" name="path"/>
            <p:cNvSpPr/>
            <p:nvPr/>
          </p:nvSpPr>
          <p:spPr>
            <a:xfrm>
              <a:off x="0" y="0"/>
              <a:ext cx="305117" cy="305104"/>
            </a:xfrm>
            <a:custGeom>
              <a:avLst/>
              <a:gdLst/>
              <a:ahLst/>
              <a:cxnLst/>
              <a:rect l="0" t="0" r="0" b="0"/>
              <a:pathLst>
                <a:path w="480" h="480">
                  <a:moveTo>
                    <a:pt x="0" y="240"/>
                  </a:moveTo>
                  <a:cubicBezTo>
                    <a:pt x="0" y="107"/>
                    <a:pt x="107" y="0"/>
                    <a:pt x="240" y="0"/>
                  </a:cubicBezTo>
                  <a:cubicBezTo>
                    <a:pt x="372" y="0"/>
                    <a:pt x="480" y="107"/>
                    <a:pt x="480" y="240"/>
                  </a:cubicBezTo>
                  <a:cubicBezTo>
                    <a:pt x="480" y="372"/>
                    <a:pt x="372" y="480"/>
                    <a:pt x="240" y="480"/>
                  </a:cubicBezTo>
                  <a:cubicBezTo>
                    <a:pt x="107" y="480"/>
                    <a:pt x="0" y="372"/>
                    <a:pt x="0" y="240"/>
                  </a:cubicBezTo>
                </a:path>
              </a:pathLst>
            </a:custGeom>
            <a:solidFill>
              <a:srgbClr val="16BC9C">
                <a:alpha val="100000"/>
              </a:srgbClr>
            </a:solidFill>
            <a:ln cap="flat">
              <a:noFill/>
              <a:prstDash val="solid"/>
              <a:miter lim="0"/>
            </a:ln>
          </p:spPr>
          <p:txBody>
            <a:bodyPr rtlCol="0"/>
            <a:lstStyle/>
            <a:p>
              <a:pPr algn="ctr"/>
              <a:endParaRPr lang="zh-CN" altLang="en-US"/>
            </a:p>
          </p:txBody>
        </p:sp>
        <p:sp>
          <p:nvSpPr>
            <p:cNvPr id="385" name="path"/>
            <p:cNvSpPr/>
            <p:nvPr/>
          </p:nvSpPr>
          <p:spPr>
            <a:xfrm>
              <a:off x="59131" y="62496"/>
              <a:ext cx="186854" cy="180111"/>
            </a:xfrm>
            <a:custGeom>
              <a:avLst/>
              <a:gdLst/>
              <a:ahLst/>
              <a:cxnLst/>
              <a:rect l="0" t="0" r="0" b="0"/>
              <a:pathLst>
                <a:path w="294" h="283">
                  <a:moveTo>
                    <a:pt x="214" y="175"/>
                  </a:moveTo>
                  <a:cubicBezTo>
                    <a:pt x="212" y="181"/>
                    <a:pt x="212" y="186"/>
                    <a:pt x="210" y="192"/>
                  </a:cubicBezTo>
                  <a:cubicBezTo>
                    <a:pt x="206" y="212"/>
                    <a:pt x="200" y="231"/>
                    <a:pt x="191" y="248"/>
                  </a:cubicBezTo>
                  <a:cubicBezTo>
                    <a:pt x="185" y="258"/>
                    <a:pt x="178" y="267"/>
                    <a:pt x="169" y="273"/>
                  </a:cubicBezTo>
                  <a:cubicBezTo>
                    <a:pt x="155" y="283"/>
                    <a:pt x="139" y="282"/>
                    <a:pt x="126" y="271"/>
                  </a:cubicBezTo>
                  <a:cubicBezTo>
                    <a:pt x="115" y="261"/>
                    <a:pt x="108" y="249"/>
                    <a:pt x="103" y="235"/>
                  </a:cubicBezTo>
                  <a:cubicBezTo>
                    <a:pt x="93" y="212"/>
                    <a:pt x="89" y="187"/>
                    <a:pt x="87" y="162"/>
                  </a:cubicBezTo>
                  <a:cubicBezTo>
                    <a:pt x="86" y="155"/>
                    <a:pt x="87" y="157"/>
                    <a:pt x="81" y="156"/>
                  </a:cubicBezTo>
                  <a:cubicBezTo>
                    <a:pt x="62" y="155"/>
                    <a:pt x="43" y="152"/>
                    <a:pt x="25" y="142"/>
                  </a:cubicBezTo>
                  <a:cubicBezTo>
                    <a:pt x="14" y="135"/>
                    <a:pt x="5" y="126"/>
                    <a:pt x="2" y="113"/>
                  </a:cubicBezTo>
                  <a:cubicBezTo>
                    <a:pt x="0" y="104"/>
                    <a:pt x="1" y="95"/>
                    <a:pt x="5" y="87"/>
                  </a:cubicBezTo>
                  <a:cubicBezTo>
                    <a:pt x="11" y="73"/>
                    <a:pt x="20" y="63"/>
                    <a:pt x="32" y="54"/>
                  </a:cubicBezTo>
                  <a:cubicBezTo>
                    <a:pt x="50" y="39"/>
                    <a:pt x="70" y="29"/>
                    <a:pt x="91" y="20"/>
                  </a:cubicBezTo>
                  <a:cubicBezTo>
                    <a:pt x="93" y="19"/>
                    <a:pt x="94" y="20"/>
                    <a:pt x="95" y="22"/>
                  </a:cubicBezTo>
                  <a:cubicBezTo>
                    <a:pt x="95" y="24"/>
                    <a:pt x="96" y="26"/>
                    <a:pt x="97" y="28"/>
                  </a:cubicBezTo>
                  <a:cubicBezTo>
                    <a:pt x="98" y="30"/>
                    <a:pt x="98" y="31"/>
                    <a:pt x="95" y="32"/>
                  </a:cubicBezTo>
                  <a:cubicBezTo>
                    <a:pt x="83" y="37"/>
                    <a:pt x="71" y="44"/>
                    <a:pt x="60" y="53"/>
                  </a:cubicBezTo>
                  <a:cubicBezTo>
                    <a:pt x="56" y="57"/>
                    <a:pt x="51" y="62"/>
                    <a:pt x="48" y="67"/>
                  </a:cubicBezTo>
                  <a:cubicBezTo>
                    <a:pt x="40" y="79"/>
                    <a:pt x="43" y="92"/>
                    <a:pt x="57" y="99"/>
                  </a:cubicBezTo>
                  <a:cubicBezTo>
                    <a:pt x="65" y="104"/>
                    <a:pt x="75" y="106"/>
                    <a:pt x="84" y="107"/>
                  </a:cubicBezTo>
                  <a:cubicBezTo>
                    <a:pt x="87" y="108"/>
                    <a:pt x="87" y="106"/>
                    <a:pt x="88" y="104"/>
                  </a:cubicBezTo>
                  <a:cubicBezTo>
                    <a:pt x="91" y="90"/>
                    <a:pt x="93" y="77"/>
                    <a:pt x="97" y="63"/>
                  </a:cubicBezTo>
                  <a:cubicBezTo>
                    <a:pt x="102" y="46"/>
                    <a:pt x="110" y="30"/>
                    <a:pt x="122" y="16"/>
                  </a:cubicBezTo>
                  <a:cubicBezTo>
                    <a:pt x="127" y="11"/>
                    <a:pt x="133" y="6"/>
                    <a:pt x="140" y="4"/>
                  </a:cubicBezTo>
                  <a:cubicBezTo>
                    <a:pt x="151" y="0"/>
                    <a:pt x="162" y="4"/>
                    <a:pt x="171" y="11"/>
                  </a:cubicBezTo>
                  <a:cubicBezTo>
                    <a:pt x="182" y="19"/>
                    <a:pt x="190" y="31"/>
                    <a:pt x="196" y="43"/>
                  </a:cubicBezTo>
                  <a:cubicBezTo>
                    <a:pt x="192" y="46"/>
                    <a:pt x="186" y="47"/>
                    <a:pt x="182" y="44"/>
                  </a:cubicBezTo>
                  <a:cubicBezTo>
                    <a:pt x="174" y="40"/>
                    <a:pt x="166" y="41"/>
                    <a:pt x="161" y="48"/>
                  </a:cubicBezTo>
                  <a:cubicBezTo>
                    <a:pt x="157" y="53"/>
                    <a:pt x="153" y="59"/>
                    <a:pt x="151" y="65"/>
                  </a:cubicBezTo>
                  <a:cubicBezTo>
                    <a:pt x="148" y="77"/>
                    <a:pt x="145" y="89"/>
                    <a:pt x="142" y="101"/>
                  </a:cubicBezTo>
                  <a:cubicBezTo>
                    <a:pt x="142" y="102"/>
                    <a:pt x="142" y="103"/>
                    <a:pt x="142" y="105"/>
                  </a:cubicBezTo>
                  <a:cubicBezTo>
                    <a:pt x="144" y="105"/>
                    <a:pt x="146" y="104"/>
                    <a:pt x="148" y="104"/>
                  </a:cubicBezTo>
                  <a:cubicBezTo>
                    <a:pt x="172" y="97"/>
                    <a:pt x="196" y="88"/>
                    <a:pt x="216" y="73"/>
                  </a:cubicBezTo>
                  <a:cubicBezTo>
                    <a:pt x="225" y="67"/>
                    <a:pt x="233" y="60"/>
                    <a:pt x="238" y="50"/>
                  </a:cubicBezTo>
                  <a:cubicBezTo>
                    <a:pt x="243" y="39"/>
                    <a:pt x="241" y="29"/>
                    <a:pt x="230" y="23"/>
                  </a:cubicBezTo>
                  <a:cubicBezTo>
                    <a:pt x="225" y="20"/>
                    <a:pt x="219" y="18"/>
                    <a:pt x="213" y="16"/>
                  </a:cubicBezTo>
                  <a:cubicBezTo>
                    <a:pt x="211" y="16"/>
                    <a:pt x="209" y="15"/>
                    <a:pt x="209" y="12"/>
                  </a:cubicBezTo>
                  <a:cubicBezTo>
                    <a:pt x="208" y="8"/>
                    <a:pt x="207" y="4"/>
                    <a:pt x="206" y="0"/>
                  </a:cubicBezTo>
                  <a:cubicBezTo>
                    <a:pt x="210" y="0"/>
                    <a:pt x="214" y="0"/>
                    <a:pt x="218" y="1"/>
                  </a:cubicBezTo>
                  <a:cubicBezTo>
                    <a:pt x="236" y="3"/>
                    <a:pt x="253" y="7"/>
                    <a:pt x="269" y="16"/>
                  </a:cubicBezTo>
                  <a:cubicBezTo>
                    <a:pt x="278" y="21"/>
                    <a:pt x="286" y="28"/>
                    <a:pt x="290" y="39"/>
                  </a:cubicBezTo>
                  <a:cubicBezTo>
                    <a:pt x="294" y="49"/>
                    <a:pt x="292" y="59"/>
                    <a:pt x="288" y="69"/>
                  </a:cubicBezTo>
                  <a:cubicBezTo>
                    <a:pt x="281" y="83"/>
                    <a:pt x="270" y="94"/>
                    <a:pt x="258" y="103"/>
                  </a:cubicBezTo>
                  <a:cubicBezTo>
                    <a:pt x="240" y="117"/>
                    <a:pt x="219" y="128"/>
                    <a:pt x="198" y="136"/>
                  </a:cubicBezTo>
                  <a:cubicBezTo>
                    <a:pt x="181" y="143"/>
                    <a:pt x="162" y="148"/>
                    <a:pt x="144" y="152"/>
                  </a:cubicBezTo>
                  <a:cubicBezTo>
                    <a:pt x="141" y="153"/>
                    <a:pt x="140" y="154"/>
                    <a:pt x="140" y="158"/>
                  </a:cubicBezTo>
                  <a:cubicBezTo>
                    <a:pt x="142" y="176"/>
                    <a:pt x="144" y="194"/>
                    <a:pt x="150" y="211"/>
                  </a:cubicBezTo>
                  <a:cubicBezTo>
                    <a:pt x="151" y="217"/>
                    <a:pt x="154" y="222"/>
                    <a:pt x="156" y="228"/>
                  </a:cubicBezTo>
                  <a:cubicBezTo>
                    <a:pt x="156" y="228"/>
                    <a:pt x="157" y="229"/>
                    <a:pt x="157" y="229"/>
                  </a:cubicBezTo>
                  <a:cubicBezTo>
                    <a:pt x="163" y="238"/>
                    <a:pt x="170" y="238"/>
                    <a:pt x="177" y="229"/>
                  </a:cubicBezTo>
                  <a:cubicBezTo>
                    <a:pt x="182" y="221"/>
                    <a:pt x="185" y="212"/>
                    <a:pt x="188" y="203"/>
                  </a:cubicBezTo>
                  <a:cubicBezTo>
                    <a:pt x="189" y="196"/>
                    <a:pt x="191" y="189"/>
                    <a:pt x="192" y="183"/>
                  </a:cubicBezTo>
                  <a:cubicBezTo>
                    <a:pt x="192" y="180"/>
                    <a:pt x="193" y="179"/>
                    <a:pt x="195" y="179"/>
                  </a:cubicBezTo>
                  <a:cubicBezTo>
                    <a:pt x="201" y="178"/>
                    <a:pt x="207" y="176"/>
                    <a:pt x="214" y="175"/>
                  </a:cubicBezTo>
                </a:path>
              </a:pathLst>
            </a:custGeom>
            <a:solidFill>
              <a:srgbClr val="FFFFFF">
                <a:alpha val="100000"/>
              </a:srgbClr>
            </a:solidFill>
            <a:ln cap="flat">
              <a:noFill/>
              <a:prstDash val="solid"/>
              <a:miter lim="0"/>
            </a:ln>
          </p:spPr>
          <p:txBody>
            <a:bodyPr rtlCol="0"/>
            <a:lstStyle/>
            <a:p>
              <a:pPr algn="ctr"/>
              <a:endParaRPr lang="zh-CN" altLang="en-US"/>
            </a:p>
          </p:txBody>
        </p:sp>
      </p:grpSp>
      <p:sp>
        <p:nvSpPr>
          <p:cNvPr id="386" name="path"/>
          <p:cNvSpPr/>
          <p:nvPr/>
        </p:nvSpPr>
        <p:spPr>
          <a:xfrm>
            <a:off x="1317421" y="1904847"/>
            <a:ext cx="313778" cy="274167"/>
          </a:xfrm>
          <a:custGeom>
            <a:avLst/>
            <a:gdLst/>
            <a:ahLst/>
            <a:cxnLst/>
            <a:rect l="0" t="0" r="0" b="0"/>
            <a:pathLst>
              <a:path w="494" h="431">
                <a:moveTo>
                  <a:pt x="479" y="431"/>
                </a:moveTo>
                <a:cubicBezTo>
                  <a:pt x="16" y="431"/>
                  <a:pt x="16" y="431"/>
                  <a:pt x="16" y="431"/>
                </a:cubicBezTo>
                <a:cubicBezTo>
                  <a:pt x="16" y="431"/>
                  <a:pt x="15" y="431"/>
                  <a:pt x="15" y="431"/>
                </a:cubicBezTo>
                <a:cubicBezTo>
                  <a:pt x="175" y="350"/>
                  <a:pt x="175" y="350"/>
                  <a:pt x="175" y="350"/>
                </a:cubicBezTo>
                <a:cubicBezTo>
                  <a:pt x="175" y="301"/>
                  <a:pt x="175" y="301"/>
                  <a:pt x="175" y="301"/>
                </a:cubicBezTo>
                <a:cubicBezTo>
                  <a:pt x="318" y="301"/>
                  <a:pt x="318" y="301"/>
                  <a:pt x="318" y="301"/>
                </a:cubicBezTo>
                <a:cubicBezTo>
                  <a:pt x="318" y="350"/>
                  <a:pt x="318" y="350"/>
                  <a:pt x="318" y="350"/>
                </a:cubicBezTo>
                <a:lnTo>
                  <a:pt x="479" y="431"/>
                </a:lnTo>
              </a:path>
              <a:path w="494" h="431">
                <a:moveTo>
                  <a:pt x="479" y="153"/>
                </a:moveTo>
                <a:cubicBezTo>
                  <a:pt x="16" y="153"/>
                  <a:pt x="16" y="153"/>
                  <a:pt x="16" y="153"/>
                </a:cubicBezTo>
                <a:cubicBezTo>
                  <a:pt x="16" y="153"/>
                  <a:pt x="15" y="153"/>
                  <a:pt x="15" y="153"/>
                </a:cubicBezTo>
                <a:cubicBezTo>
                  <a:pt x="175" y="233"/>
                  <a:pt x="175" y="233"/>
                  <a:pt x="175" y="233"/>
                </a:cubicBezTo>
                <a:cubicBezTo>
                  <a:pt x="175" y="283"/>
                  <a:pt x="175" y="283"/>
                  <a:pt x="175" y="283"/>
                </a:cubicBezTo>
                <a:cubicBezTo>
                  <a:pt x="318" y="283"/>
                  <a:pt x="318" y="283"/>
                  <a:pt x="318" y="283"/>
                </a:cubicBezTo>
                <a:cubicBezTo>
                  <a:pt x="318" y="233"/>
                  <a:pt x="318" y="233"/>
                  <a:pt x="318" y="233"/>
                </a:cubicBezTo>
                <a:lnTo>
                  <a:pt x="479" y="153"/>
                </a:lnTo>
              </a:path>
              <a:path w="494" h="431">
                <a:moveTo>
                  <a:pt x="161" y="240"/>
                </a:moveTo>
                <a:cubicBezTo>
                  <a:pt x="161" y="339"/>
                  <a:pt x="161" y="339"/>
                  <a:pt x="161" y="339"/>
                </a:cubicBezTo>
                <a:cubicBezTo>
                  <a:pt x="1" y="416"/>
                  <a:pt x="1" y="416"/>
                  <a:pt x="1" y="416"/>
                </a:cubicBezTo>
                <a:cubicBezTo>
                  <a:pt x="0" y="416"/>
                  <a:pt x="0" y="416"/>
                  <a:pt x="0" y="416"/>
                </a:cubicBezTo>
                <a:cubicBezTo>
                  <a:pt x="0" y="163"/>
                  <a:pt x="0" y="163"/>
                  <a:pt x="0" y="163"/>
                </a:cubicBezTo>
                <a:lnTo>
                  <a:pt x="161" y="240"/>
                </a:lnTo>
              </a:path>
              <a:path w="494" h="431">
                <a:moveTo>
                  <a:pt x="494" y="163"/>
                </a:moveTo>
                <a:cubicBezTo>
                  <a:pt x="494" y="416"/>
                  <a:pt x="494" y="416"/>
                  <a:pt x="494" y="416"/>
                </a:cubicBezTo>
                <a:cubicBezTo>
                  <a:pt x="333" y="339"/>
                  <a:pt x="333" y="339"/>
                  <a:pt x="333" y="339"/>
                </a:cubicBezTo>
                <a:cubicBezTo>
                  <a:pt x="333" y="240"/>
                  <a:pt x="333" y="240"/>
                  <a:pt x="333" y="240"/>
                </a:cubicBezTo>
                <a:lnTo>
                  <a:pt x="494" y="163"/>
                </a:lnTo>
              </a:path>
              <a:path w="494" h="431">
                <a:moveTo>
                  <a:pt x="247" y="0"/>
                </a:moveTo>
                <a:lnTo>
                  <a:pt x="0" y="153"/>
                </a:lnTo>
                <a:lnTo>
                  <a:pt x="494" y="153"/>
                </a:lnTo>
                <a:lnTo>
                  <a:pt x="247" y="0"/>
                </a:lnTo>
              </a:path>
            </a:pathLst>
          </a:custGeom>
          <a:solidFill>
            <a:srgbClr val="057DD6">
              <a:alpha val="100000"/>
            </a:srgbClr>
          </a:solidFill>
          <a:ln cap="flat">
            <a:noFill/>
            <a:prstDash val="solid"/>
            <a:miter lim="0"/>
          </a:ln>
        </p:spPr>
        <p:txBody>
          <a:bodyPr rtlCol="0"/>
          <a:lstStyle/>
          <a:p>
            <a:pPr algn="ctr"/>
            <a:endParaRPr lang="zh-CN" altLang="en-US"/>
          </a:p>
        </p:txBody>
      </p:sp>
      <p:sp>
        <p:nvSpPr>
          <p:cNvPr id="387" name="path"/>
          <p:cNvSpPr/>
          <p:nvPr/>
        </p:nvSpPr>
        <p:spPr>
          <a:xfrm>
            <a:off x="5020970" y="1905736"/>
            <a:ext cx="309981" cy="272389"/>
          </a:xfrm>
          <a:custGeom>
            <a:avLst/>
            <a:gdLst/>
            <a:ahLst/>
            <a:cxnLst/>
            <a:rect l="0" t="0" r="0" b="0"/>
            <a:pathLst>
              <a:path w="488" h="428">
                <a:moveTo>
                  <a:pt x="337" y="428"/>
                </a:moveTo>
                <a:cubicBezTo>
                  <a:pt x="148" y="428"/>
                  <a:pt x="148" y="428"/>
                  <a:pt x="148" y="428"/>
                </a:cubicBezTo>
                <a:cubicBezTo>
                  <a:pt x="138" y="428"/>
                  <a:pt x="130" y="420"/>
                  <a:pt x="130" y="410"/>
                </a:cubicBezTo>
                <a:cubicBezTo>
                  <a:pt x="130" y="235"/>
                  <a:pt x="130" y="235"/>
                  <a:pt x="130" y="235"/>
                </a:cubicBezTo>
                <a:cubicBezTo>
                  <a:pt x="130" y="172"/>
                  <a:pt x="181" y="121"/>
                  <a:pt x="242" y="121"/>
                </a:cubicBezTo>
                <a:cubicBezTo>
                  <a:pt x="304" y="121"/>
                  <a:pt x="355" y="172"/>
                  <a:pt x="355" y="235"/>
                </a:cubicBezTo>
                <a:cubicBezTo>
                  <a:pt x="355" y="410"/>
                  <a:pt x="355" y="410"/>
                  <a:pt x="355" y="410"/>
                </a:cubicBezTo>
                <a:cubicBezTo>
                  <a:pt x="355" y="420"/>
                  <a:pt x="347" y="428"/>
                  <a:pt x="337" y="428"/>
                </a:cubicBezTo>
              </a:path>
              <a:path w="488" h="428">
                <a:moveTo>
                  <a:pt x="8" y="428"/>
                </a:moveTo>
                <a:cubicBezTo>
                  <a:pt x="2" y="428"/>
                  <a:pt x="0" y="424"/>
                  <a:pt x="0" y="420"/>
                </a:cubicBezTo>
                <a:cubicBezTo>
                  <a:pt x="0" y="362"/>
                  <a:pt x="0" y="362"/>
                  <a:pt x="0" y="362"/>
                </a:cubicBezTo>
                <a:cubicBezTo>
                  <a:pt x="97" y="362"/>
                  <a:pt x="97" y="362"/>
                  <a:pt x="97" y="362"/>
                </a:cubicBezTo>
                <a:cubicBezTo>
                  <a:pt x="97" y="428"/>
                  <a:pt x="97" y="428"/>
                  <a:pt x="97" y="428"/>
                </a:cubicBezTo>
                <a:lnTo>
                  <a:pt x="8" y="428"/>
                </a:lnTo>
              </a:path>
              <a:path w="488" h="428">
                <a:moveTo>
                  <a:pt x="57" y="87"/>
                </a:moveTo>
                <a:cubicBezTo>
                  <a:pt x="59" y="85"/>
                  <a:pt x="60" y="84"/>
                  <a:pt x="60" y="82"/>
                </a:cubicBezTo>
                <a:cubicBezTo>
                  <a:pt x="105" y="31"/>
                  <a:pt x="168" y="1"/>
                  <a:pt x="234" y="0"/>
                </a:cubicBezTo>
                <a:cubicBezTo>
                  <a:pt x="234" y="91"/>
                  <a:pt x="234" y="91"/>
                  <a:pt x="234" y="91"/>
                </a:cubicBezTo>
                <a:cubicBezTo>
                  <a:pt x="190" y="92"/>
                  <a:pt x="149" y="116"/>
                  <a:pt x="123" y="153"/>
                </a:cubicBezTo>
                <a:lnTo>
                  <a:pt x="57" y="87"/>
                </a:lnTo>
              </a:path>
              <a:path w="488" h="428">
                <a:moveTo>
                  <a:pt x="365" y="156"/>
                </a:moveTo>
                <a:cubicBezTo>
                  <a:pt x="359" y="148"/>
                  <a:pt x="352" y="141"/>
                  <a:pt x="345" y="134"/>
                </a:cubicBezTo>
                <a:cubicBezTo>
                  <a:pt x="321" y="107"/>
                  <a:pt x="286" y="92"/>
                  <a:pt x="251" y="91"/>
                </a:cubicBezTo>
                <a:cubicBezTo>
                  <a:pt x="251" y="0"/>
                  <a:pt x="251" y="0"/>
                  <a:pt x="251" y="0"/>
                </a:cubicBezTo>
                <a:cubicBezTo>
                  <a:pt x="312" y="1"/>
                  <a:pt x="370" y="27"/>
                  <a:pt x="414" y="71"/>
                </a:cubicBezTo>
                <a:cubicBezTo>
                  <a:pt x="419" y="76"/>
                  <a:pt x="424" y="81"/>
                  <a:pt x="428" y="85"/>
                </a:cubicBezTo>
                <a:cubicBezTo>
                  <a:pt x="429" y="87"/>
                  <a:pt x="430" y="88"/>
                  <a:pt x="430" y="89"/>
                </a:cubicBezTo>
                <a:lnTo>
                  <a:pt x="365" y="156"/>
                </a:lnTo>
              </a:path>
              <a:path w="488" h="428">
                <a:moveTo>
                  <a:pt x="0" y="253"/>
                </a:moveTo>
                <a:cubicBezTo>
                  <a:pt x="0" y="244"/>
                  <a:pt x="0" y="244"/>
                  <a:pt x="0" y="244"/>
                </a:cubicBezTo>
                <a:cubicBezTo>
                  <a:pt x="0" y="192"/>
                  <a:pt x="16" y="142"/>
                  <a:pt x="48" y="99"/>
                </a:cubicBezTo>
                <a:cubicBezTo>
                  <a:pt x="115" y="167"/>
                  <a:pt x="115" y="167"/>
                  <a:pt x="115" y="167"/>
                </a:cubicBezTo>
                <a:cubicBezTo>
                  <a:pt x="102" y="189"/>
                  <a:pt x="97" y="213"/>
                  <a:pt x="97" y="237"/>
                </a:cubicBezTo>
                <a:cubicBezTo>
                  <a:pt x="97" y="253"/>
                  <a:pt x="97" y="253"/>
                  <a:pt x="97" y="253"/>
                </a:cubicBezTo>
                <a:lnTo>
                  <a:pt x="0" y="253"/>
                </a:lnTo>
              </a:path>
              <a:path w="488" h="428">
                <a:moveTo>
                  <a:pt x="0" y="270"/>
                </a:moveTo>
                <a:lnTo>
                  <a:pt x="96" y="270"/>
                </a:lnTo>
                <a:lnTo>
                  <a:pt x="96" y="346"/>
                </a:lnTo>
                <a:lnTo>
                  <a:pt x="0" y="346"/>
                </a:lnTo>
                <a:lnTo>
                  <a:pt x="0" y="270"/>
                </a:lnTo>
                <a:close/>
              </a:path>
              <a:path w="488" h="428">
                <a:moveTo>
                  <a:pt x="389" y="428"/>
                </a:moveTo>
                <a:cubicBezTo>
                  <a:pt x="389" y="362"/>
                  <a:pt x="389" y="362"/>
                  <a:pt x="389" y="362"/>
                </a:cubicBezTo>
                <a:cubicBezTo>
                  <a:pt x="487" y="362"/>
                  <a:pt x="487" y="362"/>
                  <a:pt x="487" y="362"/>
                </a:cubicBezTo>
                <a:cubicBezTo>
                  <a:pt x="487" y="420"/>
                  <a:pt x="487" y="420"/>
                  <a:pt x="487" y="420"/>
                </a:cubicBezTo>
                <a:cubicBezTo>
                  <a:pt x="487" y="424"/>
                  <a:pt x="483" y="428"/>
                  <a:pt x="479" y="428"/>
                </a:cubicBezTo>
                <a:lnTo>
                  <a:pt x="389" y="428"/>
                </a:lnTo>
              </a:path>
              <a:path w="488" h="428">
                <a:moveTo>
                  <a:pt x="389" y="270"/>
                </a:moveTo>
                <a:lnTo>
                  <a:pt x="488" y="270"/>
                </a:lnTo>
                <a:lnTo>
                  <a:pt x="488" y="346"/>
                </a:lnTo>
                <a:lnTo>
                  <a:pt x="389" y="346"/>
                </a:lnTo>
                <a:lnTo>
                  <a:pt x="389" y="270"/>
                </a:lnTo>
                <a:close/>
              </a:path>
              <a:path w="488" h="428">
                <a:moveTo>
                  <a:pt x="389" y="253"/>
                </a:moveTo>
                <a:cubicBezTo>
                  <a:pt x="389" y="237"/>
                  <a:pt x="389" y="237"/>
                  <a:pt x="389" y="237"/>
                </a:cubicBezTo>
                <a:cubicBezTo>
                  <a:pt x="389" y="214"/>
                  <a:pt x="384" y="190"/>
                  <a:pt x="373" y="170"/>
                </a:cubicBezTo>
                <a:cubicBezTo>
                  <a:pt x="441" y="102"/>
                  <a:pt x="441" y="102"/>
                  <a:pt x="441" y="102"/>
                </a:cubicBezTo>
                <a:cubicBezTo>
                  <a:pt x="470" y="145"/>
                  <a:pt x="487" y="193"/>
                  <a:pt x="487" y="244"/>
                </a:cubicBezTo>
                <a:cubicBezTo>
                  <a:pt x="487" y="253"/>
                  <a:pt x="487" y="253"/>
                  <a:pt x="487" y="253"/>
                </a:cubicBezTo>
                <a:lnTo>
                  <a:pt x="389" y="253"/>
                </a:lnTo>
              </a:path>
            </a:pathLst>
          </a:custGeom>
          <a:solidFill>
            <a:srgbClr val="21A0FF">
              <a:alpha val="100000"/>
            </a:srgbClr>
          </a:solidFill>
          <a:ln cap="flat">
            <a:noFill/>
            <a:prstDash val="solid"/>
            <a:miter lim="0"/>
          </a:ln>
        </p:spPr>
        <p:txBody>
          <a:bodyPr rtlCol="0"/>
          <a:lstStyle/>
          <a:p>
            <a:pPr algn="ctr"/>
            <a:endParaRPr lang="zh-CN" altLang="en-US"/>
          </a:p>
        </p:txBody>
      </p:sp>
      <p:sp>
        <p:nvSpPr>
          <p:cNvPr id="388" name="path"/>
          <p:cNvSpPr/>
          <p:nvPr/>
        </p:nvSpPr>
        <p:spPr>
          <a:xfrm>
            <a:off x="8760244" y="1903069"/>
            <a:ext cx="233653" cy="277723"/>
          </a:xfrm>
          <a:custGeom>
            <a:avLst/>
            <a:gdLst/>
            <a:ahLst/>
            <a:cxnLst/>
            <a:rect l="0" t="0" r="0" b="0"/>
            <a:pathLst>
              <a:path w="367" h="437">
                <a:moveTo>
                  <a:pt x="350" y="0"/>
                </a:moveTo>
                <a:cubicBezTo>
                  <a:pt x="17" y="0"/>
                  <a:pt x="17" y="0"/>
                  <a:pt x="17" y="0"/>
                </a:cubicBezTo>
                <a:cubicBezTo>
                  <a:pt x="8" y="0"/>
                  <a:pt x="0" y="6"/>
                  <a:pt x="0" y="15"/>
                </a:cubicBezTo>
                <a:cubicBezTo>
                  <a:pt x="0" y="420"/>
                  <a:pt x="0" y="420"/>
                  <a:pt x="0" y="420"/>
                </a:cubicBezTo>
                <a:cubicBezTo>
                  <a:pt x="0" y="429"/>
                  <a:pt x="8" y="437"/>
                  <a:pt x="17" y="437"/>
                </a:cubicBezTo>
                <a:cubicBezTo>
                  <a:pt x="296" y="437"/>
                  <a:pt x="296" y="437"/>
                  <a:pt x="296" y="437"/>
                </a:cubicBezTo>
                <a:cubicBezTo>
                  <a:pt x="367" y="375"/>
                  <a:pt x="367" y="375"/>
                  <a:pt x="367" y="375"/>
                </a:cubicBezTo>
                <a:cubicBezTo>
                  <a:pt x="367" y="15"/>
                  <a:pt x="367" y="15"/>
                  <a:pt x="367" y="15"/>
                </a:cubicBezTo>
                <a:cubicBezTo>
                  <a:pt x="367" y="6"/>
                  <a:pt x="359" y="0"/>
                  <a:pt x="350" y="0"/>
                </a:cubicBezTo>
                <a:moveTo>
                  <a:pt x="183" y="258"/>
                </a:moveTo>
                <a:cubicBezTo>
                  <a:pt x="49" y="258"/>
                  <a:pt x="49" y="258"/>
                  <a:pt x="49" y="258"/>
                </a:cubicBezTo>
                <a:cubicBezTo>
                  <a:pt x="45" y="258"/>
                  <a:pt x="41" y="254"/>
                  <a:pt x="41" y="250"/>
                </a:cubicBezTo>
                <a:cubicBezTo>
                  <a:pt x="41" y="246"/>
                  <a:pt x="45" y="242"/>
                  <a:pt x="49" y="242"/>
                </a:cubicBezTo>
                <a:cubicBezTo>
                  <a:pt x="183" y="242"/>
                  <a:pt x="183" y="242"/>
                  <a:pt x="183" y="242"/>
                </a:cubicBezTo>
                <a:cubicBezTo>
                  <a:pt x="188" y="242"/>
                  <a:pt x="192" y="246"/>
                  <a:pt x="192" y="250"/>
                </a:cubicBezTo>
                <a:cubicBezTo>
                  <a:pt x="192" y="254"/>
                  <a:pt x="188" y="258"/>
                  <a:pt x="183" y="258"/>
                </a:cubicBezTo>
                <a:moveTo>
                  <a:pt x="317" y="172"/>
                </a:moveTo>
                <a:cubicBezTo>
                  <a:pt x="49" y="172"/>
                  <a:pt x="49" y="172"/>
                  <a:pt x="49" y="172"/>
                </a:cubicBezTo>
                <a:cubicBezTo>
                  <a:pt x="45" y="172"/>
                  <a:pt x="41" y="168"/>
                  <a:pt x="41" y="164"/>
                </a:cubicBezTo>
                <a:cubicBezTo>
                  <a:pt x="41" y="160"/>
                  <a:pt x="45" y="156"/>
                  <a:pt x="49" y="156"/>
                </a:cubicBezTo>
                <a:cubicBezTo>
                  <a:pt x="317" y="156"/>
                  <a:pt x="317" y="156"/>
                  <a:pt x="317" y="156"/>
                </a:cubicBezTo>
                <a:cubicBezTo>
                  <a:pt x="322" y="156"/>
                  <a:pt x="325" y="160"/>
                  <a:pt x="325" y="164"/>
                </a:cubicBezTo>
                <a:cubicBezTo>
                  <a:pt x="325" y="168"/>
                  <a:pt x="322" y="172"/>
                  <a:pt x="317" y="172"/>
                </a:cubicBezTo>
                <a:moveTo>
                  <a:pt x="317" y="87"/>
                </a:moveTo>
                <a:cubicBezTo>
                  <a:pt x="49" y="87"/>
                  <a:pt x="49" y="87"/>
                  <a:pt x="49" y="87"/>
                </a:cubicBezTo>
                <a:cubicBezTo>
                  <a:pt x="45" y="87"/>
                  <a:pt x="41" y="83"/>
                  <a:pt x="41" y="78"/>
                </a:cubicBezTo>
                <a:cubicBezTo>
                  <a:pt x="41" y="74"/>
                  <a:pt x="45" y="70"/>
                  <a:pt x="49" y="70"/>
                </a:cubicBezTo>
                <a:cubicBezTo>
                  <a:pt x="317" y="70"/>
                  <a:pt x="317" y="70"/>
                  <a:pt x="317" y="70"/>
                </a:cubicBezTo>
                <a:cubicBezTo>
                  <a:pt x="322" y="70"/>
                  <a:pt x="325" y="74"/>
                  <a:pt x="325" y="78"/>
                </a:cubicBezTo>
                <a:cubicBezTo>
                  <a:pt x="325" y="83"/>
                  <a:pt x="322" y="87"/>
                  <a:pt x="317" y="87"/>
                </a:cubicBezTo>
              </a:path>
              <a:path w="367" h="437">
                <a:moveTo>
                  <a:pt x="296" y="437"/>
                </a:moveTo>
                <a:cubicBezTo>
                  <a:pt x="296" y="390"/>
                  <a:pt x="296" y="390"/>
                  <a:pt x="296" y="390"/>
                </a:cubicBezTo>
                <a:cubicBezTo>
                  <a:pt x="296" y="382"/>
                  <a:pt x="304" y="375"/>
                  <a:pt x="314" y="375"/>
                </a:cubicBezTo>
                <a:cubicBezTo>
                  <a:pt x="367" y="375"/>
                  <a:pt x="367" y="375"/>
                  <a:pt x="367" y="375"/>
                </a:cubicBezTo>
                <a:lnTo>
                  <a:pt x="296" y="437"/>
                </a:lnTo>
              </a:path>
            </a:pathLst>
          </a:custGeom>
          <a:solidFill>
            <a:srgbClr val="4840CE">
              <a:alpha val="100000"/>
            </a:srgbClr>
          </a:solidFill>
          <a:ln cap="flat">
            <a:noFill/>
            <a:prstDash val="solid"/>
            <a:miter lim="0"/>
          </a:ln>
        </p:spPr>
        <p:txBody>
          <a:bodyPr rtlCol="0"/>
          <a:lstStyle/>
          <a:p>
            <a:pPr algn="ctr"/>
            <a:endParaRPr lang="zh-CN" altLang="en-US"/>
          </a:p>
        </p:txBody>
      </p:sp>
      <p:sp>
        <p:nvSpPr>
          <p:cNvPr id="389" name="path"/>
          <p:cNvSpPr/>
          <p:nvPr/>
        </p:nvSpPr>
        <p:spPr>
          <a:xfrm>
            <a:off x="6869938" y="1903069"/>
            <a:ext cx="312890" cy="202171"/>
          </a:xfrm>
          <a:custGeom>
            <a:avLst/>
            <a:gdLst/>
            <a:ahLst/>
            <a:cxnLst/>
            <a:rect l="0" t="0" r="0" b="0"/>
            <a:pathLst>
              <a:path w="492" h="318">
                <a:moveTo>
                  <a:pt x="477" y="0"/>
                </a:moveTo>
                <a:cubicBezTo>
                  <a:pt x="15" y="0"/>
                  <a:pt x="15" y="0"/>
                  <a:pt x="15" y="0"/>
                </a:cubicBezTo>
                <a:cubicBezTo>
                  <a:pt x="6" y="0"/>
                  <a:pt x="0" y="6"/>
                  <a:pt x="0" y="15"/>
                </a:cubicBezTo>
                <a:cubicBezTo>
                  <a:pt x="0" y="303"/>
                  <a:pt x="0" y="303"/>
                  <a:pt x="0" y="303"/>
                </a:cubicBezTo>
                <a:cubicBezTo>
                  <a:pt x="0" y="311"/>
                  <a:pt x="6" y="318"/>
                  <a:pt x="15" y="318"/>
                </a:cubicBezTo>
                <a:cubicBezTo>
                  <a:pt x="477" y="318"/>
                  <a:pt x="477" y="318"/>
                  <a:pt x="477" y="318"/>
                </a:cubicBezTo>
                <a:cubicBezTo>
                  <a:pt x="485" y="318"/>
                  <a:pt x="492" y="311"/>
                  <a:pt x="492" y="303"/>
                </a:cubicBezTo>
                <a:cubicBezTo>
                  <a:pt x="492" y="15"/>
                  <a:pt x="492" y="15"/>
                  <a:pt x="492" y="15"/>
                </a:cubicBezTo>
                <a:cubicBezTo>
                  <a:pt x="492" y="6"/>
                  <a:pt x="485" y="0"/>
                  <a:pt x="477" y="0"/>
                </a:cubicBezTo>
                <a:moveTo>
                  <a:pt x="443" y="269"/>
                </a:moveTo>
                <a:cubicBezTo>
                  <a:pt x="443" y="278"/>
                  <a:pt x="436" y="285"/>
                  <a:pt x="426" y="285"/>
                </a:cubicBezTo>
                <a:cubicBezTo>
                  <a:pt x="65" y="285"/>
                  <a:pt x="65" y="285"/>
                  <a:pt x="65" y="285"/>
                </a:cubicBezTo>
                <a:cubicBezTo>
                  <a:pt x="57" y="285"/>
                  <a:pt x="50" y="278"/>
                  <a:pt x="50" y="269"/>
                </a:cubicBezTo>
                <a:cubicBezTo>
                  <a:pt x="50" y="48"/>
                  <a:pt x="50" y="48"/>
                  <a:pt x="50" y="48"/>
                </a:cubicBezTo>
                <a:cubicBezTo>
                  <a:pt x="50" y="40"/>
                  <a:pt x="57" y="33"/>
                  <a:pt x="65" y="33"/>
                </a:cubicBezTo>
                <a:cubicBezTo>
                  <a:pt x="426" y="33"/>
                  <a:pt x="426" y="33"/>
                  <a:pt x="426" y="33"/>
                </a:cubicBezTo>
                <a:cubicBezTo>
                  <a:pt x="436" y="33"/>
                  <a:pt x="443" y="40"/>
                  <a:pt x="443" y="48"/>
                </a:cubicBezTo>
                <a:lnTo>
                  <a:pt x="443" y="269"/>
                </a:lnTo>
              </a:path>
            </a:pathLst>
          </a:custGeom>
          <a:solidFill>
            <a:srgbClr val="18CAA8">
              <a:alpha val="100000"/>
            </a:srgbClr>
          </a:solidFill>
          <a:ln cap="flat">
            <a:noFill/>
            <a:prstDash val="solid"/>
            <a:miter lim="0"/>
          </a:ln>
        </p:spPr>
        <p:txBody>
          <a:bodyPr rtlCol="0"/>
          <a:lstStyle/>
          <a:p>
            <a:pPr algn="ctr"/>
            <a:endParaRPr lang="zh-CN" altLang="en-US"/>
          </a:p>
        </p:txBody>
      </p:sp>
      <p:sp>
        <p:nvSpPr>
          <p:cNvPr id="390" name="path"/>
          <p:cNvSpPr/>
          <p:nvPr/>
        </p:nvSpPr>
        <p:spPr>
          <a:xfrm>
            <a:off x="6902208" y="2104644"/>
            <a:ext cx="249236" cy="76149"/>
          </a:xfrm>
          <a:custGeom>
            <a:avLst/>
            <a:gdLst/>
            <a:ahLst/>
            <a:cxnLst/>
            <a:rect l="0" t="0" r="0" b="0"/>
            <a:pathLst>
              <a:path w="392" h="119">
                <a:moveTo>
                  <a:pt x="382" y="119"/>
                </a:moveTo>
                <a:cubicBezTo>
                  <a:pt x="9" y="119"/>
                  <a:pt x="9" y="119"/>
                  <a:pt x="9" y="119"/>
                </a:cubicBezTo>
                <a:cubicBezTo>
                  <a:pt x="4" y="119"/>
                  <a:pt x="0" y="115"/>
                  <a:pt x="0" y="110"/>
                </a:cubicBezTo>
                <a:cubicBezTo>
                  <a:pt x="0" y="86"/>
                  <a:pt x="0" y="86"/>
                  <a:pt x="0" y="86"/>
                </a:cubicBezTo>
                <a:cubicBezTo>
                  <a:pt x="0" y="81"/>
                  <a:pt x="4" y="75"/>
                  <a:pt x="9" y="75"/>
                </a:cubicBezTo>
                <a:cubicBezTo>
                  <a:pt x="382" y="75"/>
                  <a:pt x="382" y="75"/>
                  <a:pt x="382" y="75"/>
                </a:cubicBezTo>
                <a:cubicBezTo>
                  <a:pt x="388" y="75"/>
                  <a:pt x="392" y="81"/>
                  <a:pt x="392" y="86"/>
                </a:cubicBezTo>
                <a:cubicBezTo>
                  <a:pt x="392" y="110"/>
                  <a:pt x="392" y="110"/>
                  <a:pt x="392" y="110"/>
                </a:cubicBezTo>
                <a:cubicBezTo>
                  <a:pt x="392" y="115"/>
                  <a:pt x="388" y="119"/>
                  <a:pt x="382" y="119"/>
                </a:cubicBezTo>
              </a:path>
              <a:path w="392" h="119">
                <a:moveTo>
                  <a:pt x="177" y="0"/>
                </a:moveTo>
                <a:lnTo>
                  <a:pt x="215" y="0"/>
                </a:lnTo>
                <a:lnTo>
                  <a:pt x="215" y="74"/>
                </a:lnTo>
                <a:lnTo>
                  <a:pt x="177" y="74"/>
                </a:lnTo>
                <a:lnTo>
                  <a:pt x="177" y="0"/>
                </a:lnTo>
                <a:close/>
              </a:path>
            </a:pathLst>
          </a:custGeom>
          <a:solidFill>
            <a:srgbClr val="18CAA8">
              <a:alpha val="100000"/>
            </a:srgbClr>
          </a:solidFill>
          <a:ln cap="flat">
            <a:noFill/>
            <a:prstDash val="solid"/>
            <a:miter lim="0"/>
          </a:ln>
        </p:spPr>
        <p:txBody>
          <a:bodyPr rtlCol="0"/>
          <a:lstStyle/>
          <a:p>
            <a:pPr algn="ctr"/>
            <a:endParaRPr lang="zh-CN" altLang="en-US"/>
          </a:p>
        </p:txBody>
      </p:sp>
      <p:sp>
        <p:nvSpPr>
          <p:cNvPr id="2" name="标题 1"/>
          <p:cNvSpPr>
            <a:spLocks noGrp="1"/>
          </p:cNvSpPr>
          <p:nvPr>
            <p:ph type="title"/>
          </p:nvPr>
        </p:nvSpPr>
        <p:spPr/>
        <p:txBody>
          <a:bodyPr/>
          <a:p>
            <a:r>
              <a:rPr lang="zh-CN" altLang="en-US"/>
              <a:t>多种认证方式</a:t>
            </a:r>
            <a:endParaRPr lang="zh-CN" altLang="en-US"/>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 name="picture 391"/>
          <p:cNvPicPr>
            <a:picLocks noChangeAspect="1"/>
          </p:cNvPicPr>
          <p:nvPr/>
        </p:nvPicPr>
        <p:blipFill>
          <a:blip r:embed="rId1"/>
          <a:stretch>
            <a:fillRect/>
          </a:stretch>
        </p:blipFill>
        <p:spPr>
          <a:xfrm rot="21600000">
            <a:off x="7933944" y="1066800"/>
            <a:ext cx="2307335" cy="5009426"/>
          </a:xfrm>
          <a:prstGeom prst="rect">
            <a:avLst/>
          </a:prstGeom>
        </p:spPr>
      </p:pic>
      <p:pic>
        <p:nvPicPr>
          <p:cNvPr id="392" name="picture 392"/>
          <p:cNvPicPr>
            <a:picLocks noChangeAspect="1"/>
          </p:cNvPicPr>
          <p:nvPr/>
        </p:nvPicPr>
        <p:blipFill>
          <a:blip r:embed="rId2"/>
          <a:stretch>
            <a:fillRect/>
          </a:stretch>
        </p:blipFill>
        <p:spPr>
          <a:xfrm rot="21600000">
            <a:off x="839419" y="1988820"/>
            <a:ext cx="6208039" cy="1434083"/>
          </a:xfrm>
          <a:prstGeom prst="rect">
            <a:avLst/>
          </a:prstGeom>
        </p:spPr>
      </p:pic>
      <p:grpSp>
        <p:nvGrpSpPr>
          <p:cNvPr id="58" name="group 58"/>
          <p:cNvGrpSpPr/>
          <p:nvPr/>
        </p:nvGrpSpPr>
        <p:grpSpPr>
          <a:xfrm rot="21600000">
            <a:off x="2980944" y="3584448"/>
            <a:ext cx="1925484" cy="1329600"/>
            <a:chOff x="0" y="0"/>
            <a:chExt cx="1925484" cy="1329600"/>
          </a:xfrm>
        </p:grpSpPr>
        <p:sp>
          <p:nvSpPr>
            <p:cNvPr id="393" name="rect"/>
            <p:cNvSpPr/>
            <p:nvPr/>
          </p:nvSpPr>
          <p:spPr>
            <a:xfrm>
              <a:off x="0" y="0"/>
              <a:ext cx="1714500" cy="1329600"/>
            </a:xfrm>
            <a:prstGeom prst="rect">
              <a:avLst/>
            </a:prstGeom>
            <a:solidFill>
              <a:srgbClr val="1AD8B4">
                <a:alpha val="100000"/>
              </a:srgbClr>
            </a:solidFill>
            <a:ln cap="flat">
              <a:noFill/>
              <a:prstDash val="solid"/>
              <a:miter lim="0"/>
            </a:ln>
          </p:spPr>
          <p:txBody>
            <a:bodyPr rtlCol="0"/>
            <a:lstStyle/>
            <a:p>
              <a:pPr algn="ctr"/>
              <a:endParaRPr lang="zh-CN" altLang="en-US"/>
            </a:p>
          </p:txBody>
        </p:sp>
        <p:sp>
          <p:nvSpPr>
            <p:cNvPr id="394" name="textbox 394"/>
            <p:cNvSpPr/>
            <p:nvPr/>
          </p:nvSpPr>
          <p:spPr>
            <a:xfrm>
              <a:off x="103784" y="133908"/>
              <a:ext cx="1367789" cy="872489"/>
            </a:xfrm>
            <a:prstGeom prst="rect">
              <a:avLst/>
            </a:prstGeom>
          </p:spPr>
          <p:txBody>
            <a:bodyPr vert="horz" wrap="square" lIns="0" tIns="0" rIns="0" bIns="0"/>
            <a:lstStyle/>
            <a:p>
              <a:pPr algn="l" rtl="0" eaLnBrk="0">
                <a:lnSpc>
                  <a:spcPct val="83000"/>
                </a:lnSpc>
              </a:pPr>
              <a:endParaRPr lang="en-US" altLang="en-US" sz="100" dirty="0"/>
            </a:p>
            <a:p>
              <a:pPr marL="12700" algn="l" rtl="0" eaLnBrk="0">
                <a:lnSpc>
                  <a:spcPct val="97000"/>
                </a:lnSpc>
              </a:pPr>
              <a:r>
                <a:rPr sz="14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多个绑</a:t>
              </a:r>
              <a:r>
                <a:rPr sz="1400" spc="6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定</a:t>
              </a:r>
              <a:endParaRPr lang="en-US" altLang="en-US" sz="1400" dirty="0"/>
            </a:p>
            <a:p>
              <a:pPr algn="l" rtl="0" eaLnBrk="0">
                <a:lnSpc>
                  <a:spcPct val="103000"/>
                </a:lnSpc>
              </a:pPr>
              <a:endParaRPr lang="en-US" altLang="en-US" sz="700" dirty="0"/>
            </a:p>
            <a:p>
              <a:pPr marL="42545" indent="635" algn="l" rtl="0" eaLnBrk="0">
                <a:lnSpc>
                  <a:spcPct val="158000"/>
                </a:lnSpc>
                <a:spcBef>
                  <a:spcPts val="5"/>
                </a:spcBef>
              </a:pPr>
              <a:r>
                <a:rPr sz="110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用户账号可绑定多</a:t>
              </a:r>
              <a:r>
                <a:rPr sz="110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个</a:t>
              </a:r>
              <a:r>
                <a:rPr sz="1100" spc="40" dirty="0">
                  <a:solidFill>
                    <a:srgbClr val="FFFFFF">
                      <a:alpha val="100000"/>
                    </a:srgbClr>
                  </a:solidFill>
                  <a:latin typeface="微软雅黑" panose="020B0503020204020204" charset="-122"/>
                  <a:ea typeface="微软雅黑" panose="020B0503020204020204" charset="-122"/>
                  <a:cs typeface="微软雅黑" panose="020B0503020204020204" charset="-122"/>
                </a:rPr>
                <a:t>运营商套餐</a:t>
              </a: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a:t>
              </a:r>
              <a:endParaRPr lang="en-US" altLang="en-US" sz="1100" dirty="0"/>
            </a:p>
          </p:txBody>
        </p:sp>
        <p:pic>
          <p:nvPicPr>
            <p:cNvPr id="395" name="picture 395"/>
            <p:cNvPicPr>
              <a:picLocks noChangeAspect="1"/>
            </p:cNvPicPr>
            <p:nvPr/>
          </p:nvPicPr>
          <p:blipFill>
            <a:blip r:embed="rId3"/>
            <a:stretch>
              <a:fillRect/>
            </a:stretch>
          </p:blipFill>
          <p:spPr>
            <a:xfrm rot="21600000">
              <a:off x="1510182" y="90258"/>
              <a:ext cx="415302" cy="415315"/>
            </a:xfrm>
            <a:prstGeom prst="rect">
              <a:avLst/>
            </a:prstGeom>
          </p:spPr>
        </p:pic>
      </p:grpSp>
      <p:grpSp>
        <p:nvGrpSpPr>
          <p:cNvPr id="60" name="group 60"/>
          <p:cNvGrpSpPr/>
          <p:nvPr/>
        </p:nvGrpSpPr>
        <p:grpSpPr>
          <a:xfrm rot="21600000">
            <a:off x="839419" y="3584448"/>
            <a:ext cx="1895970" cy="1329600"/>
            <a:chOff x="0" y="0"/>
            <a:chExt cx="1895970" cy="1329600"/>
          </a:xfrm>
        </p:grpSpPr>
        <p:sp>
          <p:nvSpPr>
            <p:cNvPr id="396" name="rect"/>
            <p:cNvSpPr/>
            <p:nvPr/>
          </p:nvSpPr>
          <p:spPr>
            <a:xfrm>
              <a:off x="0" y="0"/>
              <a:ext cx="1714805" cy="1329600"/>
            </a:xfrm>
            <a:prstGeom prst="rect">
              <a:avLst/>
            </a:prstGeom>
            <a:solidFill>
              <a:srgbClr val="C0D214">
                <a:alpha val="100000"/>
              </a:srgbClr>
            </a:solidFill>
            <a:ln cap="flat">
              <a:noFill/>
              <a:prstDash val="solid"/>
              <a:miter lim="0"/>
            </a:ln>
          </p:spPr>
          <p:txBody>
            <a:bodyPr rtlCol="0"/>
            <a:lstStyle/>
            <a:p>
              <a:pPr algn="ctr"/>
              <a:endParaRPr lang="zh-CN" altLang="en-US"/>
            </a:p>
          </p:txBody>
        </p:sp>
        <p:sp>
          <p:nvSpPr>
            <p:cNvPr id="397" name="textbox 397"/>
            <p:cNvSpPr/>
            <p:nvPr/>
          </p:nvSpPr>
          <p:spPr>
            <a:xfrm>
              <a:off x="109220" y="126783"/>
              <a:ext cx="1451610" cy="1136014"/>
            </a:xfrm>
            <a:prstGeom prst="rect">
              <a:avLst/>
            </a:prstGeom>
          </p:spPr>
          <p:txBody>
            <a:bodyPr vert="horz" wrap="square" lIns="0" tIns="0" rIns="0" bIns="0"/>
            <a:lstStyle/>
            <a:p>
              <a:pPr algn="l" rtl="0" eaLnBrk="0">
                <a:lnSpc>
                  <a:spcPct val="79000"/>
                </a:lnSpc>
              </a:pPr>
              <a:endParaRPr lang="en-US" altLang="en-US" sz="100" dirty="0"/>
            </a:p>
            <a:p>
              <a:pPr marL="19685" algn="l" rtl="0" eaLnBrk="0">
                <a:lnSpc>
                  <a:spcPct val="97000"/>
                </a:lnSpc>
              </a:pPr>
              <a:r>
                <a:rPr sz="14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统一管</a:t>
              </a:r>
              <a:r>
                <a:rPr sz="1400" spc="8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理</a:t>
              </a:r>
              <a:endParaRPr lang="en-US" altLang="en-US" sz="1400" dirty="0"/>
            </a:p>
            <a:p>
              <a:pPr algn="l" rtl="0" eaLnBrk="0">
                <a:lnSpc>
                  <a:spcPct val="107000"/>
                </a:lnSpc>
              </a:pPr>
              <a:endParaRPr lang="en-US" altLang="en-US" sz="700" dirty="0"/>
            </a:p>
            <a:p>
              <a:pPr marL="12700" indent="635" algn="l" rtl="0" eaLnBrk="0">
                <a:lnSpc>
                  <a:spcPct val="157000"/>
                </a:lnSpc>
                <a:spcBef>
                  <a:spcPts val="0"/>
                </a:spcBef>
              </a:pPr>
              <a:r>
                <a:rPr sz="110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用户数据的统一管</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理，</a:t>
              </a:r>
              <a:r>
                <a:rPr sz="110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账号可以统一用学</a:t>
              </a:r>
              <a:r>
                <a:rPr sz="110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生</a:t>
              </a: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学号</a:t>
              </a:r>
              <a:r>
                <a:rPr sz="110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a:t>
              </a:r>
              <a:endParaRPr lang="en-US" altLang="en-US" sz="1100" dirty="0"/>
            </a:p>
          </p:txBody>
        </p:sp>
        <p:pic>
          <p:nvPicPr>
            <p:cNvPr id="398" name="picture 398"/>
            <p:cNvPicPr>
              <a:picLocks noChangeAspect="1"/>
            </p:cNvPicPr>
            <p:nvPr/>
          </p:nvPicPr>
          <p:blipFill>
            <a:blip r:embed="rId4"/>
            <a:stretch>
              <a:fillRect/>
            </a:stretch>
          </p:blipFill>
          <p:spPr>
            <a:xfrm rot="21600000">
              <a:off x="1480667" y="90258"/>
              <a:ext cx="415302" cy="415315"/>
            </a:xfrm>
            <a:prstGeom prst="rect">
              <a:avLst/>
            </a:prstGeom>
          </p:spPr>
        </p:pic>
      </p:grpSp>
      <p:grpSp>
        <p:nvGrpSpPr>
          <p:cNvPr id="62" name="group 62"/>
          <p:cNvGrpSpPr/>
          <p:nvPr/>
        </p:nvGrpSpPr>
        <p:grpSpPr>
          <a:xfrm rot="21600000">
            <a:off x="5152135" y="3584448"/>
            <a:ext cx="1895323" cy="1329600"/>
            <a:chOff x="0" y="0"/>
            <a:chExt cx="1895323" cy="1329600"/>
          </a:xfrm>
        </p:grpSpPr>
        <p:sp>
          <p:nvSpPr>
            <p:cNvPr id="399" name="rect"/>
            <p:cNvSpPr/>
            <p:nvPr/>
          </p:nvSpPr>
          <p:spPr>
            <a:xfrm>
              <a:off x="0" y="0"/>
              <a:ext cx="1714118" cy="1329600"/>
            </a:xfrm>
            <a:prstGeom prst="rect">
              <a:avLst/>
            </a:prstGeom>
            <a:solidFill>
              <a:srgbClr val="199CFF">
                <a:alpha val="100000"/>
              </a:srgbClr>
            </a:solidFill>
            <a:ln cap="flat">
              <a:noFill/>
              <a:prstDash val="solid"/>
              <a:miter lim="0"/>
            </a:ln>
          </p:spPr>
          <p:txBody>
            <a:bodyPr rtlCol="0"/>
            <a:lstStyle/>
            <a:p>
              <a:pPr algn="ctr"/>
              <a:endParaRPr lang="zh-CN" altLang="en-US"/>
            </a:p>
          </p:txBody>
        </p:sp>
        <p:sp>
          <p:nvSpPr>
            <p:cNvPr id="400" name="textbox 400"/>
            <p:cNvSpPr/>
            <p:nvPr/>
          </p:nvSpPr>
          <p:spPr>
            <a:xfrm>
              <a:off x="109220" y="133718"/>
              <a:ext cx="1337310" cy="873125"/>
            </a:xfrm>
            <a:prstGeom prst="rect">
              <a:avLst/>
            </a:prstGeom>
          </p:spPr>
          <p:txBody>
            <a:bodyPr vert="horz" wrap="square" lIns="0" tIns="0" rIns="0" bIns="0"/>
            <a:lstStyle/>
            <a:p>
              <a:pPr algn="l" rtl="0" eaLnBrk="0">
                <a:lnSpc>
                  <a:spcPct val="80000"/>
                </a:lnSpc>
              </a:pPr>
              <a:endParaRPr lang="en-US" altLang="en-US" sz="100" dirty="0"/>
            </a:p>
            <a:p>
              <a:pPr marL="15875" algn="l" rtl="0" eaLnBrk="0">
                <a:lnSpc>
                  <a:spcPct val="97000"/>
                </a:lnSpc>
              </a:pPr>
              <a:r>
                <a:rPr sz="1400" spc="9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一号一</a:t>
              </a:r>
              <a:r>
                <a:rPr sz="1400" spc="8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密</a:t>
              </a:r>
              <a:endParaRPr lang="en-US" altLang="en-US" sz="1400" dirty="0"/>
            </a:p>
            <a:p>
              <a:pPr algn="l" rtl="0" eaLnBrk="0">
                <a:lnSpc>
                  <a:spcPct val="107000"/>
                </a:lnSpc>
              </a:pPr>
              <a:endParaRPr lang="en-US" altLang="en-US" sz="700" dirty="0"/>
            </a:p>
            <a:p>
              <a:pPr marL="13335" indent="-635" algn="l" rtl="0" eaLnBrk="0">
                <a:lnSpc>
                  <a:spcPct val="157000"/>
                </a:lnSpc>
                <a:spcBef>
                  <a:spcPts val="0"/>
                </a:spcBef>
              </a:pP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实现一号一密，</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多运</a:t>
              </a:r>
              <a:r>
                <a:rPr sz="1100" spc="40" dirty="0">
                  <a:solidFill>
                    <a:srgbClr val="FFFFFF">
                      <a:alpha val="100000"/>
                    </a:srgbClr>
                  </a:solidFill>
                  <a:latin typeface="微软雅黑" panose="020B0503020204020204" charset="-122"/>
                  <a:ea typeface="微软雅黑" panose="020B0503020204020204" charset="-122"/>
                  <a:cs typeface="微软雅黑" panose="020B0503020204020204" charset="-122"/>
                </a:rPr>
                <a:t>营商联合运营</a:t>
              </a: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a:t>
              </a:r>
              <a:endParaRPr lang="en-US" altLang="en-US" sz="1100" dirty="0"/>
            </a:p>
          </p:txBody>
        </p:sp>
        <p:pic>
          <p:nvPicPr>
            <p:cNvPr id="401" name="picture 401"/>
            <p:cNvPicPr>
              <a:picLocks noChangeAspect="1"/>
            </p:cNvPicPr>
            <p:nvPr/>
          </p:nvPicPr>
          <p:blipFill>
            <a:blip r:embed="rId5"/>
            <a:stretch>
              <a:fillRect/>
            </a:stretch>
          </p:blipFill>
          <p:spPr>
            <a:xfrm rot="21600000">
              <a:off x="1480020" y="90258"/>
              <a:ext cx="415302" cy="415315"/>
            </a:xfrm>
            <a:prstGeom prst="rect">
              <a:avLst/>
            </a:prstGeom>
          </p:spPr>
        </p:pic>
      </p:grpSp>
      <p:graphicFrame>
        <p:nvGraphicFramePr>
          <p:cNvPr id="403" name="table 403"/>
          <p:cNvGraphicFramePr>
            <a:graphicFrameLocks noGrp="1"/>
          </p:cNvGraphicFramePr>
          <p:nvPr/>
        </p:nvGraphicFramePr>
        <p:xfrm>
          <a:off x="2795638" y="2632493"/>
          <a:ext cx="2158364" cy="687070"/>
        </p:xfrm>
        <a:graphic>
          <a:graphicData uri="http://schemas.openxmlformats.org/drawingml/2006/table">
            <a:tbl>
              <a:tblPr/>
              <a:tblGrid>
                <a:gridCol w="512444"/>
                <a:gridCol w="1645920"/>
              </a:tblGrid>
              <a:tr h="687069">
                <a:tc>
                  <a:txBody>
                    <a:bodyPr/>
                    <a:lstStyle/>
                    <a:p>
                      <a:pPr algn="l" rtl="0" eaLnBrk="0">
                        <a:lnSpc>
                          <a:spcPct val="21000"/>
                        </a:lnSpc>
                      </a:pPr>
                      <a:endParaRPr lang="en-US" altLang="en-US" sz="100" dirty="0"/>
                    </a:p>
                    <a:p>
                      <a:pPr marL="342900" algn="l" rtl="0" eaLnBrk="0">
                        <a:lnSpc>
                          <a:spcPct val="136000"/>
                        </a:lnSpc>
                      </a:pPr>
                      <a:r>
                        <a:rPr sz="1100" spc="-60" dirty="0">
                          <a:solidFill>
                            <a:srgbClr val="FFFFFF">
                              <a:alpha val="100000"/>
                            </a:srgbClr>
                          </a:solidFill>
                          <a:latin typeface="Wingdings" panose="05000000000000000000"/>
                          <a:ea typeface="Wingdings" panose="05000000000000000000"/>
                          <a:cs typeface="Wingdings" panose="05000000000000000000"/>
                        </a:rPr>
                        <a:t>l</a:t>
                      </a:r>
                      <a:r>
                        <a:rPr sz="1100" spc="-60" dirty="0">
                          <a:solidFill>
                            <a:srgbClr val="FFFFFF">
                              <a:alpha val="100000"/>
                            </a:srgbClr>
                          </a:solidFill>
                          <a:latin typeface="Wingdings" panose="05000000000000000000"/>
                          <a:ea typeface="Wingdings" panose="05000000000000000000"/>
                          <a:cs typeface="Wingdings" panose="05000000000000000000"/>
                        </a:rPr>
                        <a:t>l</a:t>
                      </a:r>
                      <a:r>
                        <a:rPr sz="1100" spc="-60" dirty="0">
                          <a:solidFill>
                            <a:srgbClr val="FFFFFF">
                              <a:alpha val="100000"/>
                            </a:srgbClr>
                          </a:solidFill>
                          <a:latin typeface="Wingdings" panose="05000000000000000000"/>
                          <a:ea typeface="Wingdings" panose="05000000000000000000"/>
                          <a:cs typeface="Wingdings" panose="05000000000000000000"/>
                        </a:rPr>
                        <a:t>l</a:t>
                      </a:r>
                      <a:endParaRPr lang="en-US" altLang="en-US" sz="1100" dirty="0"/>
                    </a:p>
                  </a:txBody>
                  <a:tcPr marL="0" marR="0" marT="0" marB="0" vert="horz">
                    <a:lnL w="6350" cap="flat" cmpd="sng" algn="ctr">
                      <a:solidFill>
                        <a:srgbClr val="FFFFFF"/>
                      </a:solidFill>
                      <a:prstDash val="solid"/>
                      <a:round/>
                      <a:headEnd type="none" w="med" len="med"/>
                      <a:tailEnd type="none" w="med" len="med"/>
                    </a:lnL>
                    <a:lnR>
                      <a:noFill/>
                    </a:lnR>
                    <a:lnT>
                      <a:noFill/>
                    </a:lnT>
                    <a:lnB>
                      <a:noFill/>
                    </a:lnB>
                  </a:tcPr>
                </a:tc>
                <a:tc>
                  <a:txBody>
                    <a:bodyPr/>
                    <a:lstStyle/>
                    <a:p>
                      <a:pPr algn="l" rtl="0" eaLnBrk="0">
                        <a:lnSpc>
                          <a:spcPct val="44000"/>
                        </a:lnSpc>
                      </a:pPr>
                      <a:endParaRPr lang="en-US" altLang="en-US" sz="100" dirty="0"/>
                    </a:p>
                    <a:p>
                      <a:pPr marL="106680" algn="l" rtl="0" eaLnBrk="0">
                        <a:lnSpc>
                          <a:spcPct val="86000"/>
                        </a:lnSpc>
                      </a:pPr>
                      <a:r>
                        <a:rPr sz="110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高性能大并</a:t>
                      </a:r>
                      <a:r>
                        <a:rPr sz="110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发</a:t>
                      </a:r>
                      <a:endParaRPr lang="en-US" altLang="en-US" sz="1100" dirty="0"/>
                    </a:p>
                    <a:p>
                      <a:pPr marL="118110" algn="l" rtl="0" eaLnBrk="0">
                        <a:lnSpc>
                          <a:spcPts val="2210"/>
                        </a:lnSpc>
                      </a:pP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Portal</a:t>
                      </a:r>
                      <a:r>
                        <a:rPr sz="110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预</a:t>
                      </a:r>
                      <a:r>
                        <a:rPr sz="110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览</a:t>
                      </a:r>
                      <a:endParaRPr lang="en-US" altLang="en-US" sz="1100" dirty="0"/>
                    </a:p>
                    <a:p>
                      <a:pPr marL="105410" algn="l" rtl="0" eaLnBrk="0">
                        <a:lnSpc>
                          <a:spcPts val="1935"/>
                        </a:lnSpc>
                      </a:pPr>
                      <a:r>
                        <a:rPr sz="110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所见即所</a:t>
                      </a: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得</a:t>
                      </a:r>
                      <a:endParaRPr lang="en-US" altLang="en-US" sz="1100" dirty="0"/>
                    </a:p>
                  </a:txBody>
                  <a:tcPr marL="0" marR="0" marT="0" marB="0" vert="horz">
                    <a:lnL>
                      <a:noFill/>
                    </a:lnL>
                    <a:lnR w="6350" cap="flat" cmpd="sng" algn="ctr">
                      <a:solidFill>
                        <a:srgbClr val="FFFFFF"/>
                      </a:solidFill>
                      <a:prstDash val="solid"/>
                      <a:round/>
                      <a:headEnd type="none" w="med" len="med"/>
                      <a:tailEnd type="none" w="med" len="med"/>
                    </a:lnR>
                    <a:lnT>
                      <a:noFill/>
                    </a:lnT>
                    <a:lnB>
                      <a:noFill/>
                    </a:lnB>
                  </a:tcPr>
                </a:tc>
              </a:tr>
            </a:tbl>
          </a:graphicData>
        </a:graphic>
      </p:graphicFrame>
      <p:sp>
        <p:nvSpPr>
          <p:cNvPr id="404" name="textbox 404"/>
          <p:cNvSpPr/>
          <p:nvPr/>
        </p:nvSpPr>
        <p:spPr>
          <a:xfrm>
            <a:off x="1251724" y="2627096"/>
            <a:ext cx="752475" cy="709294"/>
          </a:xfrm>
          <a:prstGeom prst="rect">
            <a:avLst/>
          </a:prstGeom>
        </p:spPr>
        <p:txBody>
          <a:bodyPr vert="horz" wrap="square" lIns="0" tIns="0" rIns="0" bIns="0"/>
          <a:lstStyle/>
          <a:p>
            <a:pPr algn="l" rtl="0" eaLnBrk="0">
              <a:lnSpc>
                <a:spcPct val="87000"/>
              </a:lnSpc>
            </a:pPr>
            <a:endParaRPr lang="en-US" altLang="en-US" sz="100" dirty="0"/>
          </a:p>
          <a:p>
            <a:pPr marL="26670" algn="l" rtl="0" eaLnBrk="0">
              <a:lnSpc>
                <a:spcPct val="94000"/>
              </a:lnSpc>
            </a:pP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自定义</a:t>
            </a:r>
            <a:r>
              <a:rPr sz="110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页</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面</a:t>
            </a:r>
            <a:endParaRPr lang="en-US" altLang="en-US" sz="1100" dirty="0"/>
          </a:p>
          <a:p>
            <a:pPr marL="12700" algn="l" rtl="0" eaLnBrk="0">
              <a:lnSpc>
                <a:spcPct val="95000"/>
              </a:lnSpc>
              <a:spcBef>
                <a:spcPts val="815"/>
              </a:spcBef>
            </a:pPr>
            <a:r>
              <a:rPr sz="110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丰富的模</a:t>
            </a:r>
            <a:r>
              <a:rPr sz="110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板</a:t>
            </a:r>
            <a:endParaRPr lang="en-US" altLang="en-US" sz="1100" dirty="0"/>
          </a:p>
          <a:p>
            <a:pPr algn="l" rtl="0" eaLnBrk="0">
              <a:lnSpc>
                <a:spcPct val="115000"/>
              </a:lnSpc>
            </a:pPr>
            <a:endParaRPr lang="en-US" altLang="en-US" sz="600" dirty="0"/>
          </a:p>
          <a:p>
            <a:pPr marL="26670" algn="l" rtl="0" eaLnBrk="0">
              <a:lnSpc>
                <a:spcPct val="94000"/>
              </a:lnSpc>
              <a:spcBef>
                <a:spcPts val="0"/>
              </a:spcBef>
            </a:pP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自定义</a:t>
            </a:r>
            <a:r>
              <a:rPr sz="110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广</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告</a:t>
            </a:r>
            <a:endParaRPr lang="en-US" altLang="en-US" sz="1100" dirty="0"/>
          </a:p>
        </p:txBody>
      </p:sp>
      <p:sp>
        <p:nvSpPr>
          <p:cNvPr id="405" name="textbox 405"/>
          <p:cNvSpPr/>
          <p:nvPr/>
        </p:nvSpPr>
        <p:spPr>
          <a:xfrm>
            <a:off x="5551683" y="2626366"/>
            <a:ext cx="754380" cy="447675"/>
          </a:xfrm>
          <a:prstGeom prst="rect">
            <a:avLst/>
          </a:prstGeom>
        </p:spPr>
        <p:txBody>
          <a:bodyPr vert="horz" wrap="square" lIns="0" tIns="0" rIns="0" bIns="0"/>
          <a:lstStyle/>
          <a:p>
            <a:pPr algn="l" rtl="0" eaLnBrk="0">
              <a:lnSpc>
                <a:spcPct val="80000"/>
              </a:lnSpc>
            </a:pPr>
            <a:endParaRPr lang="en-US" altLang="en-US" sz="100" dirty="0"/>
          </a:p>
          <a:p>
            <a:pPr marL="13335" algn="l" rtl="0" eaLnBrk="0">
              <a:lnSpc>
                <a:spcPct val="95000"/>
              </a:lnSpc>
            </a:pPr>
            <a:r>
              <a:rPr sz="110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终端自适</a:t>
            </a: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应</a:t>
            </a:r>
            <a:endParaRPr lang="en-US" altLang="en-US" sz="1100" dirty="0"/>
          </a:p>
          <a:p>
            <a:pPr algn="l" rtl="0" eaLnBrk="0">
              <a:lnSpc>
                <a:spcPct val="113000"/>
              </a:lnSpc>
            </a:pPr>
            <a:endParaRPr lang="en-US" altLang="en-US" sz="600" dirty="0"/>
          </a:p>
          <a:p>
            <a:pPr marL="12700" algn="l" rtl="0" eaLnBrk="0">
              <a:lnSpc>
                <a:spcPct val="95000"/>
              </a:lnSpc>
              <a:spcBef>
                <a:spcPts val="5"/>
              </a:spcBef>
            </a:pPr>
            <a:r>
              <a:rPr sz="110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精准推</a:t>
            </a: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送</a:t>
            </a:r>
            <a:endParaRPr lang="en-US" altLang="en-US" sz="1100" dirty="0"/>
          </a:p>
        </p:txBody>
      </p:sp>
      <p:sp>
        <p:nvSpPr>
          <p:cNvPr id="406" name="textbox 406"/>
          <p:cNvSpPr/>
          <p:nvPr/>
        </p:nvSpPr>
        <p:spPr>
          <a:xfrm>
            <a:off x="965517" y="2115769"/>
            <a:ext cx="784859" cy="231140"/>
          </a:xfrm>
          <a:prstGeom prst="rect">
            <a:avLst/>
          </a:prstGeom>
        </p:spPr>
        <p:txBody>
          <a:bodyPr vert="horz" wrap="square" lIns="0" tIns="0" rIns="0" bIns="0"/>
          <a:lstStyle/>
          <a:p>
            <a:pPr algn="l" rtl="0" eaLnBrk="0">
              <a:lnSpc>
                <a:spcPct val="88000"/>
              </a:lnSpc>
            </a:pPr>
            <a:endParaRPr lang="en-US" altLang="en-US" sz="100" dirty="0"/>
          </a:p>
          <a:p>
            <a:pPr marL="12700" algn="l" rtl="0" eaLnBrk="0">
              <a:lnSpc>
                <a:spcPct val="96000"/>
              </a:lnSpc>
            </a:pPr>
            <a:r>
              <a:rPr sz="14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灵活定</a:t>
            </a:r>
            <a:r>
              <a:rPr sz="1400" spc="7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制</a:t>
            </a:r>
            <a:endParaRPr lang="en-US" altLang="en-US" sz="1400" dirty="0"/>
          </a:p>
        </p:txBody>
      </p:sp>
      <p:sp>
        <p:nvSpPr>
          <p:cNvPr id="407" name="textbox 407"/>
          <p:cNvSpPr/>
          <p:nvPr/>
        </p:nvSpPr>
        <p:spPr>
          <a:xfrm>
            <a:off x="974737" y="2619793"/>
            <a:ext cx="122554" cy="756919"/>
          </a:xfrm>
          <a:prstGeom prst="rect">
            <a:avLst/>
          </a:prstGeom>
        </p:spPr>
        <p:txBody>
          <a:bodyPr vert="horz" wrap="square" lIns="0" tIns="0" rIns="0" bIns="0"/>
          <a:lstStyle/>
          <a:p>
            <a:pPr algn="l" rtl="0" eaLnBrk="0">
              <a:lnSpc>
                <a:spcPct val="97000"/>
              </a:lnSpc>
            </a:pPr>
            <a:endParaRPr lang="en-US" altLang="en-US" sz="100" dirty="0"/>
          </a:p>
          <a:p>
            <a:pPr marL="12700" algn="l" rtl="0" eaLnBrk="0">
              <a:lnSpc>
                <a:spcPct val="145000"/>
              </a:lnSpc>
            </a:pPr>
            <a:r>
              <a:rPr sz="1100" spc="-60" dirty="0">
                <a:solidFill>
                  <a:srgbClr val="FFFFFF">
                    <a:alpha val="100000"/>
                  </a:srgbClr>
                </a:solidFill>
                <a:latin typeface="Wingdings" panose="05000000000000000000"/>
                <a:ea typeface="Wingdings" panose="05000000000000000000"/>
                <a:cs typeface="Wingdings" panose="05000000000000000000"/>
              </a:rPr>
              <a:t>l</a:t>
            </a:r>
            <a:r>
              <a:rPr sz="1100" spc="-60" dirty="0">
                <a:solidFill>
                  <a:srgbClr val="FFFFFF">
                    <a:alpha val="100000"/>
                  </a:srgbClr>
                </a:solidFill>
                <a:latin typeface="Wingdings" panose="05000000000000000000"/>
                <a:ea typeface="Wingdings" panose="05000000000000000000"/>
                <a:cs typeface="Wingdings" panose="05000000000000000000"/>
              </a:rPr>
              <a:t>l</a:t>
            </a:r>
            <a:r>
              <a:rPr sz="1100" spc="-60" dirty="0">
                <a:solidFill>
                  <a:srgbClr val="FFFFFF">
                    <a:alpha val="100000"/>
                  </a:srgbClr>
                </a:solidFill>
                <a:latin typeface="Wingdings" panose="05000000000000000000"/>
                <a:ea typeface="Wingdings" panose="05000000000000000000"/>
                <a:cs typeface="Wingdings" panose="05000000000000000000"/>
              </a:rPr>
              <a:t>l</a:t>
            </a:r>
            <a:endParaRPr lang="en-US" altLang="en-US" sz="1100" dirty="0"/>
          </a:p>
        </p:txBody>
      </p:sp>
      <p:sp>
        <p:nvSpPr>
          <p:cNvPr id="408" name="path"/>
          <p:cNvSpPr/>
          <p:nvPr/>
        </p:nvSpPr>
        <p:spPr>
          <a:xfrm>
            <a:off x="6718592" y="2187943"/>
            <a:ext cx="242430" cy="245491"/>
          </a:xfrm>
          <a:custGeom>
            <a:avLst/>
            <a:gdLst/>
            <a:ahLst/>
            <a:cxnLst/>
            <a:rect l="0" t="0" r="0" b="0"/>
            <a:pathLst>
              <a:path w="381" h="386">
                <a:moveTo>
                  <a:pt x="371" y="308"/>
                </a:moveTo>
                <a:cubicBezTo>
                  <a:pt x="259" y="195"/>
                  <a:pt x="259" y="195"/>
                  <a:pt x="259" y="195"/>
                </a:cubicBezTo>
                <a:cubicBezTo>
                  <a:pt x="342" y="111"/>
                  <a:pt x="342" y="111"/>
                  <a:pt x="342" y="111"/>
                </a:cubicBezTo>
                <a:cubicBezTo>
                  <a:pt x="342" y="111"/>
                  <a:pt x="342" y="110"/>
                  <a:pt x="342" y="110"/>
                </a:cubicBezTo>
                <a:cubicBezTo>
                  <a:pt x="358" y="95"/>
                  <a:pt x="358" y="95"/>
                  <a:pt x="358" y="95"/>
                </a:cubicBezTo>
                <a:cubicBezTo>
                  <a:pt x="375" y="78"/>
                  <a:pt x="375" y="50"/>
                  <a:pt x="358" y="33"/>
                </a:cubicBezTo>
                <a:cubicBezTo>
                  <a:pt x="350" y="26"/>
                  <a:pt x="350" y="26"/>
                  <a:pt x="350" y="26"/>
                </a:cubicBezTo>
                <a:cubicBezTo>
                  <a:pt x="333" y="9"/>
                  <a:pt x="306" y="9"/>
                  <a:pt x="290" y="26"/>
                </a:cubicBezTo>
                <a:cubicBezTo>
                  <a:pt x="273" y="42"/>
                  <a:pt x="273" y="42"/>
                  <a:pt x="273" y="42"/>
                </a:cubicBezTo>
                <a:cubicBezTo>
                  <a:pt x="190" y="126"/>
                  <a:pt x="190" y="126"/>
                  <a:pt x="190" y="126"/>
                </a:cubicBezTo>
                <a:cubicBezTo>
                  <a:pt x="78" y="13"/>
                  <a:pt x="78" y="13"/>
                  <a:pt x="78" y="13"/>
                </a:cubicBezTo>
                <a:cubicBezTo>
                  <a:pt x="64" y="0"/>
                  <a:pt x="43" y="0"/>
                  <a:pt x="30" y="13"/>
                </a:cubicBezTo>
                <a:cubicBezTo>
                  <a:pt x="9" y="33"/>
                  <a:pt x="9" y="33"/>
                  <a:pt x="9" y="33"/>
                </a:cubicBezTo>
                <a:cubicBezTo>
                  <a:pt x="3" y="40"/>
                  <a:pt x="0" y="49"/>
                  <a:pt x="0" y="57"/>
                </a:cubicBezTo>
                <a:cubicBezTo>
                  <a:pt x="0" y="66"/>
                  <a:pt x="3" y="75"/>
                  <a:pt x="9" y="81"/>
                </a:cubicBezTo>
                <a:cubicBezTo>
                  <a:pt x="40" y="111"/>
                  <a:pt x="40" y="111"/>
                  <a:pt x="40" y="111"/>
                </a:cubicBezTo>
                <a:cubicBezTo>
                  <a:pt x="40" y="112"/>
                  <a:pt x="40" y="112"/>
                  <a:pt x="40" y="112"/>
                </a:cubicBezTo>
                <a:cubicBezTo>
                  <a:pt x="86" y="158"/>
                  <a:pt x="86" y="158"/>
                  <a:pt x="86" y="158"/>
                </a:cubicBezTo>
                <a:cubicBezTo>
                  <a:pt x="86" y="158"/>
                  <a:pt x="86" y="158"/>
                  <a:pt x="87" y="158"/>
                </a:cubicBezTo>
                <a:cubicBezTo>
                  <a:pt x="122" y="195"/>
                  <a:pt x="122" y="195"/>
                  <a:pt x="122" y="195"/>
                </a:cubicBezTo>
                <a:cubicBezTo>
                  <a:pt x="33" y="284"/>
                  <a:pt x="33" y="284"/>
                  <a:pt x="33" y="284"/>
                </a:cubicBezTo>
                <a:cubicBezTo>
                  <a:pt x="33" y="284"/>
                  <a:pt x="33" y="285"/>
                  <a:pt x="33" y="285"/>
                </a:cubicBezTo>
                <a:cubicBezTo>
                  <a:pt x="30" y="287"/>
                  <a:pt x="28" y="289"/>
                  <a:pt x="28" y="292"/>
                </a:cubicBezTo>
                <a:cubicBezTo>
                  <a:pt x="8" y="364"/>
                  <a:pt x="8" y="364"/>
                  <a:pt x="8" y="364"/>
                </a:cubicBezTo>
                <a:cubicBezTo>
                  <a:pt x="7" y="367"/>
                  <a:pt x="8" y="371"/>
                  <a:pt x="11" y="375"/>
                </a:cubicBezTo>
                <a:cubicBezTo>
                  <a:pt x="13" y="377"/>
                  <a:pt x="16" y="378"/>
                  <a:pt x="18" y="378"/>
                </a:cubicBezTo>
                <a:cubicBezTo>
                  <a:pt x="19" y="378"/>
                  <a:pt x="20" y="378"/>
                  <a:pt x="21" y="378"/>
                </a:cubicBezTo>
                <a:cubicBezTo>
                  <a:pt x="93" y="358"/>
                  <a:pt x="93" y="358"/>
                  <a:pt x="93" y="358"/>
                </a:cubicBezTo>
                <a:cubicBezTo>
                  <a:pt x="96" y="357"/>
                  <a:pt x="98" y="356"/>
                  <a:pt x="99" y="353"/>
                </a:cubicBezTo>
                <a:cubicBezTo>
                  <a:pt x="100" y="353"/>
                  <a:pt x="100" y="353"/>
                  <a:pt x="101" y="352"/>
                </a:cubicBezTo>
                <a:cubicBezTo>
                  <a:pt x="190" y="263"/>
                  <a:pt x="190" y="263"/>
                  <a:pt x="190" y="263"/>
                </a:cubicBezTo>
                <a:cubicBezTo>
                  <a:pt x="226" y="298"/>
                  <a:pt x="226" y="298"/>
                  <a:pt x="226" y="298"/>
                </a:cubicBezTo>
                <a:cubicBezTo>
                  <a:pt x="303" y="377"/>
                  <a:pt x="303" y="377"/>
                  <a:pt x="303" y="377"/>
                </a:cubicBezTo>
                <a:cubicBezTo>
                  <a:pt x="310" y="383"/>
                  <a:pt x="318" y="386"/>
                  <a:pt x="327" y="386"/>
                </a:cubicBezTo>
                <a:cubicBezTo>
                  <a:pt x="335" y="386"/>
                  <a:pt x="344" y="383"/>
                  <a:pt x="350" y="377"/>
                </a:cubicBezTo>
                <a:cubicBezTo>
                  <a:pt x="371" y="356"/>
                  <a:pt x="371" y="356"/>
                  <a:pt x="371" y="356"/>
                </a:cubicBezTo>
                <a:cubicBezTo>
                  <a:pt x="377" y="350"/>
                  <a:pt x="381" y="341"/>
                  <a:pt x="381" y="332"/>
                </a:cubicBezTo>
                <a:cubicBezTo>
                  <a:pt x="381" y="322"/>
                  <a:pt x="377" y="314"/>
                  <a:pt x="371" y="308"/>
                </a:cubicBezTo>
                <a:moveTo>
                  <a:pt x="21" y="57"/>
                </a:moveTo>
                <a:cubicBezTo>
                  <a:pt x="21" y="54"/>
                  <a:pt x="22" y="51"/>
                  <a:pt x="24" y="49"/>
                </a:cubicBezTo>
                <a:cubicBezTo>
                  <a:pt x="45" y="29"/>
                  <a:pt x="45" y="29"/>
                  <a:pt x="45" y="29"/>
                </a:cubicBezTo>
                <a:cubicBezTo>
                  <a:pt x="47" y="26"/>
                  <a:pt x="50" y="25"/>
                  <a:pt x="54" y="25"/>
                </a:cubicBezTo>
                <a:cubicBezTo>
                  <a:pt x="57" y="25"/>
                  <a:pt x="60" y="26"/>
                  <a:pt x="62" y="29"/>
                </a:cubicBezTo>
                <a:cubicBezTo>
                  <a:pt x="174" y="142"/>
                  <a:pt x="174" y="142"/>
                  <a:pt x="174" y="142"/>
                </a:cubicBezTo>
                <a:cubicBezTo>
                  <a:pt x="138" y="179"/>
                  <a:pt x="138" y="179"/>
                  <a:pt x="138" y="179"/>
                </a:cubicBezTo>
                <a:cubicBezTo>
                  <a:pt x="110" y="151"/>
                  <a:pt x="110" y="151"/>
                  <a:pt x="110" y="151"/>
                </a:cubicBezTo>
                <a:cubicBezTo>
                  <a:pt x="129" y="132"/>
                  <a:pt x="129" y="132"/>
                  <a:pt x="129" y="132"/>
                </a:cubicBezTo>
                <a:cubicBezTo>
                  <a:pt x="133" y="128"/>
                  <a:pt x="133" y="121"/>
                  <a:pt x="129" y="117"/>
                </a:cubicBezTo>
                <a:cubicBezTo>
                  <a:pt x="124" y="112"/>
                  <a:pt x="117" y="112"/>
                  <a:pt x="113" y="117"/>
                </a:cubicBezTo>
                <a:cubicBezTo>
                  <a:pt x="94" y="135"/>
                  <a:pt x="94" y="135"/>
                  <a:pt x="94" y="135"/>
                </a:cubicBezTo>
                <a:cubicBezTo>
                  <a:pt x="63" y="104"/>
                  <a:pt x="63" y="104"/>
                  <a:pt x="63" y="104"/>
                </a:cubicBezTo>
                <a:cubicBezTo>
                  <a:pt x="82" y="85"/>
                  <a:pt x="82" y="85"/>
                  <a:pt x="82" y="85"/>
                </a:cubicBezTo>
                <a:cubicBezTo>
                  <a:pt x="86" y="81"/>
                  <a:pt x="86" y="75"/>
                  <a:pt x="82" y="70"/>
                </a:cubicBezTo>
                <a:cubicBezTo>
                  <a:pt x="78" y="65"/>
                  <a:pt x="70" y="65"/>
                  <a:pt x="66" y="70"/>
                </a:cubicBezTo>
                <a:cubicBezTo>
                  <a:pt x="47" y="88"/>
                  <a:pt x="47" y="88"/>
                  <a:pt x="47" y="88"/>
                </a:cubicBezTo>
                <a:cubicBezTo>
                  <a:pt x="24" y="65"/>
                  <a:pt x="24" y="65"/>
                  <a:pt x="24" y="65"/>
                </a:cubicBezTo>
                <a:cubicBezTo>
                  <a:pt x="22" y="63"/>
                  <a:pt x="21" y="60"/>
                  <a:pt x="21" y="57"/>
                </a:cubicBezTo>
                <a:moveTo>
                  <a:pt x="335" y="41"/>
                </a:moveTo>
                <a:cubicBezTo>
                  <a:pt x="343" y="49"/>
                  <a:pt x="343" y="49"/>
                  <a:pt x="343" y="49"/>
                </a:cubicBezTo>
                <a:cubicBezTo>
                  <a:pt x="346" y="53"/>
                  <a:pt x="349" y="58"/>
                  <a:pt x="349" y="64"/>
                </a:cubicBezTo>
                <a:cubicBezTo>
                  <a:pt x="349" y="70"/>
                  <a:pt x="346" y="75"/>
                  <a:pt x="343" y="79"/>
                </a:cubicBezTo>
                <a:cubicBezTo>
                  <a:pt x="333" y="87"/>
                  <a:pt x="333" y="87"/>
                  <a:pt x="333" y="87"/>
                </a:cubicBezTo>
                <a:cubicBezTo>
                  <a:pt x="297" y="51"/>
                  <a:pt x="297" y="51"/>
                  <a:pt x="297" y="51"/>
                </a:cubicBezTo>
                <a:cubicBezTo>
                  <a:pt x="305" y="41"/>
                  <a:pt x="305" y="41"/>
                  <a:pt x="305" y="41"/>
                </a:cubicBezTo>
                <a:cubicBezTo>
                  <a:pt x="314" y="34"/>
                  <a:pt x="327" y="34"/>
                  <a:pt x="335" y="41"/>
                </a:cubicBezTo>
                <a:moveTo>
                  <a:pt x="281" y="65"/>
                </a:moveTo>
                <a:cubicBezTo>
                  <a:pt x="318" y="103"/>
                  <a:pt x="318" y="103"/>
                  <a:pt x="318" y="103"/>
                </a:cubicBezTo>
                <a:cubicBezTo>
                  <a:pt x="194" y="227"/>
                  <a:pt x="194" y="227"/>
                  <a:pt x="194" y="227"/>
                </a:cubicBezTo>
                <a:cubicBezTo>
                  <a:pt x="183" y="240"/>
                  <a:pt x="183" y="240"/>
                  <a:pt x="183" y="240"/>
                </a:cubicBezTo>
                <a:cubicBezTo>
                  <a:pt x="93" y="329"/>
                  <a:pt x="93" y="329"/>
                  <a:pt x="93" y="329"/>
                </a:cubicBezTo>
                <a:cubicBezTo>
                  <a:pt x="57" y="291"/>
                  <a:pt x="57" y="291"/>
                  <a:pt x="57" y="291"/>
                </a:cubicBezTo>
                <a:lnTo>
                  <a:pt x="281" y="65"/>
                </a:lnTo>
                <a:close/>
                <a:moveTo>
                  <a:pt x="34" y="352"/>
                </a:moveTo>
                <a:cubicBezTo>
                  <a:pt x="43" y="316"/>
                  <a:pt x="43" y="316"/>
                  <a:pt x="43" y="316"/>
                </a:cubicBezTo>
                <a:cubicBezTo>
                  <a:pt x="69" y="341"/>
                  <a:pt x="69" y="341"/>
                  <a:pt x="69" y="341"/>
                </a:cubicBezTo>
                <a:lnTo>
                  <a:pt x="34" y="352"/>
                </a:lnTo>
                <a:close/>
                <a:moveTo>
                  <a:pt x="355" y="340"/>
                </a:moveTo>
                <a:cubicBezTo>
                  <a:pt x="335" y="361"/>
                  <a:pt x="335" y="361"/>
                  <a:pt x="335" y="361"/>
                </a:cubicBezTo>
                <a:cubicBezTo>
                  <a:pt x="330" y="365"/>
                  <a:pt x="323" y="365"/>
                  <a:pt x="319" y="361"/>
                </a:cubicBezTo>
                <a:cubicBezTo>
                  <a:pt x="296" y="338"/>
                  <a:pt x="296" y="338"/>
                  <a:pt x="296" y="338"/>
                </a:cubicBezTo>
                <a:cubicBezTo>
                  <a:pt x="314" y="319"/>
                  <a:pt x="314" y="319"/>
                  <a:pt x="314" y="319"/>
                </a:cubicBezTo>
                <a:cubicBezTo>
                  <a:pt x="319" y="315"/>
                  <a:pt x="319" y="308"/>
                  <a:pt x="314" y="304"/>
                </a:cubicBezTo>
                <a:cubicBezTo>
                  <a:pt x="310" y="299"/>
                  <a:pt x="303" y="299"/>
                  <a:pt x="298" y="304"/>
                </a:cubicBezTo>
                <a:cubicBezTo>
                  <a:pt x="280" y="322"/>
                  <a:pt x="280" y="322"/>
                  <a:pt x="280" y="322"/>
                </a:cubicBezTo>
                <a:cubicBezTo>
                  <a:pt x="249" y="291"/>
                  <a:pt x="249" y="291"/>
                  <a:pt x="249" y="291"/>
                </a:cubicBezTo>
                <a:cubicBezTo>
                  <a:pt x="268" y="272"/>
                  <a:pt x="268" y="272"/>
                  <a:pt x="268" y="272"/>
                </a:cubicBezTo>
                <a:cubicBezTo>
                  <a:pt x="272" y="268"/>
                  <a:pt x="272" y="261"/>
                  <a:pt x="268" y="257"/>
                </a:cubicBezTo>
                <a:cubicBezTo>
                  <a:pt x="264" y="252"/>
                  <a:pt x="256" y="252"/>
                  <a:pt x="252" y="257"/>
                </a:cubicBezTo>
                <a:cubicBezTo>
                  <a:pt x="234" y="275"/>
                  <a:pt x="234" y="275"/>
                  <a:pt x="234" y="275"/>
                </a:cubicBezTo>
                <a:cubicBezTo>
                  <a:pt x="205" y="247"/>
                  <a:pt x="205" y="247"/>
                  <a:pt x="205" y="247"/>
                </a:cubicBezTo>
                <a:cubicBezTo>
                  <a:pt x="215" y="238"/>
                  <a:pt x="215" y="238"/>
                  <a:pt x="215" y="238"/>
                </a:cubicBezTo>
                <a:cubicBezTo>
                  <a:pt x="243" y="211"/>
                  <a:pt x="243" y="211"/>
                  <a:pt x="243" y="211"/>
                </a:cubicBezTo>
                <a:cubicBezTo>
                  <a:pt x="355" y="323"/>
                  <a:pt x="355" y="323"/>
                  <a:pt x="355" y="323"/>
                </a:cubicBezTo>
                <a:cubicBezTo>
                  <a:pt x="357" y="325"/>
                  <a:pt x="359" y="329"/>
                  <a:pt x="359" y="332"/>
                </a:cubicBezTo>
                <a:cubicBezTo>
                  <a:pt x="359" y="335"/>
                  <a:pt x="357" y="338"/>
                  <a:pt x="355" y="340"/>
                </a:cubicBezTo>
              </a:path>
            </a:pathLst>
          </a:custGeom>
          <a:solidFill>
            <a:srgbClr val="0572C3">
              <a:alpha val="100000"/>
            </a:srgbClr>
          </a:solidFill>
          <a:ln cap="flat">
            <a:noFill/>
            <a:prstDash val="solid"/>
            <a:miter lim="0"/>
          </a:ln>
        </p:spPr>
        <p:txBody>
          <a:bodyPr rtlCol="0"/>
          <a:lstStyle/>
          <a:p>
            <a:pPr algn="ctr"/>
            <a:endParaRPr lang="zh-CN" altLang="en-US"/>
          </a:p>
        </p:txBody>
      </p:sp>
      <p:sp>
        <p:nvSpPr>
          <p:cNvPr id="409" name="textbox 409"/>
          <p:cNvSpPr/>
          <p:nvPr/>
        </p:nvSpPr>
        <p:spPr>
          <a:xfrm>
            <a:off x="5276887" y="2619793"/>
            <a:ext cx="122554" cy="494030"/>
          </a:xfrm>
          <a:prstGeom prst="rect">
            <a:avLst/>
          </a:prstGeom>
        </p:spPr>
        <p:txBody>
          <a:bodyPr vert="horz" wrap="square" lIns="0" tIns="0" rIns="0" bIns="0"/>
          <a:lstStyle/>
          <a:p>
            <a:pPr algn="l" rtl="0" eaLnBrk="0">
              <a:lnSpc>
                <a:spcPct val="77000"/>
              </a:lnSpc>
            </a:pPr>
            <a:endParaRPr lang="en-US" altLang="en-US" sz="100" dirty="0"/>
          </a:p>
          <a:p>
            <a:pPr marL="12700" algn="l" rtl="0" eaLnBrk="0">
              <a:lnSpc>
                <a:spcPct val="140000"/>
              </a:lnSpc>
            </a:pPr>
            <a:r>
              <a:rPr sz="1100" spc="-60" dirty="0">
                <a:solidFill>
                  <a:srgbClr val="FFFFFF">
                    <a:alpha val="100000"/>
                  </a:srgbClr>
                </a:solidFill>
                <a:latin typeface="Wingdings" panose="05000000000000000000"/>
                <a:ea typeface="Wingdings" panose="05000000000000000000"/>
                <a:cs typeface="Wingdings" panose="05000000000000000000"/>
              </a:rPr>
              <a:t>l</a:t>
            </a:r>
            <a:r>
              <a:rPr sz="1100" spc="-60" dirty="0">
                <a:solidFill>
                  <a:srgbClr val="FFFFFF">
                    <a:alpha val="100000"/>
                  </a:srgbClr>
                </a:solidFill>
                <a:latin typeface="Wingdings" panose="05000000000000000000"/>
                <a:ea typeface="Wingdings" panose="05000000000000000000"/>
                <a:cs typeface="Wingdings" panose="05000000000000000000"/>
              </a:rPr>
              <a:t>l</a:t>
            </a:r>
            <a:endParaRPr lang="en-US" altLang="en-US" sz="1100" dirty="0"/>
          </a:p>
        </p:txBody>
      </p:sp>
      <p:sp>
        <p:nvSpPr>
          <p:cNvPr id="2" name="标题 1"/>
          <p:cNvSpPr>
            <a:spLocks noGrp="1"/>
          </p:cNvSpPr>
          <p:nvPr>
            <p:ph type="title"/>
          </p:nvPr>
        </p:nvSpPr>
        <p:spPr/>
        <p:txBody>
          <a:bodyPr/>
          <a:p>
            <a:r>
              <a:rPr lang="zh-CN" altLang="en-US"/>
              <a:t>高度自定义的</a:t>
            </a:r>
            <a:r>
              <a:rPr lang="en-US" altLang="zh-CN"/>
              <a:t>PORTAL</a:t>
            </a:r>
            <a:r>
              <a:rPr lang="zh-CN" altLang="en-US"/>
              <a:t>页面</a:t>
            </a:r>
            <a:endParaRPr lang="zh-CN" altLang="en-US"/>
          </a:p>
        </p:txBody>
      </p:sp>
    </p:spTree>
    <p:custDataLst>
      <p:tags r:id="rId6"/>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 name="picture 410"/>
          <p:cNvPicPr>
            <a:picLocks noChangeAspect="1"/>
          </p:cNvPicPr>
          <p:nvPr/>
        </p:nvPicPr>
        <p:blipFill>
          <a:blip r:embed="rId1"/>
          <a:stretch>
            <a:fillRect/>
          </a:stretch>
        </p:blipFill>
        <p:spPr>
          <a:xfrm rot="21600000">
            <a:off x="5021275" y="840664"/>
            <a:ext cx="7065568" cy="5730823"/>
          </a:xfrm>
          <a:prstGeom prst="rect">
            <a:avLst/>
          </a:prstGeom>
        </p:spPr>
      </p:pic>
      <p:sp>
        <p:nvSpPr>
          <p:cNvPr id="411" name="textbox 411"/>
          <p:cNvSpPr/>
          <p:nvPr/>
        </p:nvSpPr>
        <p:spPr>
          <a:xfrm>
            <a:off x="623316" y="4547615"/>
            <a:ext cx="4016375" cy="807084"/>
          </a:xfrm>
          <a:prstGeom prst="rect">
            <a:avLst/>
          </a:prstGeom>
          <a:solidFill>
            <a:srgbClr val="BFBFBF"/>
          </a:solidFill>
        </p:spPr>
        <p:txBody>
          <a:bodyPr vert="horz" wrap="square" lIns="0" tIns="0" rIns="0" bIns="0"/>
          <a:lstStyle/>
          <a:p>
            <a:pPr algn="l" rtl="0" eaLnBrk="0">
              <a:lnSpc>
                <a:spcPct val="102000"/>
              </a:lnSpc>
            </a:pPr>
            <a:endParaRPr lang="en-US" altLang="en-US" sz="900" dirty="0"/>
          </a:p>
          <a:p>
            <a:pPr marL="178435" algn="l" rtl="0" eaLnBrk="0">
              <a:lnSpc>
                <a:spcPct val="97000"/>
              </a:lnSpc>
              <a:spcBef>
                <a:spcPts val="5"/>
              </a:spcBef>
            </a:pPr>
            <a:r>
              <a:rPr sz="14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精准流量计</a:t>
            </a:r>
            <a:r>
              <a:rPr sz="1400" spc="9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费</a:t>
            </a:r>
            <a:endParaRPr lang="en-US" altLang="en-US" sz="1400" dirty="0"/>
          </a:p>
          <a:p>
            <a:pPr algn="l" rtl="0" eaLnBrk="0">
              <a:lnSpc>
                <a:spcPct val="105000"/>
              </a:lnSpc>
            </a:pPr>
            <a:endParaRPr lang="en-US" altLang="en-US" sz="800" dirty="0"/>
          </a:p>
          <a:p>
            <a:pPr marL="180975" algn="l" rtl="0" eaLnBrk="0">
              <a:lnSpc>
                <a:spcPct val="96000"/>
              </a:lnSpc>
              <a:spcBef>
                <a:spcPts val="5"/>
              </a:spcBef>
            </a:pPr>
            <a:r>
              <a:rPr sz="110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支持按流量计费、流量配额下发，</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NAC</a:t>
            </a:r>
            <a:r>
              <a:rPr sz="110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精准</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计费</a:t>
            </a:r>
            <a:endParaRPr lang="en-US" altLang="en-US" sz="1100" dirty="0"/>
          </a:p>
        </p:txBody>
      </p:sp>
      <p:sp>
        <p:nvSpPr>
          <p:cNvPr id="412" name="textbox 412"/>
          <p:cNvSpPr/>
          <p:nvPr/>
        </p:nvSpPr>
        <p:spPr>
          <a:xfrm>
            <a:off x="633984" y="1845564"/>
            <a:ext cx="2021204" cy="1400810"/>
          </a:xfrm>
          <a:prstGeom prst="rect">
            <a:avLst/>
          </a:prstGeom>
          <a:solidFill>
            <a:srgbClr val="057DD6"/>
          </a:solidFill>
        </p:spPr>
        <p:txBody>
          <a:bodyPr vert="horz" wrap="square" lIns="0" tIns="0" rIns="0" bIns="0"/>
          <a:lstStyle/>
          <a:p>
            <a:pPr algn="l" rtl="0" eaLnBrk="0">
              <a:lnSpc>
                <a:spcPct val="101000"/>
              </a:lnSpc>
            </a:pPr>
            <a:endParaRPr lang="en-US" altLang="en-US" sz="1000" dirty="0"/>
          </a:p>
          <a:p>
            <a:pPr marL="170180" algn="l" rtl="0" eaLnBrk="0">
              <a:lnSpc>
                <a:spcPts val="1980"/>
              </a:lnSpc>
              <a:spcBef>
                <a:spcPts val="0"/>
              </a:spcBef>
            </a:pPr>
            <a:r>
              <a:rPr sz="14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包年/月/天计</a:t>
            </a:r>
            <a:r>
              <a:rPr sz="1400" spc="9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费</a:t>
            </a:r>
            <a:endParaRPr lang="en-US" altLang="en-US" sz="1400" dirty="0"/>
          </a:p>
          <a:p>
            <a:pPr marL="189230" indent="-20320" algn="l" rtl="0" eaLnBrk="0">
              <a:lnSpc>
                <a:spcPct val="157000"/>
              </a:lnSpc>
              <a:spcBef>
                <a:spcPts val="150"/>
              </a:spcBef>
            </a:pPr>
            <a:r>
              <a:rPr sz="110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按年、月、天设</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置套餐，每</a:t>
            </a:r>
            <a:r>
              <a:rPr sz="1100" spc="40" dirty="0">
                <a:solidFill>
                  <a:srgbClr val="FFFFFF">
                    <a:alpha val="100000"/>
                  </a:srgbClr>
                </a:solidFill>
                <a:latin typeface="微软雅黑" panose="020B0503020204020204" charset="-122"/>
                <a:ea typeface="微软雅黑" panose="020B0503020204020204" charset="-122"/>
                <a:cs typeface="微软雅黑" panose="020B0503020204020204" charset="-122"/>
              </a:rPr>
              <a:t>日进行业务结算及停机</a:t>
            </a:r>
            <a:r>
              <a:rPr sz="110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检</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查</a:t>
            </a:r>
            <a:endParaRPr lang="en-US" altLang="en-US" sz="1100" dirty="0"/>
          </a:p>
        </p:txBody>
      </p:sp>
      <p:sp>
        <p:nvSpPr>
          <p:cNvPr id="413" name="textbox 413"/>
          <p:cNvSpPr/>
          <p:nvPr/>
        </p:nvSpPr>
        <p:spPr>
          <a:xfrm>
            <a:off x="2705100" y="1845564"/>
            <a:ext cx="1934210" cy="1400810"/>
          </a:xfrm>
          <a:prstGeom prst="rect">
            <a:avLst/>
          </a:prstGeom>
          <a:solidFill>
            <a:srgbClr val="BAD228"/>
          </a:solidFill>
        </p:spPr>
        <p:txBody>
          <a:bodyPr vert="horz" wrap="square" lIns="0" tIns="0" rIns="0" bIns="0"/>
          <a:lstStyle/>
          <a:p>
            <a:pPr algn="l" rtl="0" eaLnBrk="0">
              <a:lnSpc>
                <a:spcPct val="101000"/>
              </a:lnSpc>
            </a:pPr>
            <a:endParaRPr lang="en-US" altLang="en-US" sz="1000" dirty="0"/>
          </a:p>
          <a:p>
            <a:pPr marL="165735" algn="l" rtl="0" eaLnBrk="0">
              <a:lnSpc>
                <a:spcPts val="1980"/>
              </a:lnSpc>
              <a:spcBef>
                <a:spcPts val="0"/>
              </a:spcBef>
            </a:pPr>
            <a:r>
              <a:rPr sz="14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预付费/后付</a:t>
            </a:r>
            <a:r>
              <a:rPr sz="1400" spc="9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费</a:t>
            </a:r>
            <a:endParaRPr lang="en-US" altLang="en-US" sz="1400" dirty="0"/>
          </a:p>
          <a:p>
            <a:pPr algn="l" rtl="0" eaLnBrk="0">
              <a:lnSpc>
                <a:spcPct val="114000"/>
              </a:lnSpc>
            </a:pPr>
            <a:endParaRPr lang="en-US" altLang="en-US" sz="500" dirty="0"/>
          </a:p>
          <a:p>
            <a:pPr marL="164465" indent="1270" algn="l" rtl="0" eaLnBrk="0">
              <a:lnSpc>
                <a:spcPct val="157000"/>
              </a:lnSpc>
            </a:pPr>
            <a:r>
              <a:rPr sz="110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预付费，先缴费</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后开通</a:t>
            </a:r>
            <a:r>
              <a:rPr sz="110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后付费，先试</a:t>
            </a:r>
            <a:r>
              <a:rPr sz="110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用</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后缴费</a:t>
            </a:r>
            <a:endParaRPr lang="en-US" altLang="en-US" sz="1100" dirty="0"/>
          </a:p>
        </p:txBody>
      </p:sp>
      <p:sp>
        <p:nvSpPr>
          <p:cNvPr id="414" name="textbox 414"/>
          <p:cNvSpPr/>
          <p:nvPr/>
        </p:nvSpPr>
        <p:spPr>
          <a:xfrm>
            <a:off x="633984" y="3294888"/>
            <a:ext cx="2021204" cy="1212214"/>
          </a:xfrm>
          <a:prstGeom prst="rect">
            <a:avLst/>
          </a:prstGeom>
          <a:solidFill>
            <a:srgbClr val="17C3A2"/>
          </a:solidFill>
        </p:spPr>
        <p:txBody>
          <a:bodyPr vert="horz" wrap="square" lIns="0" tIns="0" rIns="0" bIns="0"/>
          <a:lstStyle/>
          <a:p>
            <a:pPr algn="l" rtl="0" eaLnBrk="0">
              <a:lnSpc>
                <a:spcPct val="141000"/>
              </a:lnSpc>
            </a:pPr>
            <a:endParaRPr lang="en-US" altLang="en-US" sz="1000" dirty="0"/>
          </a:p>
          <a:p>
            <a:pPr algn="l" rtl="0" eaLnBrk="0">
              <a:lnSpc>
                <a:spcPct val="7000"/>
              </a:lnSpc>
            </a:pPr>
            <a:endParaRPr lang="en-US" altLang="en-US" sz="100" dirty="0"/>
          </a:p>
          <a:p>
            <a:pPr marL="169545" algn="l" rtl="0" eaLnBrk="0">
              <a:lnSpc>
                <a:spcPct val="97000"/>
              </a:lnSpc>
            </a:pPr>
            <a:r>
              <a:rPr sz="14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按时长计</a:t>
            </a:r>
            <a:r>
              <a:rPr sz="1400" spc="8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费</a:t>
            </a:r>
            <a:endParaRPr lang="en-US" altLang="en-US" sz="1400" dirty="0"/>
          </a:p>
          <a:p>
            <a:pPr marL="168910" indent="0" algn="l" rtl="0" eaLnBrk="0">
              <a:lnSpc>
                <a:spcPct val="158000"/>
              </a:lnSpc>
              <a:spcBef>
                <a:spcPts val="255"/>
              </a:spcBef>
            </a:pPr>
            <a:r>
              <a:rPr sz="110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按时长计费，</a:t>
            </a:r>
            <a:r>
              <a:rPr sz="110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可设定一个周</a:t>
            </a:r>
            <a:r>
              <a:rPr sz="110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期内使用时</a:t>
            </a: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长</a:t>
            </a:r>
            <a:endParaRPr lang="en-US" altLang="en-US" sz="1100" dirty="0"/>
          </a:p>
        </p:txBody>
      </p:sp>
      <p:sp>
        <p:nvSpPr>
          <p:cNvPr id="415" name="textbox 415"/>
          <p:cNvSpPr/>
          <p:nvPr/>
        </p:nvSpPr>
        <p:spPr>
          <a:xfrm>
            <a:off x="2714244" y="3294888"/>
            <a:ext cx="1925320" cy="1211580"/>
          </a:xfrm>
          <a:prstGeom prst="rect">
            <a:avLst/>
          </a:prstGeom>
          <a:solidFill>
            <a:srgbClr val="0D97FF"/>
          </a:solidFill>
        </p:spPr>
        <p:txBody>
          <a:bodyPr vert="horz" wrap="square" lIns="0" tIns="0" rIns="0" bIns="0"/>
          <a:lstStyle/>
          <a:p>
            <a:pPr algn="l" rtl="0" eaLnBrk="0">
              <a:lnSpc>
                <a:spcPct val="165000"/>
              </a:lnSpc>
            </a:pPr>
            <a:endParaRPr lang="en-US" altLang="en-US" sz="1000" dirty="0"/>
          </a:p>
          <a:p>
            <a:pPr marL="156210" algn="l" rtl="0" eaLnBrk="0">
              <a:lnSpc>
                <a:spcPct val="96000"/>
              </a:lnSpc>
              <a:spcBef>
                <a:spcPts val="5"/>
              </a:spcBef>
            </a:pPr>
            <a:r>
              <a:rPr sz="14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免计费策</a:t>
            </a:r>
            <a:r>
              <a:rPr sz="1400" spc="8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略</a:t>
            </a:r>
            <a:endParaRPr lang="en-US" altLang="en-US" sz="1400" dirty="0"/>
          </a:p>
          <a:p>
            <a:pPr marL="156845" indent="-635" algn="l" rtl="0" eaLnBrk="0">
              <a:lnSpc>
                <a:spcPct val="158000"/>
              </a:lnSpc>
              <a:spcBef>
                <a:spcPts val="270"/>
              </a:spcBef>
            </a:pPr>
            <a:r>
              <a:rPr sz="110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针对特殊用户或特殊应</a:t>
            </a: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用</a:t>
            </a:r>
            <a:r>
              <a:rPr sz="1100" spc="50" dirty="0">
                <a:solidFill>
                  <a:srgbClr val="FFFFFF">
                    <a:alpha val="100000"/>
                  </a:srgbClr>
                </a:solidFill>
                <a:latin typeface="微软雅黑" panose="020B0503020204020204" charset="-122"/>
                <a:ea typeface="微软雅黑" panose="020B0503020204020204" charset="-122"/>
                <a:cs typeface="微软雅黑" panose="020B0503020204020204" charset="-122"/>
              </a:rPr>
              <a:t>场景支持免费套</a:t>
            </a:r>
            <a:r>
              <a:rPr sz="110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餐</a:t>
            </a:r>
            <a:endParaRPr lang="en-US" altLang="en-US" sz="1100" dirty="0"/>
          </a:p>
        </p:txBody>
      </p:sp>
      <p:sp>
        <p:nvSpPr>
          <p:cNvPr id="2" name="标题 1"/>
          <p:cNvSpPr>
            <a:spLocks noGrp="1"/>
          </p:cNvSpPr>
          <p:nvPr>
            <p:ph type="title"/>
          </p:nvPr>
        </p:nvSpPr>
        <p:spPr/>
        <p:txBody>
          <a:bodyPr/>
          <a:p>
            <a:r>
              <a:rPr lang="zh-CN" altLang="en-US"/>
              <a:t>灵活自定义的套餐资费</a:t>
            </a:r>
            <a:endParaRPr lang="zh-CN" altLang="en-US"/>
          </a:p>
        </p:txBody>
      </p:sp>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 68"/>
          <p:cNvGrpSpPr/>
          <p:nvPr/>
        </p:nvGrpSpPr>
        <p:grpSpPr>
          <a:xfrm rot="21600000">
            <a:off x="568452" y="1781555"/>
            <a:ext cx="5611367" cy="1356360"/>
            <a:chOff x="0" y="0"/>
            <a:chExt cx="5611367" cy="1356360"/>
          </a:xfrm>
        </p:grpSpPr>
        <p:pic>
          <p:nvPicPr>
            <p:cNvPr id="440" name="picture 440"/>
            <p:cNvPicPr>
              <a:picLocks noChangeAspect="1"/>
            </p:cNvPicPr>
            <p:nvPr/>
          </p:nvPicPr>
          <p:blipFill>
            <a:blip r:embed="rId1"/>
            <a:stretch>
              <a:fillRect/>
            </a:stretch>
          </p:blipFill>
          <p:spPr>
            <a:xfrm rot="21600000">
              <a:off x="0" y="0"/>
              <a:ext cx="5611367" cy="1356360"/>
            </a:xfrm>
            <a:prstGeom prst="rect">
              <a:avLst/>
            </a:prstGeom>
          </p:spPr>
        </p:pic>
        <p:sp>
          <p:nvSpPr>
            <p:cNvPr id="441" name="textbox 441"/>
            <p:cNvSpPr/>
            <p:nvPr/>
          </p:nvSpPr>
          <p:spPr>
            <a:xfrm>
              <a:off x="-12700" y="-12700"/>
              <a:ext cx="5636895" cy="1397000"/>
            </a:xfrm>
            <a:prstGeom prst="rect">
              <a:avLst/>
            </a:prstGeom>
          </p:spPr>
          <p:txBody>
            <a:bodyPr vert="horz" wrap="square" lIns="0" tIns="0" rIns="0" bIns="0"/>
            <a:lstStyle/>
            <a:p>
              <a:pPr algn="l" rtl="0" eaLnBrk="0">
                <a:lnSpc>
                  <a:spcPct val="108000"/>
                </a:lnSpc>
              </a:pPr>
              <a:endParaRPr lang="en-US" altLang="en-US" sz="1000" dirty="0"/>
            </a:p>
            <a:p>
              <a:pPr algn="l" rtl="0" eaLnBrk="0">
                <a:lnSpc>
                  <a:spcPct val="109000"/>
                </a:lnSpc>
              </a:pPr>
              <a:endParaRPr lang="en-US" altLang="en-US" sz="1000" dirty="0"/>
            </a:p>
            <a:p>
              <a:pPr algn="l" rtl="0" eaLnBrk="0">
                <a:lnSpc>
                  <a:spcPct val="109000"/>
                </a:lnSpc>
              </a:pPr>
              <a:endParaRPr lang="en-US" altLang="en-US" sz="1000" dirty="0"/>
            </a:p>
            <a:p>
              <a:pPr marL="457200" algn="l" rtl="0" eaLnBrk="0">
                <a:lnSpc>
                  <a:spcPct val="95000"/>
                </a:lnSpc>
                <a:spcBef>
                  <a:spcPts val="0"/>
                </a:spcBef>
              </a:pP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将代拨网关作为核心，部署在高校内部</a:t>
              </a:r>
              <a:r>
                <a:rPr sz="1100" spc="10" dirty="0">
                  <a:solidFill>
                    <a:srgbClr val="262626">
                      <a:alpha val="100000"/>
                    </a:srgbClr>
                  </a:solidFill>
                  <a:latin typeface="微软雅黑" panose="020B0503020204020204" charset="-122"/>
                  <a:ea typeface="微软雅黑" panose="020B0503020204020204" charset="-122"/>
                  <a:cs typeface="微软雅黑" panose="020B0503020204020204" charset="-122"/>
                </a:rPr>
                <a:t>网</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络出口位</a:t>
              </a:r>
              <a:r>
                <a:rPr sz="1100" spc="-10" dirty="0">
                  <a:solidFill>
                    <a:srgbClr val="262626">
                      <a:alpha val="100000"/>
                    </a:srgbClr>
                  </a:solidFill>
                  <a:latin typeface="微软雅黑" panose="020B0503020204020204" charset="-122"/>
                  <a:ea typeface="微软雅黑" panose="020B0503020204020204" charset="-122"/>
                  <a:cs typeface="微软雅黑" panose="020B0503020204020204" charset="-122"/>
                </a:rPr>
                <a:t>置</a:t>
              </a:r>
              <a:endParaRPr sz="1100" spc="-10" dirty="0">
                <a:solidFill>
                  <a:srgbClr val="262626">
                    <a:alpha val="100000"/>
                  </a:srgbClr>
                </a:solidFill>
                <a:latin typeface="微软雅黑" panose="020B0503020204020204" charset="-122"/>
                <a:ea typeface="微软雅黑" panose="020B0503020204020204" charset="-122"/>
                <a:cs typeface="微软雅黑" panose="020B0503020204020204" charset="-122"/>
              </a:endParaRPr>
            </a:p>
            <a:p>
              <a:pPr marL="457200" algn="l" rtl="0" eaLnBrk="0">
                <a:lnSpc>
                  <a:spcPct val="95000"/>
                </a:lnSpc>
                <a:spcBef>
                  <a:spcPts val="0"/>
                </a:spcBef>
              </a:pPr>
              <a:endParaRPr sz="1100" spc="-10" dirty="0">
                <a:solidFill>
                  <a:srgbClr val="262626">
                    <a:alpha val="100000"/>
                  </a:srgbClr>
                </a:solidFill>
                <a:latin typeface="微软雅黑" panose="020B0503020204020204" charset="-122"/>
                <a:ea typeface="微软雅黑" panose="020B0503020204020204" charset="-122"/>
                <a:cs typeface="微软雅黑" panose="020B0503020204020204" charset="-122"/>
              </a:endParaRPr>
            </a:p>
            <a:p>
              <a:pPr marL="457200" algn="l" rtl="0" eaLnBrk="0">
                <a:lnSpc>
                  <a:spcPct val="95000"/>
                </a:lnSpc>
                <a:spcBef>
                  <a:spcPts val="0"/>
                </a:spcBef>
              </a:pPr>
              <a:r>
                <a:rPr sz="1100" spc="-10" dirty="0">
                  <a:solidFill>
                    <a:srgbClr val="262626">
                      <a:alpha val="100000"/>
                    </a:srgbClr>
                  </a:solidFill>
                  <a:latin typeface="微软雅黑" panose="020B0503020204020204" charset="-122"/>
                  <a:ea typeface="微软雅黑" panose="020B0503020204020204" charset="-122"/>
                  <a:cs typeface="微软雅黑" panose="020B0503020204020204" charset="-122"/>
                </a:rPr>
                <a:t>与</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各个运营商BRAS进行对接，充当“中间代理”角色</a:t>
              </a:r>
              <a:endParaRPr lang="en-US" altLang="en-US" sz="1100" dirty="0"/>
            </a:p>
          </p:txBody>
        </p:sp>
      </p:grpSp>
      <p:grpSp>
        <p:nvGrpSpPr>
          <p:cNvPr id="70" name="group 70"/>
          <p:cNvGrpSpPr/>
          <p:nvPr/>
        </p:nvGrpSpPr>
        <p:grpSpPr>
          <a:xfrm rot="21600000">
            <a:off x="568452" y="3573779"/>
            <a:ext cx="5611367" cy="2046732"/>
            <a:chOff x="0" y="0"/>
            <a:chExt cx="5611367" cy="2046732"/>
          </a:xfrm>
        </p:grpSpPr>
        <p:pic>
          <p:nvPicPr>
            <p:cNvPr id="442" name="picture 442"/>
            <p:cNvPicPr>
              <a:picLocks noChangeAspect="1"/>
            </p:cNvPicPr>
            <p:nvPr/>
          </p:nvPicPr>
          <p:blipFill>
            <a:blip r:embed="rId2"/>
            <a:stretch>
              <a:fillRect/>
            </a:stretch>
          </p:blipFill>
          <p:spPr>
            <a:xfrm rot="21600000">
              <a:off x="0" y="0"/>
              <a:ext cx="5611367" cy="2046732"/>
            </a:xfrm>
            <a:prstGeom prst="rect">
              <a:avLst/>
            </a:prstGeom>
          </p:spPr>
        </p:pic>
        <p:sp>
          <p:nvSpPr>
            <p:cNvPr id="443" name="textbox 443"/>
            <p:cNvSpPr/>
            <p:nvPr/>
          </p:nvSpPr>
          <p:spPr>
            <a:xfrm>
              <a:off x="431342" y="70294"/>
              <a:ext cx="4114800" cy="1649729"/>
            </a:xfrm>
            <a:prstGeom prst="rect">
              <a:avLst/>
            </a:prstGeom>
          </p:spPr>
          <p:txBody>
            <a:bodyPr vert="horz" wrap="square" lIns="0" tIns="0" rIns="0" bIns="0"/>
            <a:lstStyle/>
            <a:p>
              <a:pPr algn="l" rtl="0" eaLnBrk="0">
                <a:lnSpc>
                  <a:spcPct val="78000"/>
                </a:lnSpc>
              </a:pPr>
              <a:endParaRPr lang="en-US" altLang="en-US" sz="100" dirty="0"/>
            </a:p>
            <a:p>
              <a:pPr marL="12700" algn="l" rtl="0" eaLnBrk="0">
                <a:lnSpc>
                  <a:spcPct val="97000"/>
                </a:lnSpc>
              </a:pPr>
              <a:r>
                <a:rPr sz="14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有效识</a:t>
              </a:r>
              <a:r>
                <a:rPr sz="1400" spc="7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别</a:t>
              </a:r>
              <a:endParaRPr lang="en-US" altLang="en-US" sz="1400" dirty="0"/>
            </a:p>
            <a:p>
              <a:pPr algn="l" rtl="0" eaLnBrk="0">
                <a:lnSpc>
                  <a:spcPct val="112000"/>
                </a:lnSpc>
              </a:pPr>
              <a:endParaRPr lang="en-US" altLang="en-US" sz="1000" dirty="0"/>
            </a:p>
            <a:p>
              <a:pPr algn="l" rtl="0" eaLnBrk="0">
                <a:lnSpc>
                  <a:spcPct val="113000"/>
                </a:lnSpc>
              </a:pPr>
              <a:endParaRPr lang="en-US" altLang="en-US" sz="1000" dirty="0"/>
            </a:p>
            <a:p>
              <a:pPr algn="l" rtl="0" eaLnBrk="0">
                <a:lnSpc>
                  <a:spcPct val="113000"/>
                </a:lnSpc>
              </a:pPr>
              <a:endParaRPr lang="en-US" altLang="en-US" sz="1000" dirty="0"/>
            </a:p>
            <a:p>
              <a:pPr marL="14605" algn="l" rtl="0" eaLnBrk="0">
                <a:lnSpc>
                  <a:spcPct val="95000"/>
                </a:lnSpc>
                <a:spcBef>
                  <a:spcPts val="335"/>
                </a:spcBef>
              </a:pP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识别接入用户的有效特征，将内部客户端的拨号认</a:t>
              </a:r>
              <a:r>
                <a:rPr sz="1100" spc="10" dirty="0">
                  <a:solidFill>
                    <a:srgbClr val="262626">
                      <a:alpha val="100000"/>
                    </a:srgbClr>
                  </a:solidFill>
                  <a:latin typeface="微软雅黑" panose="020B0503020204020204" charset="-122"/>
                  <a:ea typeface="微软雅黑" panose="020B0503020204020204" charset="-122"/>
                  <a:cs typeface="微软雅黑" panose="020B0503020204020204" charset="-122"/>
                </a:rPr>
                <a:t>证</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转发至对应</a:t>
              </a:r>
              <a:endParaRPr lang="en-US" altLang="en-US" sz="1100" dirty="0"/>
            </a:p>
            <a:p>
              <a:pPr marL="15240" algn="l" rtl="0" eaLnBrk="0">
                <a:lnSpc>
                  <a:spcPct val="95000"/>
                </a:lnSpc>
                <a:spcBef>
                  <a:spcPts val="1505"/>
                </a:spcBef>
              </a:pP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运营商的</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BRAS</a:t>
              </a: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实现二次认证，而对客户端来说就像直</a:t>
              </a:r>
              <a:r>
                <a:rPr sz="1100" spc="0" dirty="0">
                  <a:solidFill>
                    <a:srgbClr val="262626">
                      <a:alpha val="100000"/>
                    </a:srgbClr>
                  </a:solidFill>
                  <a:latin typeface="微软雅黑" panose="020B0503020204020204" charset="-122"/>
                  <a:ea typeface="微软雅黑" panose="020B0503020204020204" charset="-122"/>
                  <a:cs typeface="微软雅黑" panose="020B0503020204020204" charset="-122"/>
                </a:rPr>
                <a:t>接拨号到</a:t>
              </a:r>
              <a:endParaRPr lang="en-US" altLang="en-US" sz="1100" dirty="0"/>
            </a:p>
            <a:p>
              <a:pPr algn="l" rtl="0" eaLnBrk="0">
                <a:lnSpc>
                  <a:spcPct val="105000"/>
                </a:lnSpc>
              </a:pPr>
              <a:endParaRPr lang="en-US" altLang="en-US" sz="1200" dirty="0"/>
            </a:p>
            <a:p>
              <a:pPr marL="15240" algn="l" rtl="0" eaLnBrk="0">
                <a:lnSpc>
                  <a:spcPct val="94000"/>
                </a:lnSpc>
                <a:spcBef>
                  <a:spcPts val="5"/>
                </a:spcBef>
              </a:pPr>
              <a:r>
                <a:rPr sz="1100" spc="50" dirty="0">
                  <a:solidFill>
                    <a:srgbClr val="262626">
                      <a:alpha val="100000"/>
                    </a:srgbClr>
                  </a:solidFill>
                  <a:latin typeface="微软雅黑" panose="020B0503020204020204" charset="-122"/>
                  <a:ea typeface="微软雅黑" panose="020B0503020204020204" charset="-122"/>
                  <a:cs typeface="微软雅黑" panose="020B0503020204020204" charset="-122"/>
                </a:rPr>
                <a:t>运营商一</a:t>
              </a:r>
              <a:r>
                <a:rPr sz="1100" spc="30" dirty="0">
                  <a:solidFill>
                    <a:srgbClr val="262626">
                      <a:alpha val="100000"/>
                    </a:srgbClr>
                  </a:solidFill>
                  <a:latin typeface="微软雅黑" panose="020B0503020204020204" charset="-122"/>
                  <a:ea typeface="微软雅黑" panose="020B0503020204020204" charset="-122"/>
                  <a:cs typeface="微软雅黑" panose="020B0503020204020204" charset="-122"/>
                </a:rPr>
                <a:t>样</a:t>
              </a:r>
              <a:endParaRPr lang="en-US" altLang="en-US" sz="1100" dirty="0"/>
            </a:p>
          </p:txBody>
        </p:sp>
      </p:grpSp>
      <p:pic>
        <p:nvPicPr>
          <p:cNvPr id="444" name="picture 444"/>
          <p:cNvPicPr>
            <a:picLocks noChangeAspect="1"/>
          </p:cNvPicPr>
          <p:nvPr/>
        </p:nvPicPr>
        <p:blipFill>
          <a:blip r:embed="rId3"/>
          <a:stretch>
            <a:fillRect/>
          </a:stretch>
        </p:blipFill>
        <p:spPr>
          <a:xfrm rot="21600000">
            <a:off x="5947562" y="0"/>
            <a:ext cx="6244437" cy="6858000"/>
          </a:xfrm>
          <a:prstGeom prst="rect">
            <a:avLst/>
          </a:prstGeom>
        </p:spPr>
      </p:pic>
      <p:grpSp>
        <p:nvGrpSpPr>
          <p:cNvPr id="72" name="group 72"/>
          <p:cNvGrpSpPr/>
          <p:nvPr/>
        </p:nvGrpSpPr>
        <p:grpSpPr>
          <a:xfrm rot="21600000">
            <a:off x="6870192" y="4487798"/>
            <a:ext cx="2058923" cy="1804796"/>
            <a:chOff x="0" y="0"/>
            <a:chExt cx="2058923" cy="1804796"/>
          </a:xfrm>
        </p:grpSpPr>
        <p:sp>
          <p:nvSpPr>
            <p:cNvPr id="445" name="rect"/>
            <p:cNvSpPr/>
            <p:nvPr/>
          </p:nvSpPr>
          <p:spPr>
            <a:xfrm>
              <a:off x="0" y="122301"/>
              <a:ext cx="2058923" cy="1682495"/>
            </a:xfrm>
            <a:prstGeom prst="rect">
              <a:avLst/>
            </a:prstGeom>
            <a:solidFill>
              <a:srgbClr val="F2F2F2">
                <a:alpha val="100000"/>
              </a:srgbClr>
            </a:solidFill>
            <a:ln cap="flat">
              <a:noFill/>
              <a:prstDash val="solid"/>
              <a:miter lim="0"/>
            </a:ln>
          </p:spPr>
          <p:txBody>
            <a:bodyPr rtlCol="0"/>
            <a:lstStyle/>
            <a:p>
              <a:pPr algn="ctr"/>
              <a:endParaRPr lang="zh-CN" altLang="en-US"/>
            </a:p>
          </p:txBody>
        </p:sp>
        <p:sp>
          <p:nvSpPr>
            <p:cNvPr id="446" name="rect"/>
            <p:cNvSpPr/>
            <p:nvPr/>
          </p:nvSpPr>
          <p:spPr>
            <a:xfrm>
              <a:off x="228600" y="867536"/>
              <a:ext cx="1687068" cy="824483"/>
            </a:xfrm>
            <a:prstGeom prst="rect">
              <a:avLst/>
            </a:prstGeom>
            <a:solidFill>
              <a:srgbClr val="FFFFFF">
                <a:alpha val="100000"/>
              </a:srgbClr>
            </a:solidFill>
            <a:ln cap="flat">
              <a:noFill/>
              <a:prstDash val="solid"/>
              <a:miter lim="0"/>
            </a:ln>
          </p:spPr>
          <p:txBody>
            <a:bodyPr rtlCol="0"/>
            <a:lstStyle/>
            <a:p>
              <a:pPr algn="ctr"/>
              <a:endParaRPr lang="zh-CN" altLang="en-US"/>
            </a:p>
          </p:txBody>
        </p:sp>
        <p:sp>
          <p:nvSpPr>
            <p:cNvPr id="447" name="rect"/>
            <p:cNvSpPr/>
            <p:nvPr/>
          </p:nvSpPr>
          <p:spPr>
            <a:xfrm>
              <a:off x="1055191" y="0"/>
              <a:ext cx="26061" cy="469569"/>
            </a:xfrm>
            <a:prstGeom prst="rect">
              <a:avLst/>
            </a:prstGeom>
            <a:solidFill>
              <a:srgbClr val="057DD6">
                <a:alpha val="100000"/>
              </a:srgbClr>
            </a:solidFill>
            <a:ln cap="flat">
              <a:noFill/>
              <a:prstDash val="solid"/>
              <a:miter lim="0"/>
            </a:ln>
          </p:spPr>
          <p:txBody>
            <a:bodyPr rtlCol="0"/>
            <a:lstStyle/>
            <a:p>
              <a:pPr algn="ctr"/>
              <a:endParaRPr lang="zh-CN" altLang="en-US"/>
            </a:p>
          </p:txBody>
        </p:sp>
        <p:pic>
          <p:nvPicPr>
            <p:cNvPr id="448" name="picture 448"/>
            <p:cNvPicPr>
              <a:picLocks noChangeAspect="1"/>
            </p:cNvPicPr>
            <p:nvPr/>
          </p:nvPicPr>
          <p:blipFill>
            <a:blip r:embed="rId4"/>
            <a:stretch>
              <a:fillRect/>
            </a:stretch>
          </p:blipFill>
          <p:spPr>
            <a:xfrm rot="21600000">
              <a:off x="720852" y="321944"/>
              <a:ext cx="745235" cy="377951"/>
            </a:xfrm>
            <a:prstGeom prst="rect">
              <a:avLst/>
            </a:prstGeom>
          </p:spPr>
        </p:pic>
        <p:pic>
          <p:nvPicPr>
            <p:cNvPr id="449" name="picture 449"/>
            <p:cNvPicPr>
              <a:picLocks noChangeAspect="1"/>
            </p:cNvPicPr>
            <p:nvPr/>
          </p:nvPicPr>
          <p:blipFill>
            <a:blip r:embed="rId5"/>
            <a:stretch>
              <a:fillRect/>
            </a:stretch>
          </p:blipFill>
          <p:spPr>
            <a:xfrm rot="21600000">
              <a:off x="429767" y="1237868"/>
              <a:ext cx="624840" cy="344424"/>
            </a:xfrm>
            <a:prstGeom prst="rect">
              <a:avLst/>
            </a:prstGeom>
          </p:spPr>
        </p:pic>
        <p:pic>
          <p:nvPicPr>
            <p:cNvPr id="450" name="picture 450"/>
            <p:cNvPicPr>
              <a:picLocks noChangeAspect="1"/>
            </p:cNvPicPr>
            <p:nvPr/>
          </p:nvPicPr>
          <p:blipFill>
            <a:blip r:embed="rId6"/>
            <a:stretch>
              <a:fillRect/>
            </a:stretch>
          </p:blipFill>
          <p:spPr>
            <a:xfrm rot="21600000">
              <a:off x="1315211" y="1237868"/>
              <a:ext cx="448056" cy="344424"/>
            </a:xfrm>
            <a:prstGeom prst="rect">
              <a:avLst/>
            </a:prstGeom>
          </p:spPr>
        </p:pic>
        <p:sp>
          <p:nvSpPr>
            <p:cNvPr id="451" name="textbox 451"/>
            <p:cNvSpPr/>
            <p:nvPr/>
          </p:nvSpPr>
          <p:spPr>
            <a:xfrm>
              <a:off x="343217" y="930795"/>
              <a:ext cx="606425" cy="184150"/>
            </a:xfrm>
            <a:prstGeom prst="rect">
              <a:avLst/>
            </a:prstGeom>
          </p:spPr>
          <p:txBody>
            <a:bodyPr vert="horz" wrap="square" lIns="0" tIns="0" rIns="0" bIns="0"/>
            <a:lstStyle/>
            <a:p>
              <a:pPr algn="l" rtl="0" eaLnBrk="0">
                <a:lnSpc>
                  <a:spcPct val="88000"/>
                </a:lnSpc>
              </a:pPr>
              <a:endParaRPr lang="en-US" altLang="en-US" sz="100" dirty="0"/>
            </a:p>
            <a:p>
              <a:pPr marL="12700" algn="l" rtl="0" eaLnBrk="0">
                <a:lnSpc>
                  <a:spcPct val="94000"/>
                </a:lnSpc>
              </a:pPr>
              <a:r>
                <a:rPr sz="110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学生宿</a:t>
              </a:r>
              <a:r>
                <a:rPr sz="110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舍</a:t>
              </a:r>
              <a:endParaRPr lang="en-US" altLang="en-US" sz="1100" dirty="0"/>
            </a:p>
          </p:txBody>
        </p:sp>
      </p:grpSp>
      <p:grpSp>
        <p:nvGrpSpPr>
          <p:cNvPr id="74" name="group 74"/>
          <p:cNvGrpSpPr/>
          <p:nvPr/>
        </p:nvGrpSpPr>
        <p:grpSpPr>
          <a:xfrm rot="21600000">
            <a:off x="9162288" y="4487798"/>
            <a:ext cx="2004059" cy="1804796"/>
            <a:chOff x="0" y="0"/>
            <a:chExt cx="2004059" cy="1804796"/>
          </a:xfrm>
        </p:grpSpPr>
        <p:sp>
          <p:nvSpPr>
            <p:cNvPr id="452" name="rect"/>
            <p:cNvSpPr/>
            <p:nvPr/>
          </p:nvSpPr>
          <p:spPr>
            <a:xfrm>
              <a:off x="0" y="122301"/>
              <a:ext cx="2004059" cy="1682495"/>
            </a:xfrm>
            <a:prstGeom prst="rect">
              <a:avLst/>
            </a:prstGeom>
            <a:solidFill>
              <a:srgbClr val="F2F2F2">
                <a:alpha val="100000"/>
              </a:srgbClr>
            </a:solidFill>
            <a:ln cap="flat">
              <a:noFill/>
              <a:prstDash val="solid"/>
              <a:miter lim="0"/>
            </a:ln>
          </p:spPr>
          <p:txBody>
            <a:bodyPr rtlCol="0"/>
            <a:lstStyle/>
            <a:p>
              <a:pPr algn="ctr"/>
              <a:endParaRPr lang="zh-CN" altLang="en-US"/>
            </a:p>
          </p:txBody>
        </p:sp>
        <p:sp>
          <p:nvSpPr>
            <p:cNvPr id="453" name="rect"/>
            <p:cNvSpPr/>
            <p:nvPr/>
          </p:nvSpPr>
          <p:spPr>
            <a:xfrm>
              <a:off x="149352" y="879729"/>
              <a:ext cx="1685544" cy="822959"/>
            </a:xfrm>
            <a:prstGeom prst="rect">
              <a:avLst/>
            </a:prstGeom>
            <a:solidFill>
              <a:srgbClr val="FFFFFF">
                <a:alpha val="100000"/>
              </a:srgbClr>
            </a:solidFill>
            <a:ln cap="flat">
              <a:noFill/>
              <a:prstDash val="solid"/>
              <a:miter lim="0"/>
            </a:ln>
          </p:spPr>
          <p:txBody>
            <a:bodyPr rtlCol="0"/>
            <a:lstStyle/>
            <a:p>
              <a:pPr algn="ctr"/>
              <a:endParaRPr lang="zh-CN" altLang="en-US"/>
            </a:p>
          </p:txBody>
        </p:sp>
        <p:pic>
          <p:nvPicPr>
            <p:cNvPr id="454" name="picture 454"/>
            <p:cNvPicPr>
              <a:picLocks noChangeAspect="1"/>
            </p:cNvPicPr>
            <p:nvPr/>
          </p:nvPicPr>
          <p:blipFill>
            <a:blip r:embed="rId7"/>
            <a:stretch>
              <a:fillRect/>
            </a:stretch>
          </p:blipFill>
          <p:spPr>
            <a:xfrm rot="21600000">
              <a:off x="1251204" y="1103706"/>
              <a:ext cx="569823" cy="600113"/>
            </a:xfrm>
            <a:prstGeom prst="rect">
              <a:avLst/>
            </a:prstGeom>
          </p:spPr>
        </p:pic>
        <p:sp>
          <p:nvSpPr>
            <p:cNvPr id="455" name="rect"/>
            <p:cNvSpPr/>
            <p:nvPr/>
          </p:nvSpPr>
          <p:spPr>
            <a:xfrm>
              <a:off x="989939" y="0"/>
              <a:ext cx="26225" cy="469569"/>
            </a:xfrm>
            <a:prstGeom prst="rect">
              <a:avLst/>
            </a:prstGeom>
            <a:solidFill>
              <a:srgbClr val="057DD6">
                <a:alpha val="100000"/>
              </a:srgbClr>
            </a:solidFill>
            <a:ln cap="flat">
              <a:noFill/>
              <a:prstDash val="solid"/>
              <a:miter lim="0"/>
            </a:ln>
          </p:spPr>
          <p:txBody>
            <a:bodyPr rtlCol="0"/>
            <a:lstStyle/>
            <a:p>
              <a:pPr algn="ctr"/>
              <a:endParaRPr lang="zh-CN" altLang="en-US"/>
            </a:p>
          </p:txBody>
        </p:sp>
        <p:pic>
          <p:nvPicPr>
            <p:cNvPr id="456" name="picture 456"/>
            <p:cNvPicPr>
              <a:picLocks noChangeAspect="1"/>
            </p:cNvPicPr>
            <p:nvPr/>
          </p:nvPicPr>
          <p:blipFill>
            <a:blip r:embed="rId8"/>
            <a:stretch>
              <a:fillRect/>
            </a:stretch>
          </p:blipFill>
          <p:spPr>
            <a:xfrm rot="21600000">
              <a:off x="609600" y="335661"/>
              <a:ext cx="729995" cy="387095"/>
            </a:xfrm>
            <a:prstGeom prst="rect">
              <a:avLst/>
            </a:prstGeom>
          </p:spPr>
        </p:pic>
        <p:pic>
          <p:nvPicPr>
            <p:cNvPr id="457" name="picture 457"/>
            <p:cNvPicPr>
              <a:picLocks noChangeAspect="1"/>
            </p:cNvPicPr>
            <p:nvPr/>
          </p:nvPicPr>
          <p:blipFill>
            <a:blip r:embed="rId9"/>
            <a:stretch>
              <a:fillRect/>
            </a:stretch>
          </p:blipFill>
          <p:spPr>
            <a:xfrm rot="21600000">
              <a:off x="477011" y="1170813"/>
              <a:ext cx="551688" cy="448055"/>
            </a:xfrm>
            <a:prstGeom prst="rect">
              <a:avLst/>
            </a:prstGeom>
          </p:spPr>
        </p:pic>
        <p:sp>
          <p:nvSpPr>
            <p:cNvPr id="458" name="textbox 458"/>
            <p:cNvSpPr/>
            <p:nvPr/>
          </p:nvSpPr>
          <p:spPr>
            <a:xfrm>
              <a:off x="263525" y="941831"/>
              <a:ext cx="606425" cy="184150"/>
            </a:xfrm>
            <a:prstGeom prst="rect">
              <a:avLst/>
            </a:prstGeom>
          </p:spPr>
          <p:txBody>
            <a:bodyPr vert="horz" wrap="square" lIns="0" tIns="0" rIns="0" bIns="0"/>
            <a:lstStyle/>
            <a:p>
              <a:pPr algn="l" rtl="0" eaLnBrk="0">
                <a:lnSpc>
                  <a:spcPct val="88000"/>
                </a:lnSpc>
              </a:pPr>
              <a:endParaRPr lang="en-US" altLang="en-US" sz="100" dirty="0"/>
            </a:p>
            <a:p>
              <a:pPr marL="12700" algn="l" rtl="0" eaLnBrk="0">
                <a:lnSpc>
                  <a:spcPct val="94000"/>
                </a:lnSpc>
              </a:pPr>
              <a:r>
                <a:rPr sz="110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学生宿</a:t>
              </a:r>
              <a:r>
                <a:rPr sz="110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舍</a:t>
              </a:r>
              <a:endParaRPr lang="en-US" altLang="en-US" sz="1100" dirty="0"/>
            </a:p>
          </p:txBody>
        </p:sp>
      </p:grpSp>
      <p:pic>
        <p:nvPicPr>
          <p:cNvPr id="461" name="picture 461"/>
          <p:cNvPicPr>
            <a:picLocks noChangeAspect="1"/>
          </p:cNvPicPr>
          <p:nvPr/>
        </p:nvPicPr>
        <p:blipFill>
          <a:blip r:embed="rId10"/>
          <a:stretch>
            <a:fillRect/>
          </a:stretch>
        </p:blipFill>
        <p:spPr>
          <a:xfrm rot="21600000">
            <a:off x="8993302" y="2072411"/>
            <a:ext cx="107924" cy="892098"/>
          </a:xfrm>
          <a:prstGeom prst="rect">
            <a:avLst/>
          </a:prstGeom>
        </p:spPr>
      </p:pic>
      <p:pic>
        <p:nvPicPr>
          <p:cNvPr id="462" name="picture 462"/>
          <p:cNvPicPr>
            <a:picLocks noChangeAspect="1"/>
          </p:cNvPicPr>
          <p:nvPr/>
        </p:nvPicPr>
        <p:blipFill>
          <a:blip r:embed="rId11"/>
          <a:stretch>
            <a:fillRect/>
          </a:stretch>
        </p:blipFill>
        <p:spPr>
          <a:xfrm rot="21600000">
            <a:off x="7935442" y="2627782"/>
            <a:ext cx="949794" cy="455574"/>
          </a:xfrm>
          <a:prstGeom prst="rect">
            <a:avLst/>
          </a:prstGeom>
        </p:spPr>
      </p:pic>
      <p:pic>
        <p:nvPicPr>
          <p:cNvPr id="463" name="picture 463"/>
          <p:cNvPicPr>
            <a:picLocks noChangeAspect="1"/>
          </p:cNvPicPr>
          <p:nvPr/>
        </p:nvPicPr>
        <p:blipFill>
          <a:blip r:embed="rId12"/>
          <a:stretch>
            <a:fillRect/>
          </a:stretch>
        </p:blipFill>
        <p:spPr>
          <a:xfrm rot="21600000">
            <a:off x="9286773" y="2627782"/>
            <a:ext cx="881633" cy="455574"/>
          </a:xfrm>
          <a:prstGeom prst="rect">
            <a:avLst/>
          </a:prstGeom>
        </p:spPr>
      </p:pic>
      <p:pic>
        <p:nvPicPr>
          <p:cNvPr id="464" name="picture 464"/>
          <p:cNvPicPr>
            <a:picLocks noChangeAspect="1"/>
          </p:cNvPicPr>
          <p:nvPr/>
        </p:nvPicPr>
        <p:blipFill>
          <a:blip r:embed="rId13"/>
          <a:stretch>
            <a:fillRect/>
          </a:stretch>
        </p:blipFill>
        <p:spPr>
          <a:xfrm rot="21600000">
            <a:off x="8726423" y="2833115"/>
            <a:ext cx="644652" cy="408432"/>
          </a:xfrm>
          <a:prstGeom prst="rect">
            <a:avLst/>
          </a:prstGeom>
        </p:spPr>
      </p:pic>
      <p:pic>
        <p:nvPicPr>
          <p:cNvPr id="465" name="picture 465"/>
          <p:cNvPicPr>
            <a:picLocks noChangeAspect="1"/>
          </p:cNvPicPr>
          <p:nvPr/>
        </p:nvPicPr>
        <p:blipFill>
          <a:blip r:embed="rId14"/>
          <a:stretch>
            <a:fillRect/>
          </a:stretch>
        </p:blipFill>
        <p:spPr>
          <a:xfrm rot="21600000">
            <a:off x="9027870" y="3172980"/>
            <a:ext cx="19050" cy="1314970"/>
          </a:xfrm>
          <a:prstGeom prst="rect">
            <a:avLst/>
          </a:prstGeom>
        </p:spPr>
      </p:pic>
      <p:pic>
        <p:nvPicPr>
          <p:cNvPr id="466" name="picture 466"/>
          <p:cNvPicPr>
            <a:picLocks noChangeAspect="1"/>
          </p:cNvPicPr>
          <p:nvPr/>
        </p:nvPicPr>
        <p:blipFill>
          <a:blip r:embed="rId15"/>
          <a:stretch>
            <a:fillRect/>
          </a:stretch>
        </p:blipFill>
        <p:spPr>
          <a:xfrm rot="21600000">
            <a:off x="7790688" y="3526535"/>
            <a:ext cx="347471" cy="547116"/>
          </a:xfrm>
          <a:prstGeom prst="rect">
            <a:avLst/>
          </a:prstGeom>
        </p:spPr>
      </p:pic>
      <p:pic>
        <p:nvPicPr>
          <p:cNvPr id="467" name="picture 467"/>
          <p:cNvPicPr>
            <a:picLocks noChangeAspect="1"/>
          </p:cNvPicPr>
          <p:nvPr/>
        </p:nvPicPr>
        <p:blipFill>
          <a:blip r:embed="rId16"/>
          <a:stretch>
            <a:fillRect/>
          </a:stretch>
        </p:blipFill>
        <p:spPr>
          <a:xfrm rot="21600000">
            <a:off x="8040217" y="3884244"/>
            <a:ext cx="1094702" cy="19050"/>
          </a:xfrm>
          <a:prstGeom prst="rect">
            <a:avLst/>
          </a:prstGeom>
        </p:spPr>
      </p:pic>
      <p:pic>
        <p:nvPicPr>
          <p:cNvPr id="468" name="picture 468"/>
          <p:cNvPicPr>
            <a:picLocks noChangeAspect="1"/>
          </p:cNvPicPr>
          <p:nvPr/>
        </p:nvPicPr>
        <p:blipFill>
          <a:blip r:embed="rId17"/>
          <a:stretch>
            <a:fillRect/>
          </a:stretch>
        </p:blipFill>
        <p:spPr>
          <a:xfrm rot="21600000">
            <a:off x="8738616" y="3497579"/>
            <a:ext cx="620268" cy="713232"/>
          </a:xfrm>
          <a:prstGeom prst="rect">
            <a:avLst/>
          </a:prstGeom>
        </p:spPr>
      </p:pic>
      <p:sp>
        <p:nvSpPr>
          <p:cNvPr id="469" name="textbox 469"/>
          <p:cNvSpPr/>
          <p:nvPr/>
        </p:nvSpPr>
        <p:spPr>
          <a:xfrm>
            <a:off x="906780" y="1409103"/>
            <a:ext cx="966469" cy="383540"/>
          </a:xfrm>
          <a:prstGeom prst="rect">
            <a:avLst/>
          </a:prstGeom>
          <a:solidFill>
            <a:srgbClr val="057DD6">
              <a:alpha val="95294"/>
            </a:srgbClr>
          </a:solidFill>
        </p:spPr>
        <p:txBody>
          <a:bodyPr vert="horz" wrap="square" lIns="0" tIns="0" rIns="0" bIns="0"/>
          <a:lstStyle/>
          <a:p>
            <a:pPr algn="l" rtl="0" eaLnBrk="0">
              <a:lnSpc>
                <a:spcPct val="109000"/>
              </a:lnSpc>
            </a:pPr>
            <a:endParaRPr lang="en-US" altLang="en-US" sz="500" dirty="0"/>
          </a:p>
          <a:p>
            <a:pPr marL="105410" algn="l" rtl="0" eaLnBrk="0">
              <a:lnSpc>
                <a:spcPct val="96000"/>
              </a:lnSpc>
              <a:spcBef>
                <a:spcPts val="5"/>
              </a:spcBef>
            </a:pPr>
            <a:r>
              <a:rPr sz="1400" spc="10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核心对</a:t>
            </a:r>
            <a:r>
              <a:rPr sz="1400" spc="8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接</a:t>
            </a:r>
            <a:endParaRPr lang="en-US" altLang="en-US" sz="1400" dirty="0"/>
          </a:p>
        </p:txBody>
      </p:sp>
      <p:sp>
        <p:nvSpPr>
          <p:cNvPr id="470" name="rect"/>
          <p:cNvSpPr/>
          <p:nvPr/>
        </p:nvSpPr>
        <p:spPr>
          <a:xfrm>
            <a:off x="9315945" y="3884244"/>
            <a:ext cx="1248930" cy="19050"/>
          </a:xfrm>
          <a:prstGeom prst="rect">
            <a:avLst/>
          </a:prstGeom>
          <a:solidFill>
            <a:srgbClr val="057DD6">
              <a:alpha val="100000"/>
            </a:srgbClr>
          </a:solidFill>
          <a:ln cap="flat">
            <a:noFill/>
            <a:prstDash val="solid"/>
            <a:miter lim="0"/>
          </a:ln>
        </p:spPr>
        <p:txBody>
          <a:bodyPr rtlCol="0"/>
          <a:lstStyle/>
          <a:p>
            <a:pPr algn="ctr"/>
            <a:endParaRPr lang="zh-CN" altLang="en-US"/>
          </a:p>
        </p:txBody>
      </p:sp>
      <p:pic>
        <p:nvPicPr>
          <p:cNvPr id="471" name="picture 471"/>
          <p:cNvPicPr>
            <a:picLocks noChangeAspect="1"/>
          </p:cNvPicPr>
          <p:nvPr/>
        </p:nvPicPr>
        <p:blipFill>
          <a:blip r:embed="rId18"/>
          <a:stretch>
            <a:fillRect/>
          </a:stretch>
        </p:blipFill>
        <p:spPr>
          <a:xfrm rot="21600000">
            <a:off x="9698735" y="3774947"/>
            <a:ext cx="877823" cy="312420"/>
          </a:xfrm>
          <a:prstGeom prst="rect">
            <a:avLst/>
          </a:prstGeom>
        </p:spPr>
      </p:pic>
      <p:sp>
        <p:nvSpPr>
          <p:cNvPr id="472" name="textbox 472"/>
          <p:cNvSpPr/>
          <p:nvPr/>
        </p:nvSpPr>
        <p:spPr>
          <a:xfrm>
            <a:off x="8702040" y="2363190"/>
            <a:ext cx="692784" cy="331470"/>
          </a:xfrm>
          <a:prstGeom prst="rect">
            <a:avLst/>
          </a:prstGeom>
          <a:solidFill>
            <a:srgbClr val="057DD6"/>
          </a:solidFill>
        </p:spPr>
        <p:txBody>
          <a:bodyPr vert="horz" wrap="square" lIns="0" tIns="0" rIns="0" bIns="0"/>
          <a:lstStyle/>
          <a:p>
            <a:pPr algn="l" rtl="0" eaLnBrk="0">
              <a:lnSpc>
                <a:spcPct val="108000"/>
              </a:lnSpc>
            </a:pPr>
            <a:endParaRPr lang="en-US" altLang="en-US" sz="400" dirty="0"/>
          </a:p>
          <a:p>
            <a:pPr marL="125095" algn="l" rtl="0" eaLnBrk="0">
              <a:lnSpc>
                <a:spcPts val="1515"/>
              </a:lnSpc>
              <a:spcBef>
                <a:spcPts val="5"/>
              </a:spcBef>
            </a:pPr>
            <a:r>
              <a:rPr sz="1100" spc="7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PPPo</a:t>
            </a:r>
            <a:r>
              <a:rPr sz="1100" spc="2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E</a:t>
            </a:r>
            <a:endParaRPr lang="en-US" altLang="en-US" sz="1100" dirty="0"/>
          </a:p>
        </p:txBody>
      </p:sp>
      <p:sp>
        <p:nvSpPr>
          <p:cNvPr id="473" name="textbox 473"/>
          <p:cNvSpPr/>
          <p:nvPr/>
        </p:nvSpPr>
        <p:spPr>
          <a:xfrm>
            <a:off x="7618476" y="2375916"/>
            <a:ext cx="692150" cy="331470"/>
          </a:xfrm>
          <a:prstGeom prst="rect">
            <a:avLst/>
          </a:prstGeom>
          <a:solidFill>
            <a:srgbClr val="057DD6"/>
          </a:solidFill>
        </p:spPr>
        <p:txBody>
          <a:bodyPr vert="horz" wrap="square" lIns="0" tIns="0" rIns="0" bIns="0"/>
          <a:lstStyle/>
          <a:p>
            <a:pPr algn="l" rtl="0" eaLnBrk="0">
              <a:lnSpc>
                <a:spcPct val="117000"/>
              </a:lnSpc>
            </a:pPr>
            <a:endParaRPr lang="en-US" altLang="en-US" sz="300" dirty="0"/>
          </a:p>
          <a:p>
            <a:pPr marL="125095" algn="l" rtl="0" eaLnBrk="0">
              <a:lnSpc>
                <a:spcPts val="1515"/>
              </a:lnSpc>
              <a:spcBef>
                <a:spcPts val="0"/>
              </a:spcBef>
            </a:pPr>
            <a:r>
              <a:rPr sz="1100" spc="7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PPPo</a:t>
            </a:r>
            <a:r>
              <a:rPr sz="1100" spc="2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E</a:t>
            </a:r>
            <a:endParaRPr lang="en-US" altLang="en-US" sz="1100" dirty="0"/>
          </a:p>
        </p:txBody>
      </p:sp>
      <p:sp>
        <p:nvSpPr>
          <p:cNvPr id="474" name="textbox 474"/>
          <p:cNvSpPr/>
          <p:nvPr/>
        </p:nvSpPr>
        <p:spPr>
          <a:xfrm>
            <a:off x="9791649" y="2363190"/>
            <a:ext cx="692150" cy="331470"/>
          </a:xfrm>
          <a:prstGeom prst="rect">
            <a:avLst/>
          </a:prstGeom>
          <a:solidFill>
            <a:srgbClr val="057DD6"/>
          </a:solidFill>
        </p:spPr>
        <p:txBody>
          <a:bodyPr vert="horz" wrap="square" lIns="0" tIns="0" rIns="0" bIns="0"/>
          <a:lstStyle/>
          <a:p>
            <a:pPr algn="l" rtl="0" eaLnBrk="0">
              <a:lnSpc>
                <a:spcPct val="108000"/>
              </a:lnSpc>
            </a:pPr>
            <a:endParaRPr lang="en-US" altLang="en-US" sz="400" dirty="0"/>
          </a:p>
          <a:p>
            <a:pPr marL="125095" algn="l" rtl="0" eaLnBrk="0">
              <a:lnSpc>
                <a:spcPts val="1515"/>
              </a:lnSpc>
              <a:spcBef>
                <a:spcPts val="5"/>
              </a:spcBef>
            </a:pPr>
            <a:r>
              <a:rPr sz="1100" spc="7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PPPo</a:t>
            </a:r>
            <a:r>
              <a:rPr sz="1100" spc="20" dirty="0">
                <a:ln w="3175" cap="flat" cmpd="sng">
                  <a:solidFill>
                    <a:srgbClr val="FFFFFF">
                      <a:alpha val="100000"/>
                    </a:srgbClr>
                  </a:solidFill>
                  <a:prstDash val="solid"/>
                  <a:miter lim="0"/>
                </a:ln>
                <a:solidFill>
                  <a:srgbClr val="FFFFFF">
                    <a:alpha val="100000"/>
                  </a:srgbClr>
                </a:solidFill>
                <a:latin typeface="微软雅黑" panose="020B0503020204020204" charset="-122"/>
                <a:ea typeface="微软雅黑" panose="020B0503020204020204" charset="-122"/>
                <a:cs typeface="微软雅黑" panose="020B0503020204020204" charset="-122"/>
              </a:rPr>
              <a:t>E</a:t>
            </a:r>
            <a:endParaRPr lang="en-US" altLang="en-US" sz="1100" dirty="0"/>
          </a:p>
        </p:txBody>
      </p:sp>
      <p:grpSp>
        <p:nvGrpSpPr>
          <p:cNvPr id="76" name="group 76"/>
          <p:cNvGrpSpPr/>
          <p:nvPr/>
        </p:nvGrpSpPr>
        <p:grpSpPr>
          <a:xfrm rot="21600000">
            <a:off x="9899904" y="1575904"/>
            <a:ext cx="476478" cy="476123"/>
            <a:chOff x="0" y="0"/>
            <a:chExt cx="476478" cy="476123"/>
          </a:xfrm>
        </p:grpSpPr>
        <p:sp>
          <p:nvSpPr>
            <p:cNvPr id="475" name="path"/>
            <p:cNvSpPr/>
            <p:nvPr/>
          </p:nvSpPr>
          <p:spPr>
            <a:xfrm>
              <a:off x="0" y="0"/>
              <a:ext cx="476478" cy="476123"/>
            </a:xfrm>
            <a:custGeom>
              <a:avLst/>
              <a:gdLst/>
              <a:ahLst/>
              <a:cxnLst/>
              <a:rect l="0" t="0" r="0" b="0"/>
              <a:pathLst>
                <a:path w="750" h="749">
                  <a:moveTo>
                    <a:pt x="0" y="374"/>
                  </a:moveTo>
                  <a:cubicBezTo>
                    <a:pt x="0" y="167"/>
                    <a:pt x="168" y="0"/>
                    <a:pt x="375" y="0"/>
                  </a:cubicBezTo>
                  <a:cubicBezTo>
                    <a:pt x="582" y="0"/>
                    <a:pt x="750" y="167"/>
                    <a:pt x="750" y="374"/>
                  </a:cubicBezTo>
                  <a:cubicBezTo>
                    <a:pt x="750" y="581"/>
                    <a:pt x="582" y="749"/>
                    <a:pt x="375" y="749"/>
                  </a:cubicBezTo>
                  <a:cubicBezTo>
                    <a:pt x="168" y="749"/>
                    <a:pt x="0" y="581"/>
                    <a:pt x="0" y="374"/>
                  </a:cubicBezTo>
                </a:path>
              </a:pathLst>
            </a:custGeom>
            <a:solidFill>
              <a:srgbClr val="D60000">
                <a:alpha val="100000"/>
              </a:srgbClr>
            </a:solidFill>
            <a:ln cap="flat">
              <a:noFill/>
              <a:prstDash val="solid"/>
              <a:miter lim="0"/>
            </a:ln>
          </p:spPr>
          <p:txBody>
            <a:bodyPr rtlCol="0"/>
            <a:lstStyle/>
            <a:p>
              <a:pPr algn="ctr"/>
              <a:endParaRPr lang="zh-CN" altLang="en-US"/>
            </a:p>
          </p:txBody>
        </p:sp>
        <p:sp>
          <p:nvSpPr>
            <p:cNvPr id="476" name="path"/>
            <p:cNvSpPr/>
            <p:nvPr/>
          </p:nvSpPr>
          <p:spPr>
            <a:xfrm>
              <a:off x="52475" y="97535"/>
              <a:ext cx="371882" cy="281063"/>
            </a:xfrm>
            <a:custGeom>
              <a:avLst/>
              <a:gdLst/>
              <a:ahLst/>
              <a:cxnLst/>
              <a:rect l="0" t="0" r="0" b="0"/>
              <a:pathLst>
                <a:path w="585" h="442">
                  <a:moveTo>
                    <a:pt x="291" y="49"/>
                  </a:moveTo>
                  <a:cubicBezTo>
                    <a:pt x="298" y="42"/>
                    <a:pt x="305" y="37"/>
                    <a:pt x="311" y="30"/>
                  </a:cubicBezTo>
                  <a:cubicBezTo>
                    <a:pt x="339" y="3"/>
                    <a:pt x="382" y="1"/>
                    <a:pt x="409" y="26"/>
                  </a:cubicBezTo>
                  <a:cubicBezTo>
                    <a:pt x="438" y="52"/>
                    <a:pt x="442" y="95"/>
                    <a:pt x="416" y="125"/>
                  </a:cubicBezTo>
                  <a:cubicBezTo>
                    <a:pt x="400" y="144"/>
                    <a:pt x="383" y="161"/>
                    <a:pt x="366" y="178"/>
                  </a:cubicBezTo>
                  <a:cubicBezTo>
                    <a:pt x="353" y="191"/>
                    <a:pt x="341" y="204"/>
                    <a:pt x="328" y="216"/>
                  </a:cubicBezTo>
                  <a:cubicBezTo>
                    <a:pt x="325" y="220"/>
                    <a:pt x="324" y="222"/>
                    <a:pt x="328" y="226"/>
                  </a:cubicBezTo>
                  <a:cubicBezTo>
                    <a:pt x="356" y="254"/>
                    <a:pt x="383" y="283"/>
                    <a:pt x="410" y="311"/>
                  </a:cubicBezTo>
                  <a:cubicBezTo>
                    <a:pt x="429" y="331"/>
                    <a:pt x="437" y="354"/>
                    <a:pt x="430" y="381"/>
                  </a:cubicBezTo>
                  <a:cubicBezTo>
                    <a:pt x="424" y="407"/>
                    <a:pt x="407" y="424"/>
                    <a:pt x="382" y="432"/>
                  </a:cubicBezTo>
                  <a:cubicBezTo>
                    <a:pt x="356" y="439"/>
                    <a:pt x="332" y="434"/>
                    <a:pt x="312" y="415"/>
                  </a:cubicBezTo>
                  <a:cubicBezTo>
                    <a:pt x="305" y="408"/>
                    <a:pt x="298" y="401"/>
                    <a:pt x="290" y="394"/>
                  </a:cubicBezTo>
                  <a:cubicBezTo>
                    <a:pt x="283" y="401"/>
                    <a:pt x="277" y="406"/>
                    <a:pt x="270" y="413"/>
                  </a:cubicBezTo>
                  <a:cubicBezTo>
                    <a:pt x="243" y="442"/>
                    <a:pt x="196" y="442"/>
                    <a:pt x="169" y="414"/>
                  </a:cubicBezTo>
                  <a:cubicBezTo>
                    <a:pt x="141" y="386"/>
                    <a:pt x="141" y="342"/>
                    <a:pt x="170" y="312"/>
                  </a:cubicBezTo>
                  <a:cubicBezTo>
                    <a:pt x="197" y="284"/>
                    <a:pt x="225" y="255"/>
                    <a:pt x="252" y="227"/>
                  </a:cubicBezTo>
                  <a:cubicBezTo>
                    <a:pt x="257" y="223"/>
                    <a:pt x="257" y="220"/>
                    <a:pt x="252" y="216"/>
                  </a:cubicBezTo>
                  <a:cubicBezTo>
                    <a:pt x="224" y="187"/>
                    <a:pt x="196" y="157"/>
                    <a:pt x="169" y="128"/>
                  </a:cubicBezTo>
                  <a:cubicBezTo>
                    <a:pt x="144" y="102"/>
                    <a:pt x="142" y="64"/>
                    <a:pt x="164" y="36"/>
                  </a:cubicBezTo>
                  <a:cubicBezTo>
                    <a:pt x="185" y="8"/>
                    <a:pt x="224" y="0"/>
                    <a:pt x="255" y="18"/>
                  </a:cubicBezTo>
                  <a:cubicBezTo>
                    <a:pt x="265" y="24"/>
                    <a:pt x="274" y="34"/>
                    <a:pt x="283" y="42"/>
                  </a:cubicBezTo>
                  <a:cubicBezTo>
                    <a:pt x="286" y="44"/>
                    <a:pt x="288" y="46"/>
                    <a:pt x="291" y="49"/>
                  </a:cubicBezTo>
                  <a:moveTo>
                    <a:pt x="291" y="186"/>
                  </a:moveTo>
                  <a:cubicBezTo>
                    <a:pt x="292" y="185"/>
                    <a:pt x="294" y="183"/>
                    <a:pt x="296" y="182"/>
                  </a:cubicBezTo>
                  <a:cubicBezTo>
                    <a:pt x="311" y="166"/>
                    <a:pt x="326" y="150"/>
                    <a:pt x="342" y="134"/>
                  </a:cubicBezTo>
                  <a:cubicBezTo>
                    <a:pt x="354" y="121"/>
                    <a:pt x="367" y="109"/>
                    <a:pt x="379" y="95"/>
                  </a:cubicBezTo>
                  <a:cubicBezTo>
                    <a:pt x="389" y="85"/>
                    <a:pt x="388" y="70"/>
                    <a:pt x="378" y="62"/>
                  </a:cubicBezTo>
                  <a:cubicBezTo>
                    <a:pt x="368" y="53"/>
                    <a:pt x="354" y="53"/>
                    <a:pt x="345" y="63"/>
                  </a:cubicBezTo>
                  <a:cubicBezTo>
                    <a:pt x="341" y="67"/>
                    <a:pt x="337" y="71"/>
                    <a:pt x="333" y="75"/>
                  </a:cubicBezTo>
                  <a:cubicBezTo>
                    <a:pt x="328" y="79"/>
                    <a:pt x="328" y="82"/>
                    <a:pt x="333" y="86"/>
                  </a:cubicBezTo>
                  <a:cubicBezTo>
                    <a:pt x="340" y="93"/>
                    <a:pt x="346" y="99"/>
                    <a:pt x="354" y="107"/>
                  </a:cubicBezTo>
                  <a:cubicBezTo>
                    <a:pt x="341" y="118"/>
                    <a:pt x="329" y="129"/>
                    <a:pt x="315" y="142"/>
                  </a:cubicBezTo>
                  <a:cubicBezTo>
                    <a:pt x="308" y="134"/>
                    <a:pt x="300" y="124"/>
                    <a:pt x="291" y="114"/>
                  </a:cubicBezTo>
                  <a:cubicBezTo>
                    <a:pt x="280" y="124"/>
                    <a:pt x="271" y="133"/>
                    <a:pt x="264" y="140"/>
                  </a:cubicBezTo>
                  <a:cubicBezTo>
                    <a:pt x="251" y="129"/>
                    <a:pt x="240" y="118"/>
                    <a:pt x="227" y="106"/>
                  </a:cubicBezTo>
                  <a:cubicBezTo>
                    <a:pt x="237" y="98"/>
                    <a:pt x="245" y="90"/>
                    <a:pt x="254" y="83"/>
                  </a:cubicBezTo>
                  <a:cubicBezTo>
                    <a:pt x="246" y="74"/>
                    <a:pt x="239" y="67"/>
                    <a:pt x="232" y="59"/>
                  </a:cubicBezTo>
                  <a:cubicBezTo>
                    <a:pt x="231" y="58"/>
                    <a:pt x="229" y="57"/>
                    <a:pt x="227" y="57"/>
                  </a:cubicBezTo>
                  <a:cubicBezTo>
                    <a:pt x="217" y="53"/>
                    <a:pt x="206" y="57"/>
                    <a:pt x="199" y="66"/>
                  </a:cubicBezTo>
                  <a:cubicBezTo>
                    <a:pt x="193" y="76"/>
                    <a:pt x="194" y="88"/>
                    <a:pt x="203" y="97"/>
                  </a:cubicBezTo>
                  <a:cubicBezTo>
                    <a:pt x="226" y="120"/>
                    <a:pt x="248" y="144"/>
                    <a:pt x="271" y="167"/>
                  </a:cubicBezTo>
                  <a:cubicBezTo>
                    <a:pt x="277" y="174"/>
                    <a:pt x="284" y="180"/>
                    <a:pt x="291" y="186"/>
                  </a:cubicBezTo>
                  <a:moveTo>
                    <a:pt x="324" y="362"/>
                  </a:moveTo>
                  <a:cubicBezTo>
                    <a:pt x="333" y="370"/>
                    <a:pt x="339" y="376"/>
                    <a:pt x="345" y="382"/>
                  </a:cubicBezTo>
                  <a:cubicBezTo>
                    <a:pt x="355" y="391"/>
                    <a:pt x="371" y="389"/>
                    <a:pt x="379" y="379"/>
                  </a:cubicBezTo>
                  <a:cubicBezTo>
                    <a:pt x="388" y="368"/>
                    <a:pt x="386" y="356"/>
                    <a:pt x="376" y="345"/>
                  </a:cubicBezTo>
                  <a:cubicBezTo>
                    <a:pt x="351" y="319"/>
                    <a:pt x="325" y="293"/>
                    <a:pt x="300" y="267"/>
                  </a:cubicBezTo>
                  <a:cubicBezTo>
                    <a:pt x="289" y="256"/>
                    <a:pt x="289" y="256"/>
                    <a:pt x="278" y="267"/>
                  </a:cubicBezTo>
                  <a:cubicBezTo>
                    <a:pt x="252" y="294"/>
                    <a:pt x="227" y="320"/>
                    <a:pt x="201" y="347"/>
                  </a:cubicBezTo>
                  <a:cubicBezTo>
                    <a:pt x="192" y="357"/>
                    <a:pt x="192" y="372"/>
                    <a:pt x="202" y="381"/>
                  </a:cubicBezTo>
                  <a:cubicBezTo>
                    <a:pt x="211" y="390"/>
                    <a:pt x="226" y="390"/>
                    <a:pt x="236" y="380"/>
                  </a:cubicBezTo>
                  <a:cubicBezTo>
                    <a:pt x="239" y="377"/>
                    <a:pt x="243" y="373"/>
                    <a:pt x="247" y="370"/>
                  </a:cubicBezTo>
                  <a:cubicBezTo>
                    <a:pt x="254" y="362"/>
                    <a:pt x="254" y="362"/>
                    <a:pt x="247" y="355"/>
                  </a:cubicBezTo>
                  <a:cubicBezTo>
                    <a:pt x="240" y="349"/>
                    <a:pt x="233" y="343"/>
                    <a:pt x="226" y="336"/>
                  </a:cubicBezTo>
                  <a:cubicBezTo>
                    <a:pt x="238" y="325"/>
                    <a:pt x="250" y="314"/>
                    <a:pt x="262" y="302"/>
                  </a:cubicBezTo>
                  <a:cubicBezTo>
                    <a:pt x="269" y="308"/>
                    <a:pt x="276" y="315"/>
                    <a:pt x="283" y="322"/>
                  </a:cubicBezTo>
                  <a:cubicBezTo>
                    <a:pt x="287" y="327"/>
                    <a:pt x="290" y="328"/>
                    <a:pt x="294" y="322"/>
                  </a:cubicBezTo>
                  <a:cubicBezTo>
                    <a:pt x="301" y="315"/>
                    <a:pt x="309" y="308"/>
                    <a:pt x="317" y="299"/>
                  </a:cubicBezTo>
                  <a:cubicBezTo>
                    <a:pt x="329" y="312"/>
                    <a:pt x="340" y="324"/>
                    <a:pt x="353" y="338"/>
                  </a:cubicBezTo>
                  <a:cubicBezTo>
                    <a:pt x="344" y="346"/>
                    <a:pt x="335" y="353"/>
                    <a:pt x="324" y="362"/>
                  </a:cubicBezTo>
                </a:path>
                <a:path w="585" h="442">
                  <a:moveTo>
                    <a:pt x="176" y="157"/>
                  </a:moveTo>
                  <a:cubicBezTo>
                    <a:pt x="189" y="168"/>
                    <a:pt x="200" y="178"/>
                    <a:pt x="210" y="188"/>
                  </a:cubicBezTo>
                  <a:cubicBezTo>
                    <a:pt x="201" y="198"/>
                    <a:pt x="193" y="207"/>
                    <a:pt x="183" y="216"/>
                  </a:cubicBezTo>
                  <a:cubicBezTo>
                    <a:pt x="180" y="221"/>
                    <a:pt x="180" y="223"/>
                    <a:pt x="183" y="227"/>
                  </a:cubicBezTo>
                  <a:cubicBezTo>
                    <a:pt x="192" y="235"/>
                    <a:pt x="201" y="245"/>
                    <a:pt x="210" y="255"/>
                  </a:cubicBezTo>
                  <a:cubicBezTo>
                    <a:pt x="200" y="265"/>
                    <a:pt x="190" y="276"/>
                    <a:pt x="178" y="289"/>
                  </a:cubicBezTo>
                  <a:cubicBezTo>
                    <a:pt x="170" y="280"/>
                    <a:pt x="162" y="272"/>
                    <a:pt x="155" y="264"/>
                  </a:cubicBezTo>
                  <a:cubicBezTo>
                    <a:pt x="143" y="252"/>
                    <a:pt x="146" y="253"/>
                    <a:pt x="135" y="264"/>
                  </a:cubicBezTo>
                  <a:cubicBezTo>
                    <a:pt x="124" y="274"/>
                    <a:pt x="113" y="284"/>
                    <a:pt x="98" y="289"/>
                  </a:cubicBezTo>
                  <a:cubicBezTo>
                    <a:pt x="67" y="299"/>
                    <a:pt x="33" y="286"/>
                    <a:pt x="16" y="258"/>
                  </a:cubicBezTo>
                  <a:cubicBezTo>
                    <a:pt x="0" y="231"/>
                    <a:pt x="4" y="195"/>
                    <a:pt x="26" y="172"/>
                  </a:cubicBezTo>
                  <a:cubicBezTo>
                    <a:pt x="48" y="149"/>
                    <a:pt x="84" y="143"/>
                    <a:pt x="111" y="159"/>
                  </a:cubicBezTo>
                  <a:cubicBezTo>
                    <a:pt x="121" y="166"/>
                    <a:pt x="130" y="175"/>
                    <a:pt x="139" y="183"/>
                  </a:cubicBezTo>
                  <a:cubicBezTo>
                    <a:pt x="143" y="187"/>
                    <a:pt x="146" y="187"/>
                    <a:pt x="150" y="183"/>
                  </a:cubicBezTo>
                  <a:cubicBezTo>
                    <a:pt x="159" y="173"/>
                    <a:pt x="169" y="165"/>
                    <a:pt x="176" y="157"/>
                  </a:cubicBezTo>
                  <a:moveTo>
                    <a:pt x="77" y="246"/>
                  </a:moveTo>
                  <a:cubicBezTo>
                    <a:pt x="81" y="244"/>
                    <a:pt x="85" y="244"/>
                    <a:pt x="88" y="242"/>
                  </a:cubicBezTo>
                  <a:cubicBezTo>
                    <a:pt x="95" y="236"/>
                    <a:pt x="102" y="230"/>
                    <a:pt x="108" y="223"/>
                  </a:cubicBezTo>
                  <a:cubicBezTo>
                    <a:pt x="109" y="222"/>
                    <a:pt x="108" y="219"/>
                    <a:pt x="107" y="218"/>
                  </a:cubicBezTo>
                  <a:cubicBezTo>
                    <a:pt x="102" y="212"/>
                    <a:pt x="97" y="207"/>
                    <a:pt x="92" y="203"/>
                  </a:cubicBezTo>
                  <a:cubicBezTo>
                    <a:pt x="83" y="196"/>
                    <a:pt x="72" y="195"/>
                    <a:pt x="63" y="202"/>
                  </a:cubicBezTo>
                  <a:cubicBezTo>
                    <a:pt x="54" y="208"/>
                    <a:pt x="51" y="218"/>
                    <a:pt x="54" y="228"/>
                  </a:cubicBezTo>
                  <a:cubicBezTo>
                    <a:pt x="57" y="238"/>
                    <a:pt x="67" y="245"/>
                    <a:pt x="77" y="246"/>
                  </a:cubicBezTo>
                </a:path>
                <a:path w="585" h="442">
                  <a:moveTo>
                    <a:pt x="403" y="289"/>
                  </a:moveTo>
                  <a:cubicBezTo>
                    <a:pt x="391" y="276"/>
                    <a:pt x="380" y="265"/>
                    <a:pt x="369" y="254"/>
                  </a:cubicBezTo>
                  <a:cubicBezTo>
                    <a:pt x="380" y="243"/>
                    <a:pt x="391" y="233"/>
                    <a:pt x="401" y="223"/>
                  </a:cubicBezTo>
                  <a:cubicBezTo>
                    <a:pt x="390" y="212"/>
                    <a:pt x="380" y="201"/>
                    <a:pt x="369" y="190"/>
                  </a:cubicBezTo>
                  <a:cubicBezTo>
                    <a:pt x="381" y="179"/>
                    <a:pt x="393" y="169"/>
                    <a:pt x="406" y="157"/>
                  </a:cubicBezTo>
                  <a:cubicBezTo>
                    <a:pt x="414" y="166"/>
                    <a:pt x="424" y="177"/>
                    <a:pt x="437" y="191"/>
                  </a:cubicBezTo>
                  <a:cubicBezTo>
                    <a:pt x="442" y="184"/>
                    <a:pt x="446" y="179"/>
                    <a:pt x="451" y="175"/>
                  </a:cubicBezTo>
                  <a:cubicBezTo>
                    <a:pt x="477" y="148"/>
                    <a:pt x="512" y="143"/>
                    <a:pt x="541" y="161"/>
                  </a:cubicBezTo>
                  <a:cubicBezTo>
                    <a:pt x="575" y="182"/>
                    <a:pt x="585" y="229"/>
                    <a:pt x="563" y="262"/>
                  </a:cubicBezTo>
                  <a:cubicBezTo>
                    <a:pt x="539" y="295"/>
                    <a:pt x="493" y="303"/>
                    <a:pt x="461" y="278"/>
                  </a:cubicBezTo>
                  <a:cubicBezTo>
                    <a:pt x="454" y="272"/>
                    <a:pt x="447" y="266"/>
                    <a:pt x="441" y="259"/>
                  </a:cubicBezTo>
                  <a:cubicBezTo>
                    <a:pt x="437" y="256"/>
                    <a:pt x="435" y="255"/>
                    <a:pt x="431" y="259"/>
                  </a:cubicBezTo>
                  <a:cubicBezTo>
                    <a:pt x="422" y="269"/>
                    <a:pt x="413" y="279"/>
                    <a:pt x="403" y="289"/>
                  </a:cubicBezTo>
                  <a:moveTo>
                    <a:pt x="503" y="247"/>
                  </a:moveTo>
                  <a:cubicBezTo>
                    <a:pt x="513" y="246"/>
                    <a:pt x="520" y="241"/>
                    <a:pt x="524" y="233"/>
                  </a:cubicBezTo>
                  <a:cubicBezTo>
                    <a:pt x="530" y="224"/>
                    <a:pt x="528" y="211"/>
                    <a:pt x="520" y="204"/>
                  </a:cubicBezTo>
                  <a:cubicBezTo>
                    <a:pt x="512" y="196"/>
                    <a:pt x="499" y="195"/>
                    <a:pt x="490" y="202"/>
                  </a:cubicBezTo>
                  <a:cubicBezTo>
                    <a:pt x="483" y="208"/>
                    <a:pt x="478" y="214"/>
                    <a:pt x="471" y="221"/>
                  </a:cubicBezTo>
                  <a:cubicBezTo>
                    <a:pt x="477" y="227"/>
                    <a:pt x="482" y="233"/>
                    <a:pt x="488" y="239"/>
                  </a:cubicBezTo>
                  <a:cubicBezTo>
                    <a:pt x="492" y="242"/>
                    <a:pt x="498" y="244"/>
                    <a:pt x="503" y="247"/>
                  </a:cubicBezTo>
                </a:path>
              </a:pathLst>
            </a:custGeom>
            <a:solidFill>
              <a:srgbClr val="FFFFFF">
                <a:alpha val="100000"/>
              </a:srgbClr>
            </a:solidFill>
            <a:ln cap="flat">
              <a:noFill/>
              <a:prstDash val="solid"/>
              <a:miter lim="0"/>
            </a:ln>
          </p:spPr>
          <p:txBody>
            <a:bodyPr rtlCol="0"/>
            <a:lstStyle/>
            <a:p>
              <a:pPr algn="ctr"/>
              <a:endParaRPr lang="zh-CN" altLang="en-US"/>
            </a:p>
          </p:txBody>
        </p:sp>
      </p:grpSp>
      <p:grpSp>
        <p:nvGrpSpPr>
          <p:cNvPr id="78" name="group 78"/>
          <p:cNvGrpSpPr/>
          <p:nvPr/>
        </p:nvGrpSpPr>
        <p:grpSpPr>
          <a:xfrm rot="21600000">
            <a:off x="8810244" y="1575904"/>
            <a:ext cx="476224" cy="476123"/>
            <a:chOff x="0" y="0"/>
            <a:chExt cx="476224" cy="476123"/>
          </a:xfrm>
        </p:grpSpPr>
        <p:sp>
          <p:nvSpPr>
            <p:cNvPr id="477" name="path"/>
            <p:cNvSpPr/>
            <p:nvPr/>
          </p:nvSpPr>
          <p:spPr>
            <a:xfrm>
              <a:off x="0" y="0"/>
              <a:ext cx="476224" cy="476123"/>
            </a:xfrm>
            <a:custGeom>
              <a:avLst/>
              <a:gdLst/>
              <a:ahLst/>
              <a:cxnLst/>
              <a:rect l="0" t="0" r="0" b="0"/>
              <a:pathLst>
                <a:path w="749" h="749">
                  <a:moveTo>
                    <a:pt x="0" y="374"/>
                  </a:moveTo>
                  <a:cubicBezTo>
                    <a:pt x="0" y="167"/>
                    <a:pt x="167" y="0"/>
                    <a:pt x="375" y="0"/>
                  </a:cubicBezTo>
                  <a:cubicBezTo>
                    <a:pt x="582" y="0"/>
                    <a:pt x="749" y="167"/>
                    <a:pt x="749" y="374"/>
                  </a:cubicBezTo>
                  <a:cubicBezTo>
                    <a:pt x="749" y="581"/>
                    <a:pt x="582" y="749"/>
                    <a:pt x="375" y="749"/>
                  </a:cubicBezTo>
                  <a:cubicBezTo>
                    <a:pt x="167" y="749"/>
                    <a:pt x="0" y="581"/>
                    <a:pt x="0" y="374"/>
                  </a:cubicBezTo>
                </a:path>
              </a:pathLst>
            </a:custGeom>
            <a:solidFill>
              <a:srgbClr val="ABCD22">
                <a:alpha val="100000"/>
              </a:srgbClr>
            </a:solidFill>
            <a:ln cap="flat">
              <a:noFill/>
              <a:prstDash val="solid"/>
              <a:miter lim="0"/>
            </a:ln>
          </p:spPr>
          <p:txBody>
            <a:bodyPr rtlCol="0"/>
            <a:lstStyle/>
            <a:p>
              <a:pPr algn="ctr"/>
              <a:endParaRPr lang="zh-CN" altLang="en-US"/>
            </a:p>
          </p:txBody>
        </p:sp>
        <p:sp>
          <p:nvSpPr>
            <p:cNvPr id="478" name="path"/>
            <p:cNvSpPr/>
            <p:nvPr/>
          </p:nvSpPr>
          <p:spPr>
            <a:xfrm>
              <a:off x="90689" y="98640"/>
              <a:ext cx="294844" cy="281051"/>
            </a:xfrm>
            <a:custGeom>
              <a:avLst/>
              <a:gdLst/>
              <a:ahLst/>
              <a:cxnLst/>
              <a:rect l="0" t="0" r="0" b="0"/>
              <a:pathLst>
                <a:path w="464" h="442">
                  <a:moveTo>
                    <a:pt x="444" y="283"/>
                  </a:moveTo>
                  <a:cubicBezTo>
                    <a:pt x="444" y="285"/>
                    <a:pt x="445" y="287"/>
                    <a:pt x="443" y="288"/>
                  </a:cubicBezTo>
                  <a:cubicBezTo>
                    <a:pt x="440" y="289"/>
                    <a:pt x="438" y="287"/>
                    <a:pt x="437" y="286"/>
                  </a:cubicBezTo>
                  <a:cubicBezTo>
                    <a:pt x="428" y="276"/>
                    <a:pt x="419" y="266"/>
                    <a:pt x="410" y="256"/>
                  </a:cubicBezTo>
                  <a:cubicBezTo>
                    <a:pt x="390" y="234"/>
                    <a:pt x="368" y="213"/>
                    <a:pt x="342" y="197"/>
                  </a:cubicBezTo>
                  <a:cubicBezTo>
                    <a:pt x="323" y="185"/>
                    <a:pt x="309" y="188"/>
                    <a:pt x="292" y="203"/>
                  </a:cubicBezTo>
                  <a:cubicBezTo>
                    <a:pt x="263" y="230"/>
                    <a:pt x="233" y="256"/>
                    <a:pt x="204" y="283"/>
                  </a:cubicBezTo>
                  <a:cubicBezTo>
                    <a:pt x="185" y="300"/>
                    <a:pt x="168" y="301"/>
                    <a:pt x="147" y="286"/>
                  </a:cubicBezTo>
                  <a:cubicBezTo>
                    <a:pt x="101" y="253"/>
                    <a:pt x="59" y="215"/>
                    <a:pt x="25" y="169"/>
                  </a:cubicBezTo>
                  <a:cubicBezTo>
                    <a:pt x="23" y="166"/>
                    <a:pt x="20" y="163"/>
                    <a:pt x="20" y="159"/>
                  </a:cubicBezTo>
                  <a:cubicBezTo>
                    <a:pt x="20" y="157"/>
                    <a:pt x="19" y="155"/>
                    <a:pt x="22" y="153"/>
                  </a:cubicBezTo>
                  <a:cubicBezTo>
                    <a:pt x="25" y="152"/>
                    <a:pt x="26" y="154"/>
                    <a:pt x="28" y="156"/>
                  </a:cubicBezTo>
                  <a:cubicBezTo>
                    <a:pt x="34" y="163"/>
                    <a:pt x="41" y="170"/>
                    <a:pt x="48" y="178"/>
                  </a:cubicBezTo>
                  <a:cubicBezTo>
                    <a:pt x="67" y="201"/>
                    <a:pt x="90" y="221"/>
                    <a:pt x="113" y="239"/>
                  </a:cubicBezTo>
                  <a:cubicBezTo>
                    <a:pt x="136" y="256"/>
                    <a:pt x="153" y="255"/>
                    <a:pt x="174" y="236"/>
                  </a:cubicBezTo>
                  <a:cubicBezTo>
                    <a:pt x="202" y="210"/>
                    <a:pt x="229" y="183"/>
                    <a:pt x="259" y="159"/>
                  </a:cubicBezTo>
                  <a:cubicBezTo>
                    <a:pt x="281" y="140"/>
                    <a:pt x="299" y="140"/>
                    <a:pt x="325" y="160"/>
                  </a:cubicBezTo>
                  <a:cubicBezTo>
                    <a:pt x="364" y="189"/>
                    <a:pt x="399" y="222"/>
                    <a:pt x="430" y="259"/>
                  </a:cubicBezTo>
                  <a:cubicBezTo>
                    <a:pt x="440" y="271"/>
                    <a:pt x="444" y="278"/>
                    <a:pt x="444" y="283"/>
                  </a:cubicBezTo>
                </a:path>
                <a:path w="464" h="442">
                  <a:moveTo>
                    <a:pt x="244" y="441"/>
                  </a:moveTo>
                  <a:cubicBezTo>
                    <a:pt x="198" y="442"/>
                    <a:pt x="162" y="428"/>
                    <a:pt x="131" y="401"/>
                  </a:cubicBezTo>
                  <a:cubicBezTo>
                    <a:pt x="87" y="363"/>
                    <a:pt x="51" y="319"/>
                    <a:pt x="17" y="272"/>
                  </a:cubicBezTo>
                  <a:cubicBezTo>
                    <a:pt x="13" y="265"/>
                    <a:pt x="9" y="258"/>
                    <a:pt x="7" y="250"/>
                  </a:cubicBezTo>
                  <a:cubicBezTo>
                    <a:pt x="7" y="247"/>
                    <a:pt x="5" y="244"/>
                    <a:pt x="8" y="242"/>
                  </a:cubicBezTo>
                  <a:cubicBezTo>
                    <a:pt x="11" y="241"/>
                    <a:pt x="13" y="244"/>
                    <a:pt x="14" y="246"/>
                  </a:cubicBezTo>
                  <a:cubicBezTo>
                    <a:pt x="30" y="264"/>
                    <a:pt x="45" y="283"/>
                    <a:pt x="61" y="301"/>
                  </a:cubicBezTo>
                  <a:cubicBezTo>
                    <a:pt x="90" y="334"/>
                    <a:pt x="121" y="365"/>
                    <a:pt x="158" y="389"/>
                  </a:cubicBezTo>
                  <a:cubicBezTo>
                    <a:pt x="198" y="414"/>
                    <a:pt x="238" y="415"/>
                    <a:pt x="278" y="388"/>
                  </a:cubicBezTo>
                  <a:cubicBezTo>
                    <a:pt x="314" y="363"/>
                    <a:pt x="347" y="335"/>
                    <a:pt x="378" y="304"/>
                  </a:cubicBezTo>
                  <a:cubicBezTo>
                    <a:pt x="390" y="291"/>
                    <a:pt x="390" y="291"/>
                    <a:pt x="403" y="303"/>
                  </a:cubicBezTo>
                  <a:cubicBezTo>
                    <a:pt x="408" y="308"/>
                    <a:pt x="412" y="313"/>
                    <a:pt x="416" y="318"/>
                  </a:cubicBezTo>
                  <a:cubicBezTo>
                    <a:pt x="419" y="322"/>
                    <a:pt x="417" y="325"/>
                    <a:pt x="415" y="327"/>
                  </a:cubicBezTo>
                  <a:cubicBezTo>
                    <a:pt x="394" y="349"/>
                    <a:pt x="373" y="370"/>
                    <a:pt x="350" y="388"/>
                  </a:cubicBezTo>
                  <a:cubicBezTo>
                    <a:pt x="334" y="401"/>
                    <a:pt x="320" y="416"/>
                    <a:pt x="301" y="425"/>
                  </a:cubicBezTo>
                  <a:cubicBezTo>
                    <a:pt x="282" y="435"/>
                    <a:pt x="262" y="442"/>
                    <a:pt x="244" y="441"/>
                  </a:cubicBezTo>
                </a:path>
                <a:path w="464" h="442">
                  <a:moveTo>
                    <a:pt x="229" y="0"/>
                  </a:moveTo>
                  <a:cubicBezTo>
                    <a:pt x="280" y="0"/>
                    <a:pt x="320" y="24"/>
                    <a:pt x="354" y="60"/>
                  </a:cubicBezTo>
                  <a:cubicBezTo>
                    <a:pt x="361" y="68"/>
                    <a:pt x="370" y="75"/>
                    <a:pt x="377" y="83"/>
                  </a:cubicBezTo>
                  <a:cubicBezTo>
                    <a:pt x="399" y="106"/>
                    <a:pt x="419" y="132"/>
                    <a:pt x="439" y="158"/>
                  </a:cubicBezTo>
                  <a:cubicBezTo>
                    <a:pt x="446" y="168"/>
                    <a:pt x="453" y="178"/>
                    <a:pt x="456" y="190"/>
                  </a:cubicBezTo>
                  <a:cubicBezTo>
                    <a:pt x="457" y="193"/>
                    <a:pt x="459" y="197"/>
                    <a:pt x="456" y="199"/>
                  </a:cubicBezTo>
                  <a:cubicBezTo>
                    <a:pt x="452" y="200"/>
                    <a:pt x="451" y="196"/>
                    <a:pt x="449" y="194"/>
                  </a:cubicBezTo>
                  <a:cubicBezTo>
                    <a:pt x="421" y="162"/>
                    <a:pt x="395" y="128"/>
                    <a:pt x="364" y="99"/>
                  </a:cubicBezTo>
                  <a:cubicBezTo>
                    <a:pt x="345" y="81"/>
                    <a:pt x="325" y="64"/>
                    <a:pt x="302" y="51"/>
                  </a:cubicBezTo>
                  <a:cubicBezTo>
                    <a:pt x="265" y="27"/>
                    <a:pt x="227" y="27"/>
                    <a:pt x="190" y="51"/>
                  </a:cubicBezTo>
                  <a:cubicBezTo>
                    <a:pt x="151" y="77"/>
                    <a:pt x="116" y="108"/>
                    <a:pt x="82" y="140"/>
                  </a:cubicBezTo>
                  <a:cubicBezTo>
                    <a:pt x="72" y="150"/>
                    <a:pt x="70" y="150"/>
                    <a:pt x="61" y="139"/>
                  </a:cubicBezTo>
                  <a:cubicBezTo>
                    <a:pt x="58" y="134"/>
                    <a:pt x="54" y="130"/>
                    <a:pt x="49" y="127"/>
                  </a:cubicBezTo>
                  <a:cubicBezTo>
                    <a:pt x="44" y="122"/>
                    <a:pt x="44" y="118"/>
                    <a:pt x="49" y="112"/>
                  </a:cubicBezTo>
                  <a:cubicBezTo>
                    <a:pt x="82" y="79"/>
                    <a:pt x="117" y="46"/>
                    <a:pt x="157" y="19"/>
                  </a:cubicBezTo>
                  <a:cubicBezTo>
                    <a:pt x="176" y="6"/>
                    <a:pt x="203" y="0"/>
                    <a:pt x="229" y="0"/>
                  </a:cubicBezTo>
                </a:path>
                <a:path w="464" h="442">
                  <a:moveTo>
                    <a:pt x="202" y="373"/>
                  </a:moveTo>
                  <a:cubicBezTo>
                    <a:pt x="174" y="373"/>
                    <a:pt x="153" y="360"/>
                    <a:pt x="133" y="345"/>
                  </a:cubicBezTo>
                  <a:cubicBezTo>
                    <a:pt x="108" y="327"/>
                    <a:pt x="86" y="306"/>
                    <a:pt x="64" y="284"/>
                  </a:cubicBezTo>
                  <a:cubicBezTo>
                    <a:pt x="42" y="262"/>
                    <a:pt x="22" y="238"/>
                    <a:pt x="7" y="210"/>
                  </a:cubicBezTo>
                  <a:cubicBezTo>
                    <a:pt x="4" y="206"/>
                    <a:pt x="3" y="201"/>
                    <a:pt x="1" y="197"/>
                  </a:cubicBezTo>
                  <a:cubicBezTo>
                    <a:pt x="1" y="194"/>
                    <a:pt x="0" y="190"/>
                    <a:pt x="3" y="189"/>
                  </a:cubicBezTo>
                  <a:cubicBezTo>
                    <a:pt x="6" y="188"/>
                    <a:pt x="7" y="191"/>
                    <a:pt x="9" y="193"/>
                  </a:cubicBezTo>
                  <a:cubicBezTo>
                    <a:pt x="18" y="204"/>
                    <a:pt x="27" y="216"/>
                    <a:pt x="37" y="227"/>
                  </a:cubicBezTo>
                  <a:cubicBezTo>
                    <a:pt x="62" y="257"/>
                    <a:pt x="87" y="287"/>
                    <a:pt x="120" y="309"/>
                  </a:cubicBezTo>
                  <a:cubicBezTo>
                    <a:pt x="149" y="329"/>
                    <a:pt x="180" y="339"/>
                    <a:pt x="215" y="325"/>
                  </a:cubicBezTo>
                  <a:cubicBezTo>
                    <a:pt x="226" y="320"/>
                    <a:pt x="236" y="313"/>
                    <a:pt x="246" y="305"/>
                  </a:cubicBezTo>
                  <a:cubicBezTo>
                    <a:pt x="277" y="282"/>
                    <a:pt x="307" y="256"/>
                    <a:pt x="334" y="229"/>
                  </a:cubicBezTo>
                  <a:cubicBezTo>
                    <a:pt x="339" y="224"/>
                    <a:pt x="343" y="224"/>
                    <a:pt x="347" y="229"/>
                  </a:cubicBezTo>
                  <a:cubicBezTo>
                    <a:pt x="353" y="234"/>
                    <a:pt x="358" y="241"/>
                    <a:pt x="364" y="247"/>
                  </a:cubicBezTo>
                  <a:cubicBezTo>
                    <a:pt x="368" y="251"/>
                    <a:pt x="368" y="255"/>
                    <a:pt x="363" y="260"/>
                  </a:cubicBezTo>
                  <a:cubicBezTo>
                    <a:pt x="331" y="294"/>
                    <a:pt x="297" y="325"/>
                    <a:pt x="259" y="351"/>
                  </a:cubicBezTo>
                  <a:cubicBezTo>
                    <a:pt x="237" y="366"/>
                    <a:pt x="222" y="373"/>
                    <a:pt x="202" y="373"/>
                  </a:cubicBezTo>
                </a:path>
                <a:path w="464" h="442">
                  <a:moveTo>
                    <a:pt x="265" y="69"/>
                  </a:moveTo>
                  <a:cubicBezTo>
                    <a:pt x="285" y="70"/>
                    <a:pt x="306" y="78"/>
                    <a:pt x="324" y="91"/>
                  </a:cubicBezTo>
                  <a:cubicBezTo>
                    <a:pt x="354" y="112"/>
                    <a:pt x="381" y="137"/>
                    <a:pt x="406" y="165"/>
                  </a:cubicBezTo>
                  <a:cubicBezTo>
                    <a:pt x="423" y="184"/>
                    <a:pt x="439" y="203"/>
                    <a:pt x="453" y="224"/>
                  </a:cubicBezTo>
                  <a:cubicBezTo>
                    <a:pt x="458" y="231"/>
                    <a:pt x="461" y="237"/>
                    <a:pt x="463" y="245"/>
                  </a:cubicBezTo>
                  <a:cubicBezTo>
                    <a:pt x="464" y="248"/>
                    <a:pt x="464" y="250"/>
                    <a:pt x="462" y="252"/>
                  </a:cubicBezTo>
                  <a:cubicBezTo>
                    <a:pt x="459" y="253"/>
                    <a:pt x="458" y="251"/>
                    <a:pt x="456" y="249"/>
                  </a:cubicBezTo>
                  <a:cubicBezTo>
                    <a:pt x="437" y="226"/>
                    <a:pt x="419" y="203"/>
                    <a:pt x="399" y="180"/>
                  </a:cubicBezTo>
                  <a:cubicBezTo>
                    <a:pt x="374" y="154"/>
                    <a:pt x="348" y="129"/>
                    <a:pt x="313" y="115"/>
                  </a:cubicBezTo>
                  <a:cubicBezTo>
                    <a:pt x="283" y="104"/>
                    <a:pt x="255" y="109"/>
                    <a:pt x="229" y="127"/>
                  </a:cubicBezTo>
                  <a:cubicBezTo>
                    <a:pt x="195" y="152"/>
                    <a:pt x="163" y="180"/>
                    <a:pt x="133" y="209"/>
                  </a:cubicBezTo>
                  <a:cubicBezTo>
                    <a:pt x="123" y="218"/>
                    <a:pt x="123" y="218"/>
                    <a:pt x="114" y="209"/>
                  </a:cubicBezTo>
                  <a:cubicBezTo>
                    <a:pt x="94" y="188"/>
                    <a:pt x="94" y="188"/>
                    <a:pt x="115" y="167"/>
                  </a:cubicBezTo>
                  <a:cubicBezTo>
                    <a:pt x="146" y="136"/>
                    <a:pt x="179" y="107"/>
                    <a:pt x="216" y="83"/>
                  </a:cubicBezTo>
                  <a:cubicBezTo>
                    <a:pt x="230" y="73"/>
                    <a:pt x="247" y="70"/>
                    <a:pt x="265" y="69"/>
                  </a:cubicBezTo>
                </a:path>
              </a:pathLst>
            </a:custGeom>
            <a:solidFill>
              <a:srgbClr val="FFFFFF">
                <a:alpha val="100000"/>
              </a:srgbClr>
            </a:solidFill>
            <a:ln cap="flat">
              <a:noFill/>
              <a:prstDash val="solid"/>
              <a:miter lim="0"/>
            </a:ln>
          </p:spPr>
          <p:txBody>
            <a:bodyPr rtlCol="0"/>
            <a:lstStyle/>
            <a:p>
              <a:pPr algn="ctr"/>
              <a:endParaRPr lang="zh-CN" altLang="en-US"/>
            </a:p>
          </p:txBody>
        </p:sp>
      </p:grpSp>
      <p:grpSp>
        <p:nvGrpSpPr>
          <p:cNvPr id="80" name="group 80"/>
          <p:cNvGrpSpPr/>
          <p:nvPr/>
        </p:nvGrpSpPr>
        <p:grpSpPr>
          <a:xfrm rot="21600000">
            <a:off x="7726400" y="1575904"/>
            <a:ext cx="476122" cy="476123"/>
            <a:chOff x="0" y="0"/>
            <a:chExt cx="476122" cy="476123"/>
          </a:xfrm>
        </p:grpSpPr>
        <p:sp>
          <p:nvSpPr>
            <p:cNvPr id="479" name="path"/>
            <p:cNvSpPr/>
            <p:nvPr/>
          </p:nvSpPr>
          <p:spPr>
            <a:xfrm>
              <a:off x="0" y="0"/>
              <a:ext cx="476122" cy="476123"/>
            </a:xfrm>
            <a:custGeom>
              <a:avLst/>
              <a:gdLst/>
              <a:ahLst/>
              <a:cxnLst/>
              <a:rect l="0" t="0" r="0" b="0"/>
              <a:pathLst>
                <a:path w="749" h="749">
                  <a:moveTo>
                    <a:pt x="0" y="374"/>
                  </a:moveTo>
                  <a:cubicBezTo>
                    <a:pt x="0" y="167"/>
                    <a:pt x="167" y="0"/>
                    <a:pt x="374" y="0"/>
                  </a:cubicBezTo>
                  <a:cubicBezTo>
                    <a:pt x="581" y="0"/>
                    <a:pt x="749" y="167"/>
                    <a:pt x="749" y="374"/>
                  </a:cubicBezTo>
                  <a:cubicBezTo>
                    <a:pt x="749" y="581"/>
                    <a:pt x="581" y="749"/>
                    <a:pt x="374" y="749"/>
                  </a:cubicBezTo>
                  <a:cubicBezTo>
                    <a:pt x="167" y="749"/>
                    <a:pt x="0" y="581"/>
                    <a:pt x="0" y="374"/>
                  </a:cubicBezTo>
                </a:path>
              </a:pathLst>
            </a:custGeom>
            <a:solidFill>
              <a:srgbClr val="0252A4">
                <a:alpha val="100000"/>
              </a:srgbClr>
            </a:solidFill>
            <a:ln cap="flat">
              <a:noFill/>
              <a:prstDash val="solid"/>
              <a:miter lim="0"/>
            </a:ln>
          </p:spPr>
          <p:txBody>
            <a:bodyPr rtlCol="0"/>
            <a:lstStyle/>
            <a:p>
              <a:pPr algn="ctr"/>
              <a:endParaRPr lang="zh-CN" altLang="en-US"/>
            </a:p>
          </p:txBody>
        </p:sp>
        <p:sp>
          <p:nvSpPr>
            <p:cNvPr id="480" name="path"/>
            <p:cNvSpPr/>
            <p:nvPr/>
          </p:nvSpPr>
          <p:spPr>
            <a:xfrm>
              <a:off x="92264" y="97535"/>
              <a:ext cx="291592" cy="281051"/>
            </a:xfrm>
            <a:custGeom>
              <a:avLst/>
              <a:gdLst/>
              <a:ahLst/>
              <a:cxnLst/>
              <a:rect l="0" t="0" r="0" b="0"/>
              <a:pathLst>
                <a:path w="459" h="442">
                  <a:moveTo>
                    <a:pt x="334" y="273"/>
                  </a:moveTo>
                  <a:cubicBezTo>
                    <a:pt x="332" y="283"/>
                    <a:pt x="331" y="291"/>
                    <a:pt x="329" y="300"/>
                  </a:cubicBezTo>
                  <a:cubicBezTo>
                    <a:pt x="322" y="330"/>
                    <a:pt x="313" y="360"/>
                    <a:pt x="298" y="388"/>
                  </a:cubicBezTo>
                  <a:cubicBezTo>
                    <a:pt x="289" y="403"/>
                    <a:pt x="279" y="417"/>
                    <a:pt x="264" y="427"/>
                  </a:cubicBezTo>
                  <a:cubicBezTo>
                    <a:pt x="242" y="442"/>
                    <a:pt x="217" y="441"/>
                    <a:pt x="197" y="423"/>
                  </a:cubicBezTo>
                  <a:cubicBezTo>
                    <a:pt x="180" y="407"/>
                    <a:pt x="169" y="388"/>
                    <a:pt x="161" y="367"/>
                  </a:cubicBezTo>
                  <a:cubicBezTo>
                    <a:pt x="145" y="331"/>
                    <a:pt x="139" y="292"/>
                    <a:pt x="135" y="253"/>
                  </a:cubicBezTo>
                  <a:cubicBezTo>
                    <a:pt x="135" y="243"/>
                    <a:pt x="135" y="245"/>
                    <a:pt x="127" y="244"/>
                  </a:cubicBezTo>
                  <a:cubicBezTo>
                    <a:pt x="96" y="242"/>
                    <a:pt x="67" y="238"/>
                    <a:pt x="40" y="222"/>
                  </a:cubicBezTo>
                  <a:cubicBezTo>
                    <a:pt x="22" y="211"/>
                    <a:pt x="8" y="197"/>
                    <a:pt x="3" y="176"/>
                  </a:cubicBezTo>
                  <a:cubicBezTo>
                    <a:pt x="0" y="162"/>
                    <a:pt x="2" y="149"/>
                    <a:pt x="8" y="136"/>
                  </a:cubicBezTo>
                  <a:cubicBezTo>
                    <a:pt x="17" y="115"/>
                    <a:pt x="32" y="99"/>
                    <a:pt x="50" y="84"/>
                  </a:cubicBezTo>
                  <a:cubicBezTo>
                    <a:pt x="78" y="62"/>
                    <a:pt x="109" y="45"/>
                    <a:pt x="143" y="32"/>
                  </a:cubicBezTo>
                  <a:cubicBezTo>
                    <a:pt x="145" y="31"/>
                    <a:pt x="147" y="31"/>
                    <a:pt x="148" y="34"/>
                  </a:cubicBezTo>
                  <a:cubicBezTo>
                    <a:pt x="149" y="37"/>
                    <a:pt x="150" y="40"/>
                    <a:pt x="152" y="43"/>
                  </a:cubicBezTo>
                  <a:cubicBezTo>
                    <a:pt x="154" y="47"/>
                    <a:pt x="152" y="48"/>
                    <a:pt x="149" y="50"/>
                  </a:cubicBezTo>
                  <a:cubicBezTo>
                    <a:pt x="130" y="59"/>
                    <a:pt x="111" y="68"/>
                    <a:pt x="94" y="83"/>
                  </a:cubicBezTo>
                  <a:cubicBezTo>
                    <a:pt x="87" y="89"/>
                    <a:pt x="80" y="96"/>
                    <a:pt x="75" y="104"/>
                  </a:cubicBezTo>
                  <a:cubicBezTo>
                    <a:pt x="62" y="124"/>
                    <a:pt x="68" y="143"/>
                    <a:pt x="89" y="155"/>
                  </a:cubicBezTo>
                  <a:cubicBezTo>
                    <a:pt x="102" y="162"/>
                    <a:pt x="117" y="166"/>
                    <a:pt x="132" y="168"/>
                  </a:cubicBezTo>
                  <a:cubicBezTo>
                    <a:pt x="136" y="168"/>
                    <a:pt x="136" y="166"/>
                    <a:pt x="137" y="163"/>
                  </a:cubicBezTo>
                  <a:cubicBezTo>
                    <a:pt x="142" y="141"/>
                    <a:pt x="146" y="120"/>
                    <a:pt x="152" y="98"/>
                  </a:cubicBezTo>
                  <a:cubicBezTo>
                    <a:pt x="160" y="72"/>
                    <a:pt x="172" y="47"/>
                    <a:pt x="191" y="26"/>
                  </a:cubicBezTo>
                  <a:cubicBezTo>
                    <a:pt x="198" y="17"/>
                    <a:pt x="207" y="10"/>
                    <a:pt x="219" y="7"/>
                  </a:cubicBezTo>
                  <a:cubicBezTo>
                    <a:pt x="237" y="1"/>
                    <a:pt x="252" y="6"/>
                    <a:pt x="267" y="17"/>
                  </a:cubicBezTo>
                  <a:cubicBezTo>
                    <a:pt x="284" y="30"/>
                    <a:pt x="296" y="48"/>
                    <a:pt x="306" y="67"/>
                  </a:cubicBezTo>
                  <a:cubicBezTo>
                    <a:pt x="299" y="72"/>
                    <a:pt x="290" y="73"/>
                    <a:pt x="284" y="69"/>
                  </a:cubicBezTo>
                  <a:cubicBezTo>
                    <a:pt x="272" y="62"/>
                    <a:pt x="259" y="64"/>
                    <a:pt x="251" y="75"/>
                  </a:cubicBezTo>
                  <a:cubicBezTo>
                    <a:pt x="245" y="83"/>
                    <a:pt x="239" y="92"/>
                    <a:pt x="236" y="102"/>
                  </a:cubicBezTo>
                  <a:cubicBezTo>
                    <a:pt x="231" y="120"/>
                    <a:pt x="227" y="140"/>
                    <a:pt x="222" y="158"/>
                  </a:cubicBezTo>
                  <a:cubicBezTo>
                    <a:pt x="222" y="160"/>
                    <a:pt x="222" y="162"/>
                    <a:pt x="222" y="164"/>
                  </a:cubicBezTo>
                  <a:cubicBezTo>
                    <a:pt x="226" y="164"/>
                    <a:pt x="228" y="163"/>
                    <a:pt x="231" y="162"/>
                  </a:cubicBezTo>
                  <a:cubicBezTo>
                    <a:pt x="269" y="152"/>
                    <a:pt x="306" y="138"/>
                    <a:pt x="338" y="114"/>
                  </a:cubicBezTo>
                  <a:cubicBezTo>
                    <a:pt x="351" y="104"/>
                    <a:pt x="363" y="93"/>
                    <a:pt x="371" y="78"/>
                  </a:cubicBezTo>
                  <a:cubicBezTo>
                    <a:pt x="380" y="62"/>
                    <a:pt x="376" y="46"/>
                    <a:pt x="360" y="37"/>
                  </a:cubicBezTo>
                  <a:cubicBezTo>
                    <a:pt x="352" y="32"/>
                    <a:pt x="342" y="29"/>
                    <a:pt x="333" y="26"/>
                  </a:cubicBezTo>
                  <a:cubicBezTo>
                    <a:pt x="329" y="25"/>
                    <a:pt x="327" y="24"/>
                    <a:pt x="326" y="20"/>
                  </a:cubicBezTo>
                  <a:cubicBezTo>
                    <a:pt x="325" y="13"/>
                    <a:pt x="323" y="7"/>
                    <a:pt x="322" y="0"/>
                  </a:cubicBezTo>
                  <a:cubicBezTo>
                    <a:pt x="329" y="0"/>
                    <a:pt x="335" y="1"/>
                    <a:pt x="341" y="1"/>
                  </a:cubicBezTo>
                  <a:cubicBezTo>
                    <a:pt x="368" y="5"/>
                    <a:pt x="395" y="11"/>
                    <a:pt x="419" y="25"/>
                  </a:cubicBezTo>
                  <a:cubicBezTo>
                    <a:pt x="434" y="34"/>
                    <a:pt x="447" y="45"/>
                    <a:pt x="452" y="61"/>
                  </a:cubicBezTo>
                  <a:cubicBezTo>
                    <a:pt x="459" y="77"/>
                    <a:pt x="456" y="92"/>
                    <a:pt x="449" y="108"/>
                  </a:cubicBezTo>
                  <a:cubicBezTo>
                    <a:pt x="439" y="130"/>
                    <a:pt x="422" y="147"/>
                    <a:pt x="403" y="162"/>
                  </a:cubicBezTo>
                  <a:cubicBezTo>
                    <a:pt x="374" y="183"/>
                    <a:pt x="342" y="199"/>
                    <a:pt x="309" y="212"/>
                  </a:cubicBezTo>
                  <a:cubicBezTo>
                    <a:pt x="282" y="223"/>
                    <a:pt x="254" y="231"/>
                    <a:pt x="225" y="238"/>
                  </a:cubicBezTo>
                  <a:cubicBezTo>
                    <a:pt x="220" y="239"/>
                    <a:pt x="218" y="241"/>
                    <a:pt x="219" y="246"/>
                  </a:cubicBezTo>
                  <a:cubicBezTo>
                    <a:pt x="222" y="274"/>
                    <a:pt x="225" y="303"/>
                    <a:pt x="234" y="330"/>
                  </a:cubicBezTo>
                  <a:cubicBezTo>
                    <a:pt x="236" y="339"/>
                    <a:pt x="240" y="347"/>
                    <a:pt x="244" y="355"/>
                  </a:cubicBezTo>
                  <a:cubicBezTo>
                    <a:pt x="244" y="356"/>
                    <a:pt x="245" y="357"/>
                    <a:pt x="245" y="357"/>
                  </a:cubicBezTo>
                  <a:cubicBezTo>
                    <a:pt x="255" y="372"/>
                    <a:pt x="266" y="372"/>
                    <a:pt x="276" y="358"/>
                  </a:cubicBezTo>
                  <a:cubicBezTo>
                    <a:pt x="284" y="345"/>
                    <a:pt x="289" y="331"/>
                    <a:pt x="293" y="316"/>
                  </a:cubicBezTo>
                  <a:cubicBezTo>
                    <a:pt x="296" y="306"/>
                    <a:pt x="298" y="296"/>
                    <a:pt x="300" y="285"/>
                  </a:cubicBezTo>
                  <a:cubicBezTo>
                    <a:pt x="300" y="282"/>
                    <a:pt x="302" y="280"/>
                    <a:pt x="305" y="280"/>
                  </a:cubicBezTo>
                  <a:cubicBezTo>
                    <a:pt x="314" y="278"/>
                    <a:pt x="323" y="275"/>
                    <a:pt x="334" y="273"/>
                  </a:cubicBezTo>
                </a:path>
              </a:pathLst>
            </a:custGeom>
            <a:solidFill>
              <a:srgbClr val="FFFFFF">
                <a:alpha val="100000"/>
              </a:srgbClr>
            </a:solidFill>
            <a:ln cap="flat">
              <a:noFill/>
              <a:prstDash val="solid"/>
              <a:miter lim="0"/>
            </a:ln>
          </p:spPr>
          <p:txBody>
            <a:bodyPr rtlCol="0"/>
            <a:lstStyle/>
            <a:p>
              <a:pPr algn="ctr"/>
              <a:endParaRPr lang="zh-CN" altLang="en-US"/>
            </a:p>
          </p:txBody>
        </p:sp>
      </p:grpSp>
      <p:sp>
        <p:nvSpPr>
          <p:cNvPr id="481" name="textbox 481"/>
          <p:cNvSpPr/>
          <p:nvPr/>
        </p:nvSpPr>
        <p:spPr>
          <a:xfrm>
            <a:off x="7588669" y="4131303"/>
            <a:ext cx="753744" cy="184785"/>
          </a:xfrm>
          <a:prstGeom prst="rect">
            <a:avLst/>
          </a:prstGeom>
        </p:spPr>
        <p:txBody>
          <a:bodyPr vert="horz" wrap="square" lIns="0" tIns="0" rIns="0" bIns="0"/>
          <a:lstStyle/>
          <a:p>
            <a:pPr algn="l" rtl="0" eaLnBrk="0">
              <a:lnSpc>
                <a:spcPct val="83000"/>
              </a:lnSpc>
            </a:pPr>
            <a:endParaRPr lang="en-US" altLang="en-US" sz="100" dirty="0"/>
          </a:p>
          <a:p>
            <a:pPr marL="12700" algn="l" rtl="0" eaLnBrk="0">
              <a:lnSpc>
                <a:spcPct val="95000"/>
              </a:lnSpc>
            </a:pPr>
            <a:r>
              <a:rPr sz="110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认证服务</a:t>
            </a:r>
            <a:r>
              <a:rPr sz="110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器</a:t>
            </a:r>
            <a:endParaRPr lang="en-US" altLang="en-US" sz="1100" dirty="0"/>
          </a:p>
        </p:txBody>
      </p:sp>
      <p:sp>
        <p:nvSpPr>
          <p:cNvPr id="482" name="textbox 482"/>
          <p:cNvSpPr/>
          <p:nvPr/>
        </p:nvSpPr>
        <p:spPr>
          <a:xfrm>
            <a:off x="9268294" y="3236537"/>
            <a:ext cx="608965" cy="183514"/>
          </a:xfrm>
          <a:prstGeom prst="rect">
            <a:avLst/>
          </a:prstGeom>
        </p:spPr>
        <p:txBody>
          <a:bodyPr vert="horz" wrap="square" lIns="0" tIns="0" rIns="0" bIns="0"/>
          <a:lstStyle/>
          <a:p>
            <a:pPr algn="l" rtl="0" eaLnBrk="0">
              <a:lnSpc>
                <a:spcPct val="84000"/>
              </a:lnSpc>
            </a:pPr>
            <a:endParaRPr lang="en-US" altLang="en-US" sz="100" dirty="0"/>
          </a:p>
          <a:p>
            <a:pPr marL="12700" algn="l" rtl="0" eaLnBrk="0">
              <a:lnSpc>
                <a:spcPct val="94000"/>
              </a:lnSpc>
            </a:pPr>
            <a:r>
              <a:rPr sz="110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代拨网</a:t>
            </a:r>
            <a:r>
              <a:rPr sz="110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关</a:t>
            </a:r>
            <a:endParaRPr lang="en-US" altLang="en-US" sz="1100" dirty="0"/>
          </a:p>
        </p:txBody>
      </p:sp>
      <p:sp>
        <p:nvSpPr>
          <p:cNvPr id="483" name="textbox 483"/>
          <p:cNvSpPr/>
          <p:nvPr/>
        </p:nvSpPr>
        <p:spPr>
          <a:xfrm>
            <a:off x="9880536" y="4132180"/>
            <a:ext cx="515619" cy="184150"/>
          </a:xfrm>
          <a:prstGeom prst="rect">
            <a:avLst/>
          </a:prstGeom>
        </p:spPr>
        <p:txBody>
          <a:bodyPr vert="horz" wrap="square" lIns="0" tIns="0" rIns="0" bIns="0"/>
          <a:lstStyle/>
          <a:p>
            <a:pPr algn="l" rtl="0" eaLnBrk="0">
              <a:lnSpc>
                <a:spcPct val="88000"/>
              </a:lnSpc>
            </a:pPr>
            <a:endParaRPr lang="en-US" altLang="en-US" sz="100" dirty="0"/>
          </a:p>
          <a:p>
            <a:pPr marL="12700" algn="l" rtl="0" eaLnBrk="0">
              <a:lnSpc>
                <a:spcPct val="94000"/>
              </a:lnSpc>
            </a:pPr>
            <a:r>
              <a:rPr sz="110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无</a:t>
            </a:r>
            <a:r>
              <a:rPr sz="110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线</a:t>
            </a:r>
            <a:r>
              <a:rPr sz="110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AC</a:t>
            </a:r>
            <a:endParaRPr lang="en-US" altLang="en-US" sz="1100" dirty="0"/>
          </a:p>
        </p:txBody>
      </p:sp>
      <p:sp>
        <p:nvSpPr>
          <p:cNvPr id="484" name="textbox 484"/>
          <p:cNvSpPr/>
          <p:nvPr/>
        </p:nvSpPr>
        <p:spPr>
          <a:xfrm>
            <a:off x="9982313" y="1327791"/>
            <a:ext cx="315595" cy="185420"/>
          </a:xfrm>
          <a:prstGeom prst="rect">
            <a:avLst/>
          </a:prstGeom>
        </p:spPr>
        <p:txBody>
          <a:bodyPr vert="horz" wrap="square" lIns="0" tIns="0" rIns="0" bIns="0"/>
          <a:lstStyle/>
          <a:p>
            <a:pPr algn="l" rtl="0" eaLnBrk="0">
              <a:lnSpc>
                <a:spcPct val="88000"/>
              </a:lnSpc>
            </a:pPr>
            <a:endParaRPr lang="en-US" altLang="en-US" sz="100" dirty="0"/>
          </a:p>
          <a:p>
            <a:pPr marL="12700" algn="l" rtl="0" eaLnBrk="0">
              <a:lnSpc>
                <a:spcPct val="95000"/>
              </a:lnSpc>
            </a:pPr>
            <a:r>
              <a:rPr sz="1100" spc="5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联</a:t>
            </a:r>
            <a:r>
              <a:rPr sz="1100" spc="3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通</a:t>
            </a:r>
            <a:endParaRPr lang="en-US" altLang="en-US" sz="1100" dirty="0"/>
          </a:p>
        </p:txBody>
      </p:sp>
      <p:sp>
        <p:nvSpPr>
          <p:cNvPr id="485" name="textbox 485"/>
          <p:cNvSpPr/>
          <p:nvPr/>
        </p:nvSpPr>
        <p:spPr>
          <a:xfrm>
            <a:off x="8885980" y="1328521"/>
            <a:ext cx="315595" cy="182245"/>
          </a:xfrm>
          <a:prstGeom prst="rect">
            <a:avLst/>
          </a:prstGeom>
        </p:spPr>
        <p:txBody>
          <a:bodyPr vert="horz" wrap="square" lIns="0" tIns="0" rIns="0" bIns="0"/>
          <a:lstStyle/>
          <a:p>
            <a:pPr algn="l" rtl="0" eaLnBrk="0">
              <a:lnSpc>
                <a:spcPct val="88000"/>
              </a:lnSpc>
            </a:pPr>
            <a:endParaRPr lang="en-US" altLang="en-US" sz="100" dirty="0"/>
          </a:p>
          <a:p>
            <a:pPr marL="12700" algn="l" rtl="0" eaLnBrk="0">
              <a:lnSpc>
                <a:spcPct val="93000"/>
              </a:lnSpc>
            </a:pPr>
            <a:r>
              <a:rPr sz="1100" spc="5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移</a:t>
            </a:r>
            <a:r>
              <a:rPr sz="1100" spc="3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动</a:t>
            </a:r>
            <a:endParaRPr lang="en-US" altLang="en-US" sz="1100" dirty="0"/>
          </a:p>
        </p:txBody>
      </p:sp>
      <p:sp>
        <p:nvSpPr>
          <p:cNvPr id="486" name="textbox 486"/>
          <p:cNvSpPr/>
          <p:nvPr/>
        </p:nvSpPr>
        <p:spPr>
          <a:xfrm>
            <a:off x="7800162" y="1328229"/>
            <a:ext cx="309245" cy="183514"/>
          </a:xfrm>
          <a:prstGeom prst="rect">
            <a:avLst/>
          </a:prstGeom>
        </p:spPr>
        <p:txBody>
          <a:bodyPr vert="horz" wrap="square" lIns="0" tIns="0" rIns="0" bIns="0"/>
          <a:lstStyle/>
          <a:p>
            <a:pPr algn="l" rtl="0" eaLnBrk="0">
              <a:lnSpc>
                <a:spcPct val="84000"/>
              </a:lnSpc>
            </a:pPr>
            <a:endParaRPr lang="en-US" altLang="en-US" sz="100" dirty="0"/>
          </a:p>
          <a:p>
            <a:pPr marL="12700" algn="l" rtl="0" eaLnBrk="0">
              <a:lnSpc>
                <a:spcPct val="94000"/>
              </a:lnSpc>
            </a:pPr>
            <a:r>
              <a:rPr sz="1100" spc="2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电</a:t>
            </a:r>
            <a:r>
              <a:rPr sz="1100" spc="10" dirty="0">
                <a:ln w="317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信</a:t>
            </a:r>
            <a:endParaRPr lang="en-US" altLang="en-US" sz="1100" dirty="0"/>
          </a:p>
        </p:txBody>
      </p:sp>
      <p:pic>
        <p:nvPicPr>
          <p:cNvPr id="487" name="picture 487"/>
          <p:cNvPicPr>
            <a:picLocks noChangeAspect="1"/>
          </p:cNvPicPr>
          <p:nvPr/>
        </p:nvPicPr>
        <p:blipFill>
          <a:blip r:embed="rId19"/>
          <a:stretch>
            <a:fillRect/>
          </a:stretch>
        </p:blipFill>
        <p:spPr>
          <a:xfrm rot="21600000">
            <a:off x="7909559" y="2072411"/>
            <a:ext cx="107912" cy="281838"/>
          </a:xfrm>
          <a:prstGeom prst="rect">
            <a:avLst/>
          </a:prstGeom>
        </p:spPr>
      </p:pic>
      <p:pic>
        <p:nvPicPr>
          <p:cNvPr id="488" name="picture 488"/>
          <p:cNvPicPr>
            <a:picLocks noChangeAspect="1"/>
          </p:cNvPicPr>
          <p:nvPr/>
        </p:nvPicPr>
        <p:blipFill>
          <a:blip r:embed="rId20"/>
          <a:stretch>
            <a:fillRect/>
          </a:stretch>
        </p:blipFill>
        <p:spPr>
          <a:xfrm rot="21600000">
            <a:off x="10082683" y="2072411"/>
            <a:ext cx="107911" cy="281838"/>
          </a:xfrm>
          <a:prstGeom prst="rect">
            <a:avLst/>
          </a:prstGeom>
        </p:spPr>
      </p:pic>
      <p:pic>
        <p:nvPicPr>
          <p:cNvPr id="489" name="picture 489"/>
          <p:cNvPicPr>
            <a:picLocks noChangeAspect="1"/>
          </p:cNvPicPr>
          <p:nvPr/>
        </p:nvPicPr>
        <p:blipFill>
          <a:blip r:embed="rId21"/>
          <a:stretch>
            <a:fillRect/>
          </a:stretch>
        </p:blipFill>
        <p:spPr>
          <a:xfrm rot="21600000">
            <a:off x="9037395" y="4478426"/>
            <a:ext cx="1131531" cy="19050"/>
          </a:xfrm>
          <a:prstGeom prst="rect">
            <a:avLst/>
          </a:prstGeom>
        </p:spPr>
      </p:pic>
      <p:pic>
        <p:nvPicPr>
          <p:cNvPr id="490" name="picture 490"/>
          <p:cNvPicPr>
            <a:picLocks noChangeAspect="1"/>
          </p:cNvPicPr>
          <p:nvPr/>
        </p:nvPicPr>
        <p:blipFill>
          <a:blip r:embed="rId22"/>
          <a:stretch>
            <a:fillRect/>
          </a:stretch>
        </p:blipFill>
        <p:spPr>
          <a:xfrm rot="21600000">
            <a:off x="7934909" y="4478426"/>
            <a:ext cx="1102486" cy="19050"/>
          </a:xfrm>
          <a:prstGeom prst="rect">
            <a:avLst/>
          </a:prstGeom>
        </p:spPr>
      </p:pic>
      <p:sp>
        <p:nvSpPr>
          <p:cNvPr id="2" name="标题 1"/>
          <p:cNvSpPr>
            <a:spLocks noGrp="1"/>
          </p:cNvSpPr>
          <p:nvPr>
            <p:ph type="title"/>
          </p:nvPr>
        </p:nvSpPr>
        <p:spPr/>
        <p:txBody>
          <a:bodyPr/>
          <a:p>
            <a:r>
              <a:rPr lang="zh-CN" altLang="en-US"/>
              <a:t>代拨二次认证</a:t>
            </a:r>
            <a:endParaRPr lang="zh-CN" altLang="en-US"/>
          </a:p>
        </p:txBody>
      </p:sp>
    </p:spTree>
    <p:custDataLst>
      <p:tags r:id="rId23"/>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i*2"/>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xml><?xml version="1.0" encoding="utf-8"?>
<p:tagLst xmlns:p="http://schemas.openxmlformats.org/presentationml/2006/main">
  <p:tag name="KSO_WM_SPECIAL_SOURCE" val="bdnull"/>
</p:tagLst>
</file>

<file path=ppt/tags/tag15.xml><?xml version="1.0" encoding="utf-8"?>
<p:tagLst xmlns:p="http://schemas.openxmlformats.org/presentationml/2006/main">
  <p:tag name="KSO_WM_SPECIAL_SOURCE" val="bdnull"/>
</p:tagLst>
</file>

<file path=ppt/tags/tag16.xml><?xml version="1.0" encoding="utf-8"?>
<p:tagLst xmlns:p="http://schemas.openxmlformats.org/presentationml/2006/main">
  <p:tag name="KSO_WM_UNIT_PLACING_PICTURE_USER_VIEWPORT" val="{&quot;height&quot;:8447,&quot;width&quot;:5686}"/>
</p:tagLst>
</file>

<file path=ppt/tags/tag17.xml><?xml version="1.0" encoding="utf-8"?>
<p:tagLst xmlns:p="http://schemas.openxmlformats.org/presentationml/2006/main">
  <p:tag name="KSO_WM_SPECIAL_SOURCE" val="bdnull"/>
</p:tagLst>
</file>

<file path=ppt/tags/tag18.xml><?xml version="1.0" encoding="utf-8"?>
<p:tagLst xmlns:p="http://schemas.openxmlformats.org/presentationml/2006/main">
  <p:tag name="KSO_WM_UNIT_PLACING_PICTURE_USER_VIEWPORT" val="{&quot;height&quot;:8939,&quot;width&quot;:16618}"/>
</p:tagLst>
</file>

<file path=ppt/tags/tag19.xml><?xml version="1.0" encoding="utf-8"?>
<p:tagLst xmlns:p="http://schemas.openxmlformats.org/presentationml/2006/main">
  <p:tag name="KSO_WM_SPECIAL_SOURCE" val="bdnull"/>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xml><?xml version="1.0" encoding="utf-8"?>
<p:tagLst xmlns:p="http://schemas.openxmlformats.org/presentationml/2006/main">
  <p:tag name="KSO_WM_SPECIAL_SOURCE" val="bdnull"/>
</p:tagLst>
</file>

<file path=ppt/tags/tag21.xml><?xml version="1.0" encoding="utf-8"?>
<p:tagLst xmlns:p="http://schemas.openxmlformats.org/presentationml/2006/main">
  <p:tag name="KSO_WM_SPECIAL_SOURCE" val="bdnull"/>
</p:tagLst>
</file>

<file path=ppt/tags/tag22.xml><?xml version="1.0" encoding="utf-8"?>
<p:tagLst xmlns:p="http://schemas.openxmlformats.org/presentationml/2006/main">
  <p:tag name="KSO_WM_SPECIAL_SOURCE" val="bdnull"/>
</p:tagLst>
</file>

<file path=ppt/tags/tag23.xml><?xml version="1.0" encoding="utf-8"?>
<p:tagLst xmlns:p="http://schemas.openxmlformats.org/presentationml/2006/main">
  <p:tag name="KSO_WM_SPECIAL_SOURCE" val="bdnull"/>
</p:tagLst>
</file>

<file path=ppt/tags/tag24.xml><?xml version="1.0" encoding="utf-8"?>
<p:tagLst xmlns:p="http://schemas.openxmlformats.org/presentationml/2006/main">
  <p:tag name="KSO_WM_SPECIAL_SOURCE" val="bdnull"/>
</p:tagLst>
</file>

<file path=ppt/tags/tag25.xml><?xml version="1.0" encoding="utf-8"?>
<p:tagLst xmlns:p="http://schemas.openxmlformats.org/presentationml/2006/main">
  <p:tag name="KSO_WM_SPECIAL_SOURCE" val="bdnull"/>
</p:tagLst>
</file>

<file path=ppt/tags/tag26.xml><?xml version="1.0" encoding="utf-8"?>
<p:tagLst xmlns:p="http://schemas.openxmlformats.org/presentationml/2006/main">
  <p:tag name="KSO_WM_SPECIAL_SOURCE" val="bdnull"/>
</p:tagLst>
</file>

<file path=ppt/tags/tag27.xml><?xml version="1.0" encoding="utf-8"?>
<p:tagLst xmlns:p="http://schemas.openxmlformats.org/presentationml/2006/main">
  <p:tag name="KSO_WM_SPECIAL_SOURCE" val="bdnull"/>
</p:tagLst>
</file>

<file path=ppt/tags/tag28.xml><?xml version="1.0" encoding="utf-8"?>
<p:tagLst xmlns:p="http://schemas.openxmlformats.org/presentationml/2006/main">
  <p:tag name="KSO_WM_SPECIAL_SOURCE" val="bdnull"/>
</p:tagLst>
</file>

<file path=ppt/tags/tag29.xml><?xml version="1.0" encoding="utf-8"?>
<p:tagLst xmlns:p="http://schemas.openxmlformats.org/presentationml/2006/main">
  <p:tag name="KSO_WM_SPECIAL_SOURCE" val="bdnul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xml><?xml version="1.0" encoding="utf-8"?>
<p:tagLst xmlns:p="http://schemas.openxmlformats.org/presentationml/2006/main">
  <p:tag name="KSO_WM_SPECIAL_SOURCE" val="bdnull"/>
</p:tagLst>
</file>

<file path=ppt/tags/tag31.xml><?xml version="1.0" encoding="utf-8"?>
<p:tagLst xmlns:p="http://schemas.openxmlformats.org/presentationml/2006/main">
  <p:tag name="KSO_WM_SPECIAL_SOURCE" val="bdnull"/>
</p:tagLst>
</file>

<file path=ppt/tags/tag32.xml><?xml version="1.0" encoding="utf-8"?>
<p:tagLst xmlns:p="http://schemas.openxmlformats.org/presentationml/2006/main">
  <p:tag name="KSO_WM_SPECIAL_SOURCE" val="bdnull"/>
</p:tagLst>
</file>

<file path=ppt/tags/tag34.xml><?xml version="1.0" encoding="utf-8"?>
<p:tagLst xmlns:p="http://schemas.openxmlformats.org/presentationml/2006/main">
  <p:tag name="COMMONDATA" val="eyJoZGlkIjoiZDQxNTFkZTU3NTExOGE1MTFkZTIwMjIxYWVkM2I0MmIifQ=="/>
  <p:tag name="KSO_WPP_MARK_KEY" val="5d0342fe-42f5-4b42-8303-5a149441e7a8"/>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i*3"/>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ECB019B1-382A-4266-B25C-5B523AA43C14-1">
      <extobjdata type="ECB019B1-382A-4266-B25C-5B523AA43C14" data="ewoJIkZpbGVJZCIgOiAiMTg4MzQzOTEyNzkzIiwKCSJHcm91cElkIiA6ICIyMTQ1MDIxNiIsCgkiSW1hZ2UiIDogImlWQk9SdzBLR2dvQUFBQU5TVWhFVWdBQUE0MEFBQU90Q0FZQUFBQWwrSUFQQUFBQUNYQklXWE1BQUFzVEFBQUxFd0VBbXB3WUFBQWdBRWxFUVZSNG5PemRkM2hVVmQ0SDhPKzkweklwazk0VENLR0VLaERGQlpVdXFBaTZvbFRSVlJFVUtlL3JzZ3JTM2lCaVdSVVZzYklXRkZIQVJVVVhGRUZGY0JHVmhCWTZoSVNRM3R0azJqM3ZIMkhHaFBReXFkL1A4L0F3Yys4cHZ6c2t3L3ptbkhzT1F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RVTmtndEhRQVJOYjllcXo4TzFzb3UvV1FodWlvS2VnUG9EUWtCRU1KVGtpUURBSGNBeFFJb2dFQytKQ0VMa09LRkVDY1ZTVGt2cVRYSGppNjZPN21GTDRPSWlJaUltZ0dUeG5LT3BoUk50MHBLY0V2SDRXeStPbzJtazdmTFdrbVNTbG82Rm1vZVlXdTI2UDJNR0NVZ1JrcENHZ2NKdlJyZHFNQlpBYkZUZ3ZqQllwWDN4TWRNTG1xQ1VJbUlpSWlvbFdIU0NFQUk0ZlpSWE9vYlMzYWV2Uys3eEN5M2REek8xQ2ZRSFhmMkRpaFpQanF5dnlSSjUxbzZIbktpbUJoNWdMclBZQ0ZodWlTVSsxQTJndWdrb2hnQ24wcXl0REhPZkdJZlltSVU1L1ZGUkVSRVJNMnB3eWVORjNLTm5kLzdMZm16bDMrK09MaWxZM0cyYTRMZG9WZXJvRlhKSmJzZXZwWkpZM3NWRTZQdXIrMXpod1N4QWdMOW03dDdJWEJhUUY1NU5DbjdjN3o3aUtXNSt5Y2lJaUtpcHRXdVI5VnFrNUJySEw1MHg1bkRIU0ZoakE3eGdGYVdjZkJTZmt1SFFzNGpEWGptczBuOU5iM2lKU0grM1JJSkl3QklFcUprU2RrMG9MUDMyZjdQYkxrUEVCMyt5eWtpSWlLaXRxekRmcGo3K21UbTM1L2VmZTZaWTJsRitwYU94ZGtHaFJsZ3NRa2NUaTBFQUF5TjhPWklZenZUTDJaVFQxbWpXU2RCakc3cFdLcHd3R0pUNXNTdm1IcWtwUU1oSWlJaW92cFR0M1FBelMxRENQY2RmMXgrNjVGdEo2Ym50UFA3RndGZ2NDZFBGSnR0T0piR05VcmFwZG52YUFaMjhuNUtTRmdPaU5iNit6eEVvNUlQOVYrOStTV3JSVm9SSHpQWjNOSUJFUkVSRVZIZGRhaVJ4cE81eG9pUERsN2EvTXEreE90Yk9wYm1jR05uTCtRYUxUaVJVVnpoT0VjYTI0ZUJNWitHQ0kxcUU0RGhMUjFMUlFLM2hQNEhPdG1NUExNblVvMmhTQzBKUVpIVkFBQy9Ld3FtSEYwK09hR2xveVFpSWlLaXVtbXRJeE5ON2xSYTRhai8yM2xtMjFmeEdaNHRIVXR6R05iRkcybUZKcHpKNHE0YTdkR0FWVnRIQ0ZsOERzQzNwV09wVEtDemV3SzBzZ1dkQUZ5REl4QUFrb3M3NFVSdTMwSEp4azZ4Tjc3d3djeGZGajI0cmFVakpTSWlJcUxhZFlpUnhpK09weis1K29jTEs0K25GN20wZEN6TllWUlhIeVRtR25FK3gxamxlWTQwdG0zOVYyK2VMRUg2Qk0zOHBZOWFzcUNINXlrTTlQa0RudG84V0lVYWVXWnZYQ3JxakF1RlhaRmVHZ3o3VzBvUHd3bU1ETjROald5dHRqMmpUYjloL3FRZkh3UWdtdWNLaUlpSWlLZ2gyblhTbUNtRXh6ZUhVdDVlOHUzWmFibEdTN3UrVnJzeDNYMXhKcXNZaWJtbDFaWmgwdGgyOVg5bXl6eEp3dXZOM1crd1BoazNoM3dIVDIzMXErK21sUVJqWC9xSUs4a2pvSkhNNkdZNGpZRytoK0NqeTZteVRvblZkVnZPaVI4bXhjU0Erem9TRVJFUnRWTHRkaUdZVTJuR0xpL3VPUHZqbkM5T1RPOG9DZU90VWI0NG1WRlVZOEpJYlZkTEpZdzlQWTlqWXNTV0doTkdBQWh5VGNVOUVaOGkydmMzQUFJV29jWEovSDdZbGpnRlJSWjNSN2tTcXg2L1p0NEFJUUJYZGNsRTN6Nmp2b0pvMzE5Z0VSRVJFYlZsN1RKcFBKRmVkUE9LM1dlT3JQMXY0clV0SFV0enViMm5IdzZuRkNJNTM5VFNvWkFUOUYrOWViSWtZVzN6OXl3d1BPaUhPbWQwa2dUY0VMQWZ0NFYrRFZkVjJRSk1wVFk5dnIwOEhrYXJIb2xGRWZnaWNSTCt5QnFNL1JsbDYvZm9WU1hqWDlreStsMG5YUUFSRVJFUk5WSzcrM2IvdDB2NUsxL2JuL2prc2ZUQ0RuSC9JZ0NFR1Z4d1BLMElHY1YxMjhtQTAxUGJsZ0dydG82QUxMNUhDeXhjcFpITUdCVzhDOTA5ejlTN3JrWFI0SGp1TmJoUTJBMVpwZjZ3Q0szam5Bd2J1bmljeDIxaDN3QUFoQUR5clo3LytNZVU3MTV1c3VDSmlJaUlxRW0wcTZSUkNOSHoxVjhTanlUbWxIYVloVFVrQ1hEUnFOU3Y3THVvcW1zZEpvMXR4NVZ0Tlk2aUdWZEoxY21sQ0hkTFJGZkRXWFJ4UHcrMWJLdHdYZ2pBcE9oUWF0WGpja2s0emhYMmdGblI0SmFRSFRCb0M2cHNVd0F3V3ZXd0tCcm9aQk4wYWxPbE54OUZTRXF4MWUyV3g2ZnMzdTJjS3lNaUlpS2lobWh2VzI1b3ZqaVdydjB0dWVvUHJ1M1ZVeU1pdVloSWV6VDdIYzJWZlJpZG1qQnFKRE5DWEpNUjVKcUtNTmNrQk9yVElFdlZmKzhpU1VCaVVSZnNUeDhPbzgzTmNYejdwWW00SitKVHVLZ3FUNUdXQUxpcWpRQ3FYdEVYQUdSSnlDNnEwazhXZnpLOTUvUDNic3B0ekRVUkVSRVJVZE5wYjBralVic3hzSlAzVXdJWTdxejJaZGdRN2ZzN3J2WDdyY2F0TWFvUzVYa0s0VzZKMkprOEFhbkdNQUJBbnRrSDMxKytEZU03ZmRuZ0tRd2EyUm9RcE1uNkNNQ0VCalpCUkVSRVJFMnNYUzZFUTlUVzlZdloxRk5JV083TVBvWUU3TWZnZ1AvV08yRzBjMVViY1Zmbno5SFY0OC83SFJPTEkzRWtPN3BSY2JtcEM4YS8vT25ZS1kxcWhJaUlpSWlhREpQR0dqeCtVMmNzSE5xNXBjT2dEa2RJc2xyOUJnQTFJT0NqellLUE5ydEpld2h3U2NNQTMwT05ia2VXRk53U3VnT1I3bi9lSHZ0THhqQ2N6T3ZkNERZbEFIcU44ZFdZTFpPMHRSWW1JaUlpSXFmajlOUnFUT3dUZ0pWanVzRW1CQTZuRkdMUCthbzNKeWRxYWdPZTJYeVBKR0ZVcE1kWkRQSTdDRCtYTEFnQW55ZE1RM3BwY0tQYmw2QmdlTkNlSmxzRlM1WVUzQnIyTmZhbGo4Q3gzSUVRa0xFbjlWWWN6K3VQQ1BjTE1OdTBLTGE2bzlTbVIyZjNDK2p2YzdqV05yV3lKVWh2S1hrYXdPSW1DcE9JaUlpSUdvZ2pqVlVZRk9hSmR5YjJoa1lsd1VVdDQ4UEpmZEhacThQczRFRXRLU1pHSGVLVzhzdzlFWi9pdHJEL3dNOGxDMERaNkZ1azRXeVRkQkhoZmdHQit2UW1hY3RPbGdTR0IvMklhN3hqSGNmU2pjRTRtSGtqNG5JRzRVeEJMeVFWUnlEZFdQZWsxMTFkT0cvUk81TThtelJRSWlJaUlxbzNKbzFYaWZCMndlY3orc05kOStjZ3JKK2JGcHVtWFFOM2JaMTN0U0Jxa0dVUnArKzdxL09XSGxVbGRiNU5NRVZWZ29LLytQKzMwZTFVWjVEZlFaUnRzRkcxQUgxYW5kdlNxY3h1d1Y3Wi85Y0VZUkVSRVJGUkl6QnBMTWZYVllNdjdodUFBUGZLdDFKRmh4cXc5bzZlTFJBVmRSZ3hNYks3cmpDbXVtbWpicHJDUm5jUjdIclpNWHJwREhxMUViNjY2dHRQTFFtdFYzc2EyZmJRaUpnWVRxTW5JaUlpYWtGTUdxL1FhMlJzbU53WFBRUGNxeTB6dFg4UUhyK3BVek5HUlIzSi80YWwzT2FueTZyMkI4eE5YZExvUHNMZGtocmRSbTF1Q3RnTENWVnZIWHErc0R0TzVmZXFjMXM2bGNselpMY1RqelJWYkVSRVJFUlVmMHdhQWNnU3NHWjhGRVozcTNrUGRVbVNzSHgwVjR5TTlHNm15S2dqQ1hWTHZyK204M3AxQ1RTeXVWRjlHRFFGamFwZkYrSHVTWmdRL2dYYzFWWDFKV0YzeW0zWW1Ud2VWcVZ1MDcxOXRlbjNObTJFUkVSRVJGUWZUQm9CUERVaUVnOWNXN2RwYzNxTkNodW05RU1uTG94RFRTaHN6Ulo5cWpGNGZFMWxKQUIrTGhtTjZ1ZGlVWmRHMWErclR1Nkp1TGZyaDdqTzl5RFVVdVZFOTN4aEQzeDdlVHlFcUgwTlY1M2FOSGpwaGtuMW05ZEtSRVJFUkUybXc5OHI1T21pUm1xaENYTy9QRm5wM0lJYk95RWh4NGl2VDJaV09oZmhyVWRTWG1semhFZ2RnSjhSbzRyY1BGeHJLOWZkNHpSU1M4SWEzTS9aZ2lqMDk0NUZrR3ZkRjZScEtJMXN4ZUNBWDlEUEp3NC9wZDZNaEtKdUZjNWZMT3FLd3prRE1kQTN0cG9XeWtpQTVDTGJIZ0t3eW9uaEVoRVJFVkUxT256U21GOXF4ZnQvWEs3eTNQTFJrY2d1c1ZSNzNsbEdkdldCb2dqc1RjaHQxbjZwNVFpSWtVWnJyVGtqK25vZlEwWnBJRTdsOTIxZ1R4SitUaCtGU1YwMk5kaytqYlZ4VTVkZ1hQaDJ4R1ZmaC85bURBWEs5ZnhiMWhCYzQzTVlLcW5xZXlEdHZGeHliM0p5bUVSRVJFUlVqUTZmTkxaR0hqb1ZQcGpVRjQ5L2ZSb2Z4YWEwZERqVURDUWhqVlBxTUZ0Y2xoVGNITElMbmQwdllsL2FDSlRZcWwrNHFUb1pwVUZJS0l4RXBNZUZob1RhSUJLQWFOOC9ZRlUwK0MxcmlPTzRsellQVWcxYmROaXBKSnM5MjZ5OU1CRlJDeEpsOCs2MUFIUUFOT2pZdHdJcEFDd0FUQURNa2lUeFBaeW9qV0xTMkVxNWFsUjQ4Nis5ME1WSGo1Vzd6N2QwT09SRXZWWi9IQXlnVjVveEdJbEZFZENwU2hGVXkzNkczUTFuME1udEluNUtHNDJ6QlhWZmpkVHVVTlpmbWpWcHRCdmtmd0NsTmgwU2lyb2l3djBDaHZqdmgxeUh6eEJhMmF4ZnNtSDZpR2YvdHVuSFpnaVRpS2d4TkFEOEFZUmQrYnZ5UGw0ZGh4bEFKb0JrQUJsWG5oTlJHOFNrc1JWVHlSSVdqK2lDVGw0dW1QZmxTUml0TlUvaG83WkpLN3YwZ3lLUWJmTEgxNWZ1d3JpdzdYV3FwMU9aY1V2b1RyaXJpeENYTTZoZWZhYVhCaVBER0lBQWZlTVcxcWt2Q2NDd29KOHdERC9WdTY2N3BuZ29BQ2FOUk5UYTZWQ1dNQjVvNlVCYWtTRUE4c0dra2FqTjZzaFRKdHFNNlFPQ3NlMitBZkIzMDdSMEtPUUVzaEJkeXg0SlhPdjdPeUk5NmpleVBEamdGN2lwQyt2ZDc0bThmdld1MDVMOGRCa2hMUjBERVZFZGFGRTJ3a2gvNnVnanJrUnRIcFBHTm1KRVZ4L3Nmdmc2ZFBYUnQzUW8xTVFVQmIxOWRGbTRxL01XREFuWVgrLzZLa21Ccnk2cjN2V1NpanZYdTA1TEtyWHByMm5wR0lpSTZrQkdPMCtRY25KeW9DaC96bjVTRkFXSmlZa0FBSnZOVmxVVkhmaVprNmhONC9UVVJ0Q29KQXdNTVNEU1J3K0RUZzJOU29JUWdDSkVvMWJyNkZKTll0akQzdzE3SHgyRWV6NCtnbDh2NVRlaUIycE5oZ2Y5TUtTZjkyRklqVmpPdE1UcVZ1ODZCUll2SE1rWmlKNmVKMkJXdEVndENjYjV3aDRvdHJxamsxc2krdnNjZ2s3bHZKbEVCV1lEc2sxKzZGTEhleXNWSVVjNkxSZ2lvbWFnS0FxKy8vNTdqQmt6QnJKYy94eEtDQUdMeFFLdDFqazU2UysvL0lLalI0OWl6cHc1TlpaYnNtUUo3cnp6VHR4MjIyMEFBS1BSaUVtVEp1RzMzMzdENHNXTDBhTkhEOHljT2JOQjEwaEVyUk9UeGdibzVlK0crVGQyd2wxOUF1Q2xiL29wbzVkcTJQL1IxMVdMcGFNaU1XRkRYSlAzU3kyamszdGkxOFlrakFKQXZ0bXJRWFgzcFkvRXZ2U1JsWTZuR1VOd3RxQUhKbmJlQXIzYTJQRGdxbUVUTXY2ZE9CV0trRERUNDUwNjFWSEpWa09UQjBKRTFJek1aak9XTEZtQzBhTkgxeW1oc3Rsc21EVnJGcFl0VzRiSXlFaTg5OTU3S0N3c3hPT1BQMTZwN0tCQmRidTMzY3ZMQzk5Ly8zMlY1ejc2NkNPTUdUT214dnJ4OGZISXpNekVMYmZjNGppbTErdGhzOWtnaE1Benp6eURWYXRXSVM0dUR0ZGVlMjJkWWlLaTFvOUpZejE0NkZSNDd0WWVlT2k2RUdTWFdQRDF5VXg4ZlRJVHB6T0xrVjVraHBkZWpWQ0RDMFoxOWNHdFVYNjROdFNBMDVuRldMRDlGQTRrNXRXNW4vRzkvTEZwV3VXWmVEWkY0TU5EbC9INDE2ZWI4cktvaGFra2E2UG1IQmRiM0dFUlRmK3RjNjdaRnora2pzWHQ0VjgxZWRzbW13dUtyV1hiaFZnVkZkUnlsZE9aS3RCSTFuWTkzWXVJMmg5RlVWQmErdWNYd1VWRlJaQmxHV2F6R1diem56TTVYRnhjcWt3aXYvamlDNVNXbHFKTGx5NEFnTnR2dngzVHBrM0R0R25URUJRVVZLbXZQWHYyUUpJa2VIcDZWbW9yTGk0T1VWRlJjSFg5YzAvZ1NaTW1JVGs1MlZIZlpyUGg2TkdqZVBubGx5dlZQM0NnYkYyZk45NTRBL1BuejhmcDA2ZWhVcW5RbzBjUEZCY1hRNlBSWU8vZXZjak56VVZvYUNpMmI5OE9XWll4Y09EQStyeGtSTlJLTVdtc293aHZGM3crWXdDNitycmk1WDJKZVA2bkJCU2JLMzdRelMrMUlqRzNGUDlOek1NelAxekFiVkcrZU83V0h2am1nWUZZc1AwVVBqeFV0ejBYYmFMeTVOWmlzdzFQN2ppRDkvKzQzQ1RYUTYySFZqWTM2dmZ3U0k3ei9rTk9LSXBFbnRrTFh0cTZmK2xSRjZVMlhiM3J5SktOODV5SXFFMzU5ZGRmTVgvKy9FckhodzRkV3VINWxpMWIwTFZyMXdySFVsTlRzVzdkT3J6MjJtdVFya3hIQ1E0T3h1VEprN0Y4K1hLODlkWmJVS3NyLy9meDNIUFBRYXZWWXZueTVkQm95bVpEblQ5L0h2L3pQLytEVjE1NXBjTG8zOWF0V3gyUDE2OWZqNHNYTDJMMTZ0WFZYcytQUDVZdFlEMTgrSERjZi8vOTZOMjdOM2J0MmdVUER3OElJYkJqeHc2RWg0Y2pPRGdZL2ZyMVEwUkVSQzJ2RUJHMUZVd2E2OERmVFlOZE02K0RYaVBqamcxeDJKZVFXNmQ2TzA5blkxL0NiL2g0U2orOGRWZHZXQldCalhHcDllNy9VbDRwN3R0eURBZVRlQjlqZWRIUjBVdUZFQXRSdHBORG01V1hYcW9LREtuL0pRZ0FjZG5YMVh1N2pmcVJrRndjM3VSSm8xbXBPbWtzc2JyaTg0dFQwZHZyT0s3eis2MVNNTkhSMGVXL1ViRS9GdUxLRnkzbE5vNTJsSE9jQkNyVnZXcWo2VXFQcTZwYlRaMmErcTJxdjJyN3ZWS3QydmpLbjYvSE5aVVBwMTdYVkYxL3RWeExWZjNWV3FkOE9VVlI2bk10ZFk2eGpqOFBWZjJiVkRwZTI4OVB1Y3BWdnRZMXhWTGJkWlNyWG1XL05iM1d0ZnhzVmhrRHFuNGRtcVEvUlZIcTFFNDF2dytOZWUwcTFXbnNlNEtpS09MT08rOTBIVE5tVE9pOGVmTnd3dzAzNE5DaFE0NUdFaElTTUhmdVhPellzY054Yk1LRUNaWHVVU3dwS2NIQ2hRc3hjZUpFOU8vZnY4SzUyYk5uNDlGSEg4VlRUejJGMWF0WFY2b2JFeE9EUllzV1llN2N1Vml6WmcwVVJjRVRUenlCV2JObTFUaGRkTmV1WGJYZXk3aHQyelpjdUhBQmQ5NTVKNEtDZ3JCbzBTSXNYcndZa2lSaDRzU0pXTEJnQWNMQ3doemx5eStXUTBSdEc1UEdXcWhrQ1p1bVhRTXZ2UnBqL3ZVSGpxUVcxYXQra2RtR2V6WWV4aGYzRDhUcmQvWkNmSG9SNGxMcXZqM0N6d2s1ZUdETGNhUVdOdjJDSkFNSERxeGI5dHQ2ZVVtTnVSbXdsYkRaSklGNkpyNVdSWVdmMDBiaVJMN3pGeFRWeXBZbWIxTXE5emxObHY3OFVIRWlydzhLTEY0NG1Ia0RvanhQd2tQejUrK0tUYWdVVkZ4OXovNmFTVFg5SERUbVo2UWw2dFpXejFudHRwWjZRRm1pMnByK1RaM1ZYMlBmdjlyS3YybHQ5UnF6V0VwcnZKYmk0bUlrSlNVNWp1M2V2UnM3ZHV6QW1qVnJrSldWQlY5ZjN3cDFMQllMZHUzYUJUYzNOMHlkT2hVbEpTVjQvUEhINGVmbmgzbno1Z0VvdTQ4d0lpSUNibTV1VUt2VldMTm1EZWJObTRlSEgzNFlxMWF0UXVmT2Y2Nkc3ZUxpZ2pWcjF1RC8vdS8vOFBEREQ4UGQzUjBEQnc3RWZmZmRWNkhmVFpzMjRmWFhYd2RRZHUra29paFl1blJwamRlM1o4OGVsSmFXNHY3Nzc4ZlNwVXNoeXpMeTgvTng2ZElsU0pLRUR6NzRBRmFyRlpjdVhVSnFhaXFHRGgyS0pVdVcxUDdDRWxHcng2U3hGaU1qdlJIb29jUGZOaCtyZDhKb1p4UEFmWnVQNGZmNWc3Rm1mQlJHdnZ0SDdYVVVnZmYvdUl5L2YzTWFWa1hVV3I0aEpFbHEyT29wcll3a1NXNkhEaDBxYWVrNEdtcm1rdUVXd0ZUbjMwV0xvc2JPNUR1UVZCemh4S2pLNk9SU2RQRTQxK1R0cWlVckFFQWpXU0NYKzJLLzFGWjJlNmVBakpTU1VFUjVubktjVTRUS0Zoc2JxeXJYakZURlk4ZXhFU05HU0FCUVdGam9PRlphV3VwNGJES1pKQUN3V3EwVi9nYUF3TUJBeDJPTHhTSUJnTTFtY3h5emw3VWZVeFRGY2M1Z01EZ2VYMzIrZkJ2bDZ5aUtJbmw0ZURqcWxEOG5oSkFBd05YVnRWS2Rxc3FWYjFzSUlibTR1RlE2VmxVTTl1UDJ2N1ZhYlozS1hYM01QdXBSWFR3QW9ORm9xb3k3dHJidFUrMXFxbFBWT1FCUXE5VTFuYSt5UGZ2VXY5cktWZFdmU3FXcVVLZWFjL2JqTmI0ZVY3ZWpVcW1xaktXcVdHdnB0OVpyQW1EdnI5cTJWU3BWdGJIV2RFeVc1WnJPMS9nNjFGSzMybU5YRXRRNnZRNVh0MVBkZFphUFJ3Z2hlWHQ3dS9YbzBhTXJnQmxDQ0x6MzNudTQ2NjY3QUFDSmlZa0lEdzlIZVdhekdYMzc5a1ZNVEF3bVRacUVOOTU0QTdJczQ0VVhYb0FzeXlnc0xNUzhlZk93Yk5reWpCNDlHZ0JnTUJqd3pqdnZZT1hLbGRpMWF4ZG16WnBWb1UyVlNvWGx5NWZqcnJ2dVFrSkNBcFl2WDQ2clRaOCtIZE9uVHdjQUxGeTRFTmRjY3czKzlyZS9WU3AzdGRXclYrT2VlKzVCNTg2ZDhjMDMzK0RkZDk5RmVIZzRKRWxDYVdrcHhvMGJoNENBQUpTVWxGUWFKU1dpdG90Sll5MENQWFQ0NVdJdXRoeExiMVE3K2FWV0xQbjJMRDZlMGcvam92eXc0M1QxKytxVldoVE0rK3BrbmUrQmJLalkyTmpHZmMxTlRjS21xRTJRNjVZMEtrTENkNWR2YjVhRUVRQzZlSnlIUnJZMmVidXFLMjFxcjlyU0k5TGpQQTduWEFjQUtMSjRWRGhuRStxcmg5dXJtMFlHQVBqcHA1OGFISjk5WVFnaW92bzZkT2lRUDRCaEFHWjg5ZFZYc0ZxdHVQdnV1d0VBc2JHeDZOMjdkNFh5cGFXbDZOT25EM3g5ZmJGMzcxN01uejhmc2l3N3BwMnVYNzhlL2ZyMWN5U01kbnE5SHM4Ly83eDlDbmtGOXRIS3JsMjdZdmp3NFpnOWV6YmVmUFBOU3ZkTjJ2MzAwMDg0Y09BQTFxOWZYK1g1YWRPbVllN2N1ZmptbTIrd1o4OGVBTUI5OTkySHFWT25ZdnYyN1FDQXpaczNJeWtwQ1lNSEQ4YVNKVXVnMFdpWU5CSzFJMHdhNitERnZSZWJwSjF0eDlQeC9LM2RNU002dU1hazhmdXoyWTNhNTVIYUZyT2l5WE1GNnJUUjRwR2NhRndzcXZvL2ZXY0lkMHQwU3J0cXFXd1JLYTFzcW5BODJQVXkvSFFaeURJRndDb3F2ajFaaEtacGI2d2tJbkt5dUxnNExGcTBDQ3FWQ3VucDZmajU1NTh4ZCs1Y3gza2hCTXhtTTNRNkhlYk9uUXVEd1FENzdBQUFPSHYyTEw3NjZpdHMyclFKUU5rOWtldldyY09MTDc3b21OWjc5WlRaeTVjdjQ0a25ua0J3Y0RDZWYvNTVhRFFhcU5WcXpKbzFDMisrK1NaNjl1eFpLYzU5Ky9aVldGWFY3bC8vK2hkMjdOaUJDUk1tQUFEOC9mMHhhOVlzZE9uU0JWMjZkS2t3YWpwbzBDQjg4c2tuU0VwS2dxdXJLNTU4OGtsa1pXWEJ6OCt2RWE4Z0ViVVdYSTJ3QmhwWlFxSEppajNuczV1a1BVVUEvejZlanBHUlBsRFZNTWJIaExGalVVbEtuZlpRTWRsME9KZzV4Tm5oVkJEaTZwelZlaDBqalhMRndVTUp3TFcrWlF2Z0ZGdmNLOWFCOVl4VGdpRWljcEtWSzFmaXV1dXVnOUZveEpJbFMzRExMYmNnTkRUVWNiNm9xQWlTSkVHajBXRElrQ0hvMDZlUDQ1elpiTWFLRlN2d3YvLzd2NDQ2RVJFUktDNHV4bHR2dlZWbGYrZlBuOGU5OTk2TDZPaG92UGppaTQ3VlV4Y3VYSWd4WThiZ3lTZWZoTlZhZWZiSXlwVXI4Y0FERCtDSEgzNXdiTDN4OU5OUDQrREJnL2p3d3cvUnFWTW5BTUJmL3ZJWHpKdzVFMzM3OXNYcDA2Y3JMT2lUbEpTRXRMUTArUGo0NFBubm44ZTVjK2V3ZVBIaXhyK0lSTlFxY0tTeEJxNWFGVTZrRjhQYWhJdC9IVXpLeDRJYk82T0h2eHRPWmhRM1hjUFVadGtVOVk4QVJ0Vlc3a3hCVDFpZHNCOWpkVnhrWTRXRmFKcVNZNlJSVlhtQnAwakRPYmhsRk9GQ1VWY01WWDZDNXNwQ1BHclpjdHdwd1JBUk9WRkNRZ0tXTEZrQ0x5OHZQUG5ra3pDWlRGQVVCUzR1THRpelowK0ZKTkpPVVJROCsreXpDQTBOZGR3UGFkL3pjZjc4K1pnMWF4WUdEeDVjYVRYVXJsMjc0cVdYWHNKMTExMVhxYzNGaXhjak9UbTUybTA2ZHUvZWpmWHIxMlBkdW5Ydzl2WkdVRkFRM256elRVZmlDUUJ2di8wMnZ2NzZhK2gwT2d3Y09CQ2pSbzNDenovL2pBOC8vQkJXcXhWejVzekIxcTFia1pxYWlwTW5UNkpYcjE2TmZmbUlxSlZnMGxnRHRTd2h4OWkwSzBkbUZKZDlTQTczZEdIU1NBQ0F6eEtteHQ0ZDhUbjhYVEpxTEhlaHNQbW1wUUtBaDdiQWFXMnJKUXMwa2hteVpLdDBUaVVwNk9OMUZMOWwzWUQ0M0g0WTRCc0xBRWd1RHF2L2ZqVkVSQzNvcTYrK3dvc3Z2b2lwVTZkaXpwdzVVS2xVT0hUb0VHYlBuZzFKa2lETE1sYXNXRkdwM3JwMTYvRDExMS9EWURCZzVNaVJNSmxNa0dVWmJtNXVjSE56UTFoWUdGYXNXSUd0VzdjNnBwVnF0VnJjZHR0dGRZcHIyN1p0Q0E0T2RqeVhaUmxqeDQ3RjJMRmpzWGZ2WHJ6enpqdUlqWTNGOXUzYkhmZGpBc0RvMGFNeGNlSkVCQVFFQUFEbXpwMkxvcUlpekpneEF6ZmZmTE5qMUhUYXRHbFFGQVZ2di8xMlkxNCtJbXBGbURUV29NaHNRMTRUSjQwZXVyS1h2S2UvRzNhZGJacHByOVMybFNxYVk5OG1qOGVFVHR1cTNRL1JxcWh3dVNTOHluUE80cUYyWHRJb1NVQ1U1d21jeXUrTkgxTkhJOVExR1Q2NmJCZzArVkJKTnFpdUpKTXBKYUVZNEJzTElZQ0VvczdmT1MwZ0lpSW5HREprQ0RaczJGQmhBWnFCQXdmaXUrKytnOFZpZ2NGZ2dKdGI1VnZhSjArZWpNR0RCeU13TUJDZW5wN3c4UENBZlJWYm9PeGV5Q2VlZUFJWExseEEzNzU5QVFBSERoeG9rcGlIRHgrT1ljT0dPYmJYS0s5NzkrNFZuci8wMGt2UTYvVVZqczJZTVFNVEpreUEyV3lHdjc5L2s4UkVSQzJQU1dNTjBndk44TlpyYWk5WUR3YVhzcGZjekExdjZZcmp5NlpkR3JCNnk3a3ZFKy9wTmoxeUE3U3F5bDlVNUpoOW9RaFZGYldkeDBQanZLUVJBRzRNL0JrbE5qZkU1L1ZIZkY3VksreTVxTXMrc0pSWTNZbzN6M3MyMXFrQkVSRTFEUVdBR1FBQ0FnSWNvM0oyc2l6WHVqaE1VRkFRZ29LQ3FqMHZTUkplZXVtbHhrZGFRL3MzMzN4enJlV3VUaGp0UEQwOXJ6NWtRdG5yUWtSdEZCZkNxY0hoMUVKRStsYjlodGhRb1FZZEFDRFAyUFRiR0ZEYkpZVFlVV1ExNEZEMjlWV2V6eTV0enRYbkJJTDFsOUhQNTRoVGU5SElWb3dMK3hxM2hXMkhUalpXV2FhSG9XeWZScHRRN1hWcU1FUkVUY2NNSUxPbGcyaGxNbkVsa1NhaXRva2pqVFhZY1NvVFUvc0hvVmRBMHkxYWMyZnZzbThjelRhdWtVcC9raUIrQUtRRkovUDY0bnIvQTFCSkZiK1F6VEg1TmtzY1Fmckx1REZnSDRKZG5idEhhSG1kM1M3Q1ExTUlrNm5pRnpTdXFpS0V1bDBDQUNRYnczOXV0b0NJaUJySEJDQVp3QkFBL2dCMExSdE95MWkwYU5GV3M5bU1WMTU1WlFqS1hnOVRiWFdJcVBYcTBFbmpIYjM5OFo5VFdiQXBWU2R3UDV6UGdjbXE0TEhCNFppLy9WU2orK3NYNUk3cnd5dE4yU0NDeFNydjBXaEVjWW5OemUxU2NTZEV1RitzY0Q3WDdQeWtNY296SGplSGZJY2Fkb05wVXNWV055UVVSaUl1K3pya1c3d3JuUTl5VFlVRXdLeG9iZkc1ZmFyZWNacUlxUFd4b0d4a3JRQ0FCaDEwVnRlaFE0ZWdsTjJLY3dKbENXUFRMaEpCUk0ycVF5YU5lcldNVmJkMHcxOTdCK0M3MDFtb3ZINWptZXdTQzliOU53bnpiK3lFMTM1SnhMbnNxcWZRMVlVRVlQVXQzWkJmYW9XblM0ZDgyYWtHOFRHVGl3WThzL2xUU0hnNG9iQnJwYVF4dTlTNVNhTmFzbUJFMEI2bkpvd1dSWTBUZWYxd0lxNTFiOWNBQUNBQVNVUkJWSzh2Q3N5ZXNOU3lmVWl3dm15UHlHS0wyOTd2L3Y3M0hDZUdSa1RVWkNSSkVpaExranIweUZwMGREUUFRSklrNTk0Z1QwVE5vc045K3hYb3JzVzIrd2RnN3BCT2tLVGFQeUsvc2o4UmhTWWJQcHZlSCs3YWhpOUU4dmpRemhqVDNRK2JEblBYQUtxYUpFc2JBVlJhSmJYVXBrT2gxZURVdmowMEJkREl6cm5QVmdqZ1RINFVOcDUvRVB2U1J5TGI1Rjlyd2dpVWpUUUtBT2VLdW05MFNtQkVSRVJFVkNjZEtta2NGR2JBZngrN0hpTWlmZXBjSjd2RWdtbWJqcUtIbnl1Mnp1amZvRkhDQjY4THdUTmp1K1BUdzZsNDcvZmtldGVuamlIT2ZHS2ZFRGlkWi9aQmh2SFAxZmJLa2tqblRocFZPeUZoTkZyMU9GL1FEWjlmbklaZEtiZWoyT3BSNTdvU0ZQanJNbEZnOXNwNlo5ZE5IelY1Y0VSRVJFUlVaeDBtYVh6ZzJoRHNmT2hhaEJoYzZsMTMzOFZjek41MkFrTTZlZUhuUndZaE9xUnVIMzQ5WGRSNCtmWWVlUE92dmZIZG1TdzhzdTFFdmZ1bURpUW1SaEdRVndMQXNkdy90NkJJTElwd2V0ZGF1ZWxtVWRrVUdkK24zSXIzemo2S25aZnZRSHBwY08yVnJ1S3B6WWRhdGlMVDVMY1dXeWRYTjRPY2lJaUlpSnBCdTA4YTlXb1phMjZQd3B0LzdRVzNSa3d2L2V4SUdtNTU3eEJjdFNyc24zTTlOa3p1aTV1NytVQ3ZydndTOWdwd3c5K0hkc2FKdjkrSVdkZUhZYzIraTdqcjQ4T3dWTFBnRHBIZDBhVHN6d0VrWGlqc0RxdFM5dk9hV0JUcDlIN2ROWVZOMWxaczlpQ2N6dStOeG95T0JyaWtvY0JpeVBzNjRZNFhtaXd3SWlJaUltcVFkcjBpUzVDSEZoOU82b2Zoa1pWWFpyVGJNS1VmRExxNnZ3d0pPU1h3ZEZGajhqVkJtSHhORUd5S1FLSEppa0tURGZtbEZvUjZ1c0JicjRIRnBtRFgyV3dzKys0Y1RtVTJ6WFlkMUFHOCs0aEZQTE5sdVVseCtlaHNZUlM2ZTV4R3NkWGQ2ZDM2NnJLYXBCMkxva1pzem5XTmJpZks4d1JTU2tMV3hNZE01cjVlUkVSRVJDMnNYU2VOV3BVTWI5ZWFMMUdya3FCVjFXOUU1R2pxbjZNeWFsbUdwMTROalN3aG85aU1JNmxGK0c5aUhyYkZweVBQNkp5RlJhaDlPN0pzMHNZQnE3Zk9PWlhYZTBpVTRTUmsyS0NnNGFQa2RSSGdrdDRrN1NRVlI4Q2lORzVMTWk5dERnemFndk9yVHZWYTNTUkJFUkVSRVZHanRPdWtNU212RkxmODZ4QStuTndYdC9Ud3E3TE10RTFIWWJKeDJpaTFKcEt3MkQ2YmsySU1PMVJzZFZPRnVsM0NwZUlJSi9ZbkVPQ1MwU1F0bmN6cjIrZzJlbnNmRTJjS291WWpKa1pwZ3BDSWlJaUlxSkhhL1QyTmVhVldUUHJrQ0Q3NDR6S0VZSEpJYlVQOGlxbEhGQ0c5ZER5M1AzcDdIWE5xWCs3cUltaFY5WjhGV21oeFIyejJ0ZmdqNjNyRTUvYkRvYXhCdUZqVXBWR3g2RlhGOE5Ga2Y3Ris5cXM3RzlVUUVSRVJFVFdaZGozU2FHZXhDVHoyNVVrazVocXhkRlFrTktwMm55dFRPMkMxU0N2T0YzWWJmWjNmd2V0a1dLRTQ2ZGZWUldXc1YzbUxvc2FSbkdqOG5qa1l0aWFPS2RnMUpXRlA5dlV6Z00rYXRGMGlJaUlpYXJnT2xUMjlzUGNpWm40ZWp5SVQ3eldrMWk4K1pySTVwOVIzY2xacFlMRy9QdE5wL1pUWVhGR1hRWGhGU0RpVEg0VlB6aitBWHpOdmF2S0VFUkJGS21HYmRPRHZmNjlmRmt0RVJFUkVUdFdoa2tZQTJIb3NIUk0yeENHem1Jc3lVdXQzZFBua0JFVVNjM1N5MlduMzk1VlkzWEVzcjMrMTU2MktDbWZ6ZStDemhQdXdLK1YyRkZrTnpnakRKb1QwMk5iL1dYSElHWTBURVJFUlVjTjFpT21wVi9zMUtSL0QzLzRkYjkzVnE2VkRJYXJWLzkyNzdlUG8xWGZyQWJ5TnhteCtXSU45YVNOaHNXblIyK3M0OUdvakZDRWh4K1NMeEtJdU9KSXpFQ1UycDI3N0lhRGdxU1BMSjMvc3pFNklpSWlJcUdFNlpOSUlBQW01UnR5ejhZalRWazdWcWlRRWUxVGVlaURRWFllQ1VpdThYTlRvN09WUzZYeWh5WVljbzhVcE1UbElzQUxnVUdzYkVydjAzbmNIUExQWkQ1TGtsRzBvQkdRY3lCeUtBNWszUVNlYllGWTBFRTdlNXNOQmtsNCt2SHpTaTgzVEdSRVJFUkhWVjRkTkdnR2d5R3h6V3R0NmpRcWZUTHNHMTRaV1BaWHZqYjlXSHVVc01sa3g4ZVBEMkhjeHoybHhkZmJTbTFlTjZUNVhrcVFrcDNWQ1RuRjQyWlJuKzYvZXJKSWdyWVNUUmh3QkNTYWw4cGNaVGlJZ3BKY1BMNTMwUkhOMVNFUkVSRVQxMStIdWFXd3UrYVZXM1B2cDBUcmZPMm0yS1hqc3k1Tk9UUmc3ZWVuTjc5N1RaL2JnenA0Ym5kWUpPZFdScFZOV0FYZ1VnUE8rOFdnZU5paFlkSGdaRTBZaUlpS2kxbzVKb3hNbDVwVmkrcWRIWWJUVS9QbGVFUUxQL1ppQXJjZlNuUlpMdUtmZS9QYkVYbk9HZC9IZTRMUk9xRmtjWGpyNVhadVE3Z2FRMzlLeE5JUVFLQklDRHg1ZVBwbFRVb21JaUlqYUFDYU5UcmIvWWg2ZSt2WXNSQTE3R213Nm5Jcm5mMHB3V2d4aG5pN21OeWYybWplcXErLzdUdXVFbXRXeFpaTytzbGtzMFVJZ3JxVmpxYWNUc295L0hGbkdSVytJaUlpSTJnb21qYzNnbllQSitPQ1B5MVdlKytGY0R1WjhjZEpwZlljYVhNeHI3K2p4djJPNithNTNXaWZVSW83RjNIdkJhc1ZnSWJBT3JYKzZxazBJdkZmazRSNGR0MlR5aVpZT2hvaUlpSWpxcmtNdmhOT2NGdjduREhyNHUrR21DRy9Ic1JQcFJiaHY4ekZZRmVlczRCcGkwRmxldlNOcTRiaWVBVzg1cFFOcWNmRXhrODBBNXZkN2VzdUhLaFhlQm5CZFM4ZDBOU0Z3RE1CalI1Wk4zdC9Tc1JBUkVSRlIvWEdrc1ptVVdoWDhiY3R4cEJTVUFnQXlpOHlZL01rUnAyMnZFV3pRV1Y2WjBQT0pDYjBDMWptbEEycFZqcTJZZk9qdzBrblhReWh6QWJTV2xYRlRJY1FUUjZ3bkJqQmhKQ0lpSW1xN21EUTJvNVFDRTZac09vcU1JaE9tZm5vVTUzT01UdWtuMkVObmVmbTJxTVYzOWc1NHpTa2RVQ3NsaWNQTHByNTVPREczbXhCaURvQ3pMUlJJSW9UMHVNV0NpTVBMcHJ5RW1CaWxoZUlnSWlJaW9pYkE2YW5ON0kva0F2emxqWU5JSzZ6YlZoejFGZVNoczd4NFcvZWxFNjhKWE9PVURxajFlL2NSeXhIZ2JjVEV2TnRQMit0V2xaQWVCTVJ0Z09UbXhGNk5BSFlKWWR0dzVJaHFPN1pPYXUzM1dCSVJFUkZSSFRGcGJBSE9TaGdEM1hXV2Y0N3JzZUtlYTRLNGxRRUJNVEhLTVdBSGdCMTlZcmE0YXpTNEI4QVlBWEdEQkNtaXNjMExpRXNBRGtnU2RoZVpMWnZQeGN3b2FHeWJSRVJFUk5UNk1HbHNKd0xjZFpZWHh2VllPZm1hb09kYk9oWnFmZUpqSmhjQitQREtId3lJK1RUQ3BsSGRvSUxvQ3lGMWc0UXVBTHdGaER1RTVDWkowQXVJVWtBcUFsQU1JQTlBZ2lURWVRSHB1RldGQS9GUFRUblhVdGREUkVSRVJNMkhTV003RUdUUVdwKzd0ZnV6VS9zSHJXN3BXS2h0T0J3ejdTS0FpMVdkaTQ2TzdnYmdyQkFpTHk0dUxxdzU0eUlpSWlLaTFxZTlKWTNaai95bDA1NDcrNWhhT281bU5iRnZ3RDUvTjkzS2xvNkRpSWlJaUlqYW4zYVZORXFTbEFMZzVwYU9vN2t0Yk9rQXFGMVJGRVdTWlJrQW5MT0JLQkVSRVJHMUtkeHlvL1dSQVhnQzhHM3BRS2hqVWhTRjd3dEVSRVJFNU1BUGgxWFRCQVlHUG83NkpXNGFBTzcyUDMzNjlEblZyVnUzYjZ0N2Z1VlBKVnF0TmlvNk9qcXZiOSsrc1kyN0JLS0dFVUpJQUNCSkVrY2FpWWlJaUtoOVRVOXRLdjcrL28rRWhvYXVNUmdNZDV3OWUzWU1BTC9vNk9qVTZzckh4c1pLL3Y3K2o0U0hoNzllL3JoT3A0dUtqbzR1ck81NWJHeXNkM1IwZEc1VmJXcTEyazdSMGRHVlByVEh4c1pLRGJvb29qcXlKNDNnOUZRaUlpSWlBcFBHS21WbVpyN3A1ZVgxVnc4UGo5RmhZV0hQSlNjbnYyQXltVTdYVktld3NQQ2JzMmZQWHJRLzc5NjkrOWNXaXlYNTRzV0xjNnA2ZmtWSlVsTFNIQUNRSkVrcnk3SXNoREFyaXFJQWdDekxzaVJKV2tWUkZDR0VjelozSkxxS1ZxdHQ2UkNJaUlpSXFCVmgwbGcxSlRrNStRRWZINS9IY25KeTNnYVFGUjhmMzdPbUNxV2xwUmQ3OSs2ZFVQNllScU1KNjk2OSs5ZFZQVTlMUzF0WldGajRUWEZ4OFE1RlViVCsvdjZ6QWdJQ25zelB6OStSbkp6OFB3QVFIaDYrMW1BdzNKYVNrcklpTnpmM1UxbVdtVGlTMHdraEpFbVNBSTQwRWhFUkVSR1lORmFwVDU4K3AreVBMMSsrdktTcWFhTGxaV1ZsYlVoS1Nub0FBREl6TTk5SVQwOWZWMVA1dm4zN25yUS9qb3lNM0tYVDZhTHN6ejA5UGNkNWVucU9LMTgrSkNUazZaQ1FrS2ROSnRQcDJwSlhvc2F5Mld5eVdxMEdtRFFTRVJFUkVaZzBWcWw4RWdjQTlxbXBXcTAyVXBJa2pkbHNUaFJDbEVxU3BCVkNtSzFXcStOK1IzOS8vN20rdnI0UDFMZlBVNmRPRFZLcjFZRUJBUUh6MHRQVG53RWdCd1FFTE1yT3psNXZOcHN2OSt6WjgvZkdYaGRSWFdnMEdra0lBU0dZTXhJUkVSRVJrOFlxeGNiR1NuMzY5RGxsVHg3ajQrTjdlbmg0RE8zZXZmdmVrcEtTMkZPblR2MGxNakp5bTFxdDlqNXo1c3h3QUlxOVh1Zk9uZi9sNitzNzgvVHAwd092Ympjd01IQ0ZsNWZYWFZVdFp1UGk0dEl2TEN6c0pTRkVpY2xreWdPZzZIUzZyaEVSRVorbXA2ZXZjZlkxVSt0dzlhaTIvV2ZGZmp3dkwrL3JDeGN1M0ZHdWlGOTBkSFJtVldXclUxTzV0TFMwbFFEK2ZlVnB4SlV5aXNWaXljalB6LzhtS1NucFNRQzVUUkZUV2xyYXlwU1VsSmk2eGt0RVJFUkVMWU5KWXgzbzlmcXdpSWlJVFRhYkxUOGhJV0VLQUZGWVdQaDllSGo0V245Ly8zbVptWmxycjY0VEZSVVZWNTgrd3NMQ1hoQkNtRFVhVFZqZnZuMlAyNCtYbHBiRysvcjZUbStDeTZBMklDTWpZMjFBUU1BQ0FFaExTM3ZoNnZOZVhsNFR2TDI5cCtibTVuNVdYUnYyZXJJczYydHFxM3lmaXFJWUFTQS9QMzkvVUZDUWZjc05aR1JrckpVa1NmYnk4cnJiejgvdlliVmE3WDNod29WNzZodFRkWDAxSkY0aUlpSWlhbDVNR3V1Z2MrZk8yelFhVFpnUXd0eXJWNjhqc2l5NzJzK0ZoSVNzeXN6TTNBd2dYYS9YZDhySnlma3dKeWZueTVyYTArbDAzVXdtMDdueXg0NGVQZG90TkRSMFJXQmc0TUxqeDQvM0FzcnVmY3pQei8vMjh1WExUMFJIUnl0T3VUaHFWWktUazFmWkU2ZVVsSlRGVjU4WFFwakR3OFBYNXVibWZnOGd1Nm8yeXRYenE2bXQ4bjBDeUNyWFIvOHJDK0U0enVYbDVYM2F2WHYzWHd3R3c2ME5pYW02dmhvU0x4RVJFUkUxTHlhTlZaTUE2SzQ4ZHNuS3lucmYzOS9meFd3Mkoxa3NsbFNielpacHNWaHlWQ3FWTGlnb2FLV1BqOCtJbkp5Y3pWY3ZhbE9US3FiY0ZkZ2ZHQXlHRVZlZDQ4MWxCQURJeU1oNFBUQXdjR0dYTGwxZVMwaEltT0dNUGhSRmtWVXFWWVZqWnJNNUF3Q0VFTGFXaUltSWlJaUlXZzZUeHNxa3pwMDd2NmZUNlNLQXN2MFZFeE1URjJSbFpiMWRWZUhzN094dFpyTzV3cWhoYkd5c3ByckcrL1RwYzd5MnhMSlRwMDV2bFgvdTd1NCtIQUJzTmx0cEhhK0IycW5MbHkrLzdPSGhjYk8zdC9lOTJkblpueFFVRkRSNmdhU3dzTERsNWFhTTdoWkM1RnhWeEQwNE9IZ2xBT1RsNVgzZW1KaXU3cXU0dUhoM1krTW5JaUlpSXVkaTBsaVo1T25wZWJ2Tlpzc3ZMUzJOOS9Ed3VMbHYzNzRuaEJBMlJWRXNBQ0RMc2dSQUpVbVNDb0NVbjUvL24vUG56NCszTnhBZEhXMXBTTWVYTDE5K0tUOC8vOE9pb3FMakFCQVdGdlphWUdEZ3dzREF3SVVBa0orZi8wM2pMNC9hT0V0U1V0SkRVVkZSQnp0MTZ2VDJ1WFBuUmpTMlFmdVUwQ3RLTlJyTmR2dnFxZllGYlFDSTdPenNqWW1KaWZNYkU5UFZmVEZwSkNJaUltcjltRFJXcHVUbTVtN0t5OHZiV2xoWUdCc1VGTFRBemMzdEJwVks1UzFKa29za1NScDdzbmlsdk1qSnlma01BSXFLaXY1ck5wdVRFeE1UNTFYWGVHaG82REsxV2gxa2Y1NlJrYkZPbzlINFhYbWFWbFJVbEdZL2w1T1Q4N0hOWnN0VUZLWFlhRFNlS1NnbzJPbUU2NlUycHFTa0pEWTlQZjJsb0tDZ3hjSEJ3YXNhMjE1c2JLdy95dDFuR0JRVWRLMzljVlpXMXV0dWJtN0Q5WHI5TlZkKzdxc2M3YTVyVEZmM1JVUkVSRVN0SDVQR0tseTZkT2tmQUd3QWtKYVc5cys2MWt0TVRIeW90akpYMy9PVm1abTVycnF5SlNVbGY1U1VsUHhSMS82cDQwaEpTWW54OHZMNnE3ZTNkNU92cktzb2lpekxNZ0FnS1NucGFRRG1QbjM2eFByNCtFd3pHbzFIMDlQVG4yL3VtSWlJaUlpbzVjZ3RIVUFyVldteEQ2TG1FQllXdHR6K09DUWtwTXJrN0FyVHBVdVhacUlKRmtrS0N3dGJIaElTOG54SVNNanpibTV1TndzaEtpM1NsSlNVZEQ4QUpTUWtaS1ZXcSszVDBKaXU3cXV4c1JNUkVSR1I4ekZwSkdwRnl0L3pGeFFVdEtpbXNvV0ZoZi9OeU1oNHZTbjZEQW9LV2hRVUZMVEkwOVB6SnZ0eCs3WWI5cjdTMHRKZWxDUkpHeGtadVFIVnpGS29MYWJxK2lJaUlpS2kxdXZxRVFVaTZ1Q3V1ZWFhdjZqVjZsOEJuSXFOamUzVjB2RVFFVkhiRXgwZExZQXF0eGdqb2phbzNkM1RHQklTOG5SUVVOQnlBTGh3NGNMRXZMeThMNXFqWEYzWTMwQ3ZFRmFyTmJ1Z29HRFh4WXNYRndKSUsxL1cyOXY3WG45Ly96bDZ2ZjRhQUJxVHlYUTZOemQzUTNwNitscFVuRDZyQ2dnSWVOelgxL2MrclZiYlE1Wmx5V0t4cEtlbnA3K1VtWm41ZWozS0VBRUExR28xLzRNbklpSWlJb2QyTnozVjI5djdYa1ZSaWdEQXg4ZW4yZ1U1bXJwY2ZXUmtaS3pOek14OFV3aFI2dVBqTXowcUt1cXo4dWM3ZGVxMHZrdVhMaHRkWEZ5NjUrYm1mcGFUay9PK1JxUHhEUTBOWGRPdFc3Y3ZBVGgyWGc4UEQzODlMQ3pzUlpWSzVaR1RrL05lWm1ibU94YUxKY0hGeGFWWGZjb1EyU21LWW45ZmFQVDlra1JFUkVUVTlyV3JrVVlQRDQ4YmREcGRaRzV1N2haUFQ4OXhIaDRlNHdFWUFCUTRzMXg5SlNjbnJ3S1FsWk9Uc3o0cUt1cXdxNnZyRVBzNWIyL3Y2WDUrZmcrYlRLYlQ4Zkh4TndMSUJvQkxseTQ5MWF0WHIvMEdnMkc4djcvL1kvWVJRbDlmMy9zQjRPelpzN2VZVEthejVicHhzeitvU3htaWNqalNTRVJFUkVRTzdXcWswY3ZMYXdZQUZCUVU3Q2dzTE55alVxbGNmSDE5SnpxN25KMjd1M3ZmZ1FNSFd1c2FyeXpMSGdCUVhGejhxLzJZdjcvL0hBQklUVTFkZ1NzSjR4VUZLU2twS3dIQTE5ZjNRZnRCbTgyV0R3QmhZV0d2NkhTNkh1WEtGOWVuRE5IVmhCQWNhU1FpSWlLaWRwVTBhcnk5dlNjREVObloyZC9tNStkL0M1U04zRG01WEwyRmhZVXREdzhQWDllbFM1ZC9GeFFVL0pDY25Eek5mczdWMVhVQUFCaU54Z05YMXpPYnpiOERnSXVMUzAvN3NlVGs1SDhJSVd5ZW5wNjM5K25UNTFTM2J0MTI2UFg2djVTdlY1Y3lSSGJsdHR4ZzBraEVSRVJFN1dkNnFwZVgxMjFxdGRxM3BLUWtEa0I2VVZIUlRnRHc4UEFZQlNBSVZ4YWFhZXB5UUtVRmJpbzhyMnJWc1BMYkttaTEya0JabG5zQVNBRUFTWkkwTlZ5bWN1VnZ4MEk0dWJtNW41cE1wak5CUVVGTFBUMDlKeGdNaHRzTUJzTXRpWW1KTTdPenN6K3NheGtpTzVWS0pRR0FKRWxNR29tSWlJaW8vWXcwZW50N3p3QUFTWktra0pDUTUzMThmT1lvaWxJaVNaSXFNREJ3aXJQS0FVQmFXdG9MYVdscEwyUm5aNzhIUU5pZnA2V2x2VkJWckxHeHNmNnhzYkV1aVltSmYzTnhjZWtUR1JtNUZWZitMWXhHNHlrQTBHcTFsVVlDZFRyZGRWZktIQ3QvdktTazVOQ0ZDeGNtbmpwMXFrdGVYdDQyQUhKSVNNaHo5UzFEQkFCQ2lIYnp2a0JFUkVSRWpkZGVSaG9OQm9OaEFnRG85Zm9CZXIxK1FQbVRYbDVlMDlQVDAxOXpRamtBUUVwS3ltS2c3SjVHSHgrZkIrelBhMkhLenM3ZTFibHpaNmpWYWo4QWVnREZ1Ym01SDdpNnVyNGFHaHE2TWo4L2Z6ZUF2Q3ZsUFlLQ2dtSUFJQ3NyNjExN0kzcTlmb2g5S3F2UmFFeE9UazVlNnVYbE5WR2xVbm5VcHd4UkZUalNTRVJFUkVUdEkybjA4Zkc1UjZWU3Vaak41a3ZIangrUHdKVnBuRzV1YnYyaW9xS091cm01WGEvVDZicTV1YmtOYThweUpwUHBYRVBpRFFzTFd5NUprczFnTUl3RGdJS0NnaDl3WlZHYTlQVDBkUjRlSGpjYkRJYngvZnIxTzVHWGwvY2xBSGg1ZWQyaDBXaENjM056UDhuT3p0NWdiNnRYcjE3L0xTNHVQbUEwR3Y4UVFzZ0dnK0YyQU1qTnpmMnNQbVdJN0lRUWtpUkpBSk5HSWlJaUlrSTdTUnI5L1B4bUFFQk9UczRuK1BPK1B4UVhGeDh6R28ySDlYcjlBRzl2NytrR2cyRkVVNVpMUzB0N3Vud2NSVVZGeCtQaTRtcDlUYS9jMHlpc1ZtdFdkbmIyKzRtSmlVK1VPMjA3ZCs3Y1gvMzkvUi96OWZWOTBOZlg5d0VBd21nMEhrOU5UWTNKeXNwNkQrVSt6T2ZsNVgzdTV1WjJnNnVyNnlBQWlzbGtPcGVTa3JLaS9OVFl1cFFoc2l1M0VBNFJFUkVSRWZkakk2S0tCZzRjT0ZxU3BOMUNpQ054Y1hFRGFxOUJSRVJVa1gxUndLb1dCQ1NpdG9jTFhoQVJFUkVSRVZHMW1EUVMwZFc0VHlNUkVSRVJPVEJwSktJSzdQYzBjcDlHSWlJaUlnS1lOQkxSVlZRcUZVY2FpWWlJaU1pQlNTTVJWU0NFNFBzQ0VSRVJFVG53d3lFUlZZY2pqVVJFUkVURXBKR0lLckxmMHlpRVlOSklSRVJFUkV3YWlhZ2llOUpJUkVSRVJBUXdhU1NpeXJnUURoRVJFUkU1TUdra29ncGtXZVpJSXhFUkVSRTVNR2trb3F0eHBKR0lpSWlJSEpnMEVsRUY5bnNhSlVsaTBraEVSRVJFVUxkMEFFVE9jQ1h4MFFMUUFkQ0FYNURVMllNUFB1aDU2ZElscU5WcXRSREN2NlhqYVdNVUFCWUFKZ0JtSnQ1RVJFVFVIakJwcFBaS0E4QWZRTmlWdjdVdEcwN2JNWDc4K0g0SER4NkVtNXViQjRCaExSMVBHMk1Ha0FrZ0dVREdsZWRFUkVSRWJSb1h2S0IyU1FqaEFhQVBnQU10SFF0MVNFTUF4RXVTVk5qU2dSQVJ0WVRvNkdnQkFMR3hzZnlzU2RRT2NNb2V0VmRhbEkwd0VyVUVqbTRURVJGUnU4R2trZG9yR1hYNDBDNEViemtqcDlDQjc2OUVSRVRVVHZCRERYVVlWcXNWNmVucE9ISGlCSUN5aFBHQkJ4NUFVbEpTdmRwUkZBV3JWcTJDb2lqT0NCTUE4T1dYWHlJOVBkM3gvT09QUDhiMzMzL3ZlSDcrL0huazVlVTVyZi9xR0kxR0RCbzBxTlp5aXFMZ24vLzhKeXdXaStQWXNXUEhzSFBuVG1lR1Z5ZkhqaDJyZE96MDZkTXdHbzAxMWlzdExjVkhIMzJFa3BJU1o0VkdSRVJFMUNweElSeHE5OTU2NnkxOC92bm55TS9QUjJSa0pIeDlmYkYyN1ZwczNyd1o4Zkh4bURselpvWHkzMy8vUFhKeWNuRFhYWGRWYW12djNyMVFGQVZmZnZrbGxpNWQydWpZUHZ2c00yellzS0hTOFNWTGx1QzU1NTdEcTYrK2lyTm56K0x0dDkvR3UrKys2emovNDQ4LzRwZGZmc0U3Nzd5RGYvM3JYL2pwcDU4cXRaR1ltQWhKa3ZEcnI3ODJPazQ3SVVTZGt1VWpSNDdnMkxGajBHZzBqbU1CQVFGWXZudzV4b3daQTdXNjRsdFBVVkVSVENaVG5XTHc5ZlVGQU54MDAwM1FhbXVmQVdvMm03Ri8vMzdIODNuejVtSHYzcjBWeXV6WXNRTXVMaTZZTTJkT3RlMW9OQnBjdW5RSlR6NzVKTmF1WFF0WjVuZHVSRVJFMURIdzVtUnFsNjVzRlRFTXdPZFdxeFVxbFFwRGh3NTFKQThIRHg3RVAvLzVUN3ozM252dzh2SUNVRGE2OS8zMzMrT05OOTZvc1cyejJZd2JicmdCZi96eFI1UEVPbno0Y0VjU1UvN3hwNTkraWttVEp1SEJCeC9FaEFrVE1Ibnk1QXIxbGl4WmdqNTkrdURlZSs4RkFHemN1QkhwNmVrSURBekU0Y09ITVdEQUFJd2ZQOTV4ZmZWVlVsS0NvVU9IUXEvWFZ6aHVOQnFyUFBiYmI3OUJwVklCQUdKaVl0QzdkMjk4OE1FSE5mYmg3dTZPclZ1M1l0bXlaWFVlaFR4MDZCQ0FzcVN4ZkRKWW5hdkwyVi9qQlFzV0lERXhzZHA2WDMzMVZhVmppcUxnMFVjZnhlalJvekZseXBTYXVwMEVZSzhrU1ptMUJraEUxQTV4SVJ3aUltcjFoQkQrUW9pN1JUazMzbmlqRUVLSS9QeDhNWDc4ZUhIZ3dBRXhaY29Va1pLU0lnNGNPQ0RHamgwcmtwT1RSWFZPbmp3cEJnOGVMQVlQSGl5aW82TXJQRTVMUzZ1MlhtMkdEUnRXNmZHd1ljUEVzR0hEUkhSMHRPUHhzR0hEeEt1dnZ1b29hN1ZhSFk4blRab2tKazJhSk1hT0hTdWlvNlBGaEFrVEhNY2Fxcmk0V0VSSFI5ZjVtRDJlN094c01XellNRkZVVk5UZ3Z1dml4aHR2RkY5KythWEl6YzBWUWdqeHhodHZpSFBuemdsRlVZUVFRdXpkdTFmOC9QUFBqbi8za1NOSGlwRWpSNHBycjcxV2pCdzVVZ2doeE5hdFc4WDc3Ny92YUhQdjNyMWk4ZUxGTmZiN3hSZGZpT0hEaDR2OC9QeWFpdDBqdU1jbEVYVmcwZEhSd3A0NEVsSGJ4K21wMU80dFhib1V2LzMyRzBwTFN6Rm16QmdBd0JkZmZBRjNkM2ZNbmowYmYvdmIzeUNFd01zdnY0elEwTkJxMituWnN5Y09IRGlBd3NKQ2pCczNEdnYyN1FNQWpCbzFxc0kweklhNDg4NDdBY0J4djV4OXRQR0dHMjdBN3QyN3EyemZQcW9IQUlXRmhZNlJ1akZqeG1ENzl1Mk94ODN0d3c4L0JBQzR1YmtoTGk0T01URXgxWlpkczJZTnVuYnQydUMrTEJZTDFxNWRpMy84NHgvNDVwdHZFQm9haWwyN2RtSE9uRG5ZdUhFajVzK2Y3eWo3d3c4L0FDZ2JhYlEvSGpkdUhKWXNXWUxTMGxJVUZ4ZmoxVmRmeFlzdnZsaGpud2NPSElCR284SEdqUnZ4MkdPUE5UaDJJaUlpb3JhQ1NTTzFlNnRYcjBaOGZEenV2Ly8rQ292Si9QYmJiMWkvZmoyQ2c0UHh6RFBQSUR3ODNIRnUrUERoQU1xbW9nb2hvTlBwQUFDYk4yK0dKRWx3Y1hGeGxMVmFyWlh1MGFzdisxUkllNzkyTnB1dFV0dnZ2ZmNlUHZyb0k1ak5aaHc0NFB4dEtLdEtQS3RMUmhNVEU3RnIxeTdIODRFREIxWTV6Yk1xZFZuWXg4WEZwY0pyUDNIaVJQejczLy9HaXkrK2lGR2pSbUhzMkxHWU9uVXFvcUtpVUZKU2duNzkrbFhaem9ZTkd5ckVOWDM2ZE1mako1NTRBZ0R3L3Z2dlY1cmFXMUJRZ1AzNzkrUDExMS9Id29VTGNmLzk5OFBkM2IxTzEwZEVSRVRVVmpGcHBBN0JQckwwbi8vOEIwT0hEc1hzMmJOUlhGeU13TUJBdUxtNVZVZ1lnVDlIK21iUG5vMUpreVpWU0pLT0h6OE9IeDhmeDNPTHhlSklLcHZDcmwyNzhQVFRUd01vUzBpSERoMWE0ZnorL2ZzeGMrWk1EQmt5eEhFc096dmJjYzlqZm41K2hjZU5WVDdSdHQvbldOVXhvT3oxblRkdm5tTzByajRqamFOSGo2NDFsdG16WitPUlJ4NXhQSmRsR2ZQbXpjT0NCUXV3ZmZ0MjZQVjZQUFRRUTFpOGVER2VmZmJaQ25Vek1qSnc4dVJKbEphVzRvY2Zmc0Q2OWV2aDYrdUx2WHYzNHNjZmY2d3hUcnN0VzdiZzJtdXZSWFIwTkc2NDRRWjgvUEhITlM2ZVEwUkVSTlFlTUdta2RzOXF0V0xQbmoxUXE5WFl2WHMzL3YzdmYyUGV2SG53OC9QRG80OCtDbzFHNDBnS2k0cUs4STkvL0FOMzMzMDM0dUxpa0o2ZWpsR2pSdUdmLy93bkZpNWNDSlZLaGRPblR5TXlNaEpBMldxaVZxdTFTYWVuamgwN0ZtUEhqc1g1OCtjeGVmSmtMRnUyRExmZWVtdU45WDE5ZmJGbHl4WUFaYU9BNVI4M3B4a3pac0JnTURpU3h2cU1OTm9YdUttdmpJd015TEtNK1BoNGhJYUdJakl5RWphYnpiSEtLZ0JrWldWaHlwUXBHRHg0TUxSYUxRWU1HSUJaczJZQkFESXpNK0hpNG9LSkV5ZFdhSGZidG0wVm51Zms1T0RqanovRzJyVnJBUUNQUFBJSVpzeVlnVHZ1dUtQR2FjMUVSRVJFYlIyVFJtcjNkdXpZZ1VHREJtSG56cDFZczJZTmR1M2FoYUNnSUN4WXNBQXJWcXpBcUZHakFBQ3BxYW1ZT1hNbWJycnBKaWlLZ2xkZWVRVVBQZlFRVkNvVlRDWVRmdm5sRnd3Yk5ndy8vL3d6Um93WUFhQnMxVkNOUnRQbzdSZXFtcDU2K1BCaEdBd0d2UC8rKzdqNTVwdHJuQUxyekpIR20yNjZxVTdIYkRZYkRBWkRwZU5qeDQ2dHROb3FVUGJhbFovSzJoQkdveEVmZlBBQm5uMzJXYnorK3VzWU1XSUVYbm5sRmR4enp6MTQ3YlhYSFBkWCt2bjVZYytlUFpCbEdjT0hEOGZqa1VOWkpRQUFJQUJKUkVGVWp6K094eDkvSEMrODhBSzh2YjB4ZS9ac0FNQ1RUejZKRVNOR1lOeTRjUlg2RVVKZzFhcFZ1T21tbTlDL2YzOEFRS2RPblhEWFhYZGg1Y3FWZVB2dHQ3a0ZCeEVSRWJWYi9KUkQ3ZDd1M2J2eDBFTVBBUUFrU1VLWExsMndZTUVDUFBIRUU5aTVjeWVPSGoyS3BLUWt6SjA3RjMvLys5OFJHQmlJVmF0V0lUazVHVDQrUHZqUGYvNER0VnFOblR0M0lpRWhBWEZ4Y1k2cGxDVWxKWEIxZFhYMGxaNmUzcUFZLy9qakQyemJ0ZzFtc3htUFBmWVlFaE1UOGVXWFgrS3BwNTZDeVdUQ3VuWHJhcXh2SDJuY3NtVUxQRDA5c1hIalJuejg4Y2NWa3JpR3hyWi8vMzdISDN1U1YvN1kvdjM3Y2VqUUliend3Z3ZZdlh0M3BmcTV1Ym40NnF1dkt2MHBMQ3hzVUR6bHZmWFdXeGc5ZWpUR2pCbUQ2NisvSGkrLy9ETDBlajJlZXVvcHg4aXkzZFZKWFY1ZUhyNzk5bHVZVENiazV1Ymk5OTkveDVrelp6QjI3TmhLL2F4YnR3NW56NTdGb2tXTEtoeWZNMmNPc3JLeThOSkxMelg2V29pSWlJaGFLNDQwVXJ1M2N1VktlSHQ3TzU1SFJrYml6VGZmUkVSRUJEcDE2b1NISDM0WUhoNGVXTFJvRVc2ODhVWUFRSThlUFdDMVdoSDMvK3pkZDN4YjFkMC84TSs1Vjl1V3ZFYzhNcHpFVHVJa3RtWDJLbVdYVlFwbGw1YjlVRm9vNjBlaGpKYlNwMEJwS2FNRkNwUzkxME9CaGsyaEJBSWhIaG1PTTV6RWRqempJVm1TSld2ZDgvdkRzckdUT0k1ajJmTDR2Rjh2WHBhbGU4LzlIaEdQajgrNTUxUlVJRGs1R2NYRnhXaHRiY1dkZDk2Sjg4NDdEMGFqRWNGZ0VOWFYxZjMzTndZQ0FWeCsrZVU0N2JUVGNORkZGKzFWYlk4KytpaVNrcEx3Mm11dklUOC9IMElJL1BhM3Y4V0tGU3ZnOVhweHpESEhZTmFzV2Jqa2trdGdOQnB4eFJWWHdPZno0WUVISGtBNEhNYTc3NzZMWTQ0NUJxbXBxZjF0SG5QTU1iajMzbnZ4MldlZjlZZmJmYW5OWXJGZzVjcVZnNTdyRzFWMU9wMkRGb25wN3U3R3lwVXJkeG1oMnh1aFVBZ2VqMmRFNS9SZE95NHVEai83MmM4QUFMZmVlaXZ1dlBOTy9PWTN2d0VBWEh2dHRmRDVmSHRzNDkxMzM4VkxMNzJFMDA4L0hhRlFDTGZjY3N1Z0VkMXdPSXo3N3JzUHk1WXR3eE5QUExITFNLckpaTUs5OTk2TGl5KytHQjZQQjcvKzlhOFJGeGMzb3I0UUVSRVJUWFFNalRUbERReU1RTzk5aXhzM2JzVFRUeitOVmF0VzRjd3p6OFFGRjF3QXE5WGFmOHk1NTU2N1N6c1BQZlFRTkUzREpaZGNnaSsvL0JMWFgzODlkRG9kYnJqaEJnQ0F3V0RBRTA4OGdaLy8vT2ZvNnVyQ05kZGNNMnh0VjF4eEJhNjQ0b3IrejU5OTlsbHMzcndaOTk5L1B4NTU1QkVvaW9LQ2dnSTgrdWlqdVBiYWExRlpXWWtqampnQ0hvOEhyNy8rT3A1NDRnazg4c2dqQ0lWQ09QNzQ0NkVvQ2xSVlJUZ2NocVpwV0xac0dacWJtL0hnZ3crT3VEWmc4TFllUUc5b1BQZmNjM0hxcWFkQzA3VCs1elZOdzZHSEhvcVNrcEpkMnRBMHJmK2V6WUdDd1NDQTNuc1pSN3AxUmQvOWp3TVh4UUdBMjI2N0RVRHZ0TldDZ2dKMGRIVDBoMENmendlUHg5Ti8vNm5MNWNKWFgzMkZiNy85RmxhckZVY2RkUlQrL09jL1k5V3FWYmpzc3N1UWtaR0JCeDk4RUo5OTlobWVlT0tKSWJjR21UdDNMaDUrK0dGY2UrMjFlUExKSndkdDgwRkVSRVJFUkJPVWxESk5Tbm5Hd04zV0gzamdBU21sbEJzM2JwVDMzWGVmL1BMTEwyVXdHTnk3bmVSbDc2YjFBemQwRHdhRE1od083M0pjVzF1Yi9QcnJyL2U2M1lGdXYvMTJXVjFkTFNzcUtuWjV6ZUZ3eUJVclZzaEFJTkMvZ2YzT0FvR0E5SHE5MHV2MVNwL1BKM3Q2ZW1Rb0ZJcEtiU054M1hYWDlUKys4c29yZDN2TVZWZGROYXBySEhyb29VTys5dWlqajhvamp6eFNIblhVVWZMKysrK1hVa3A1OU5GSHk0TU9Pa2plZDk5OThyMzMzcFA3NzcrL3ZQRENDK1ViYjd3aC9YNi9sRkpLbDhzbEgzNzRZWG5CQlJkSUthWHM2dXFTVHFkenIrcHhPQndEL3ozOVdFcVpGdXV2QXlLaVdMSGI3ZEp1dDh0WTEwRkUwU0ZpWFFEUldKQlNwZ0E0Qk1EYnNhNkZKcWJ1N3U0aHA1SnFtamJhaFcxT0JmQ1ZFS0pqTkkwUUVVMVdmWUd4dkx5Y3Yyc1NUUUZjQ0llbXFnQ0F0bGdYUVJQWG51NDlqTUpLcUczby9UZElSRVJFTk9ueG5rYWFxdndBR2dBY0RDQU5nREcyNVV3ZUw3NzQ0bEdyVjYvK3VjMW1XM1BMTGJmY0dldDZKaGsvZWdOalErUXhFUkVSMGFUSDBFaFRWUkM5djd5N0FPakJVZlc5OXE5Ly9TdTNvNk1EZXIzZUFlRHpXTmN6eVdqby9iZm5qM3drSWlJaW12UVlHbWxLRWtKSTlQN2l6dEdlRVNvdUx2WkVwbWY2aFJDYzRrdEVSRVEwelhIMGhZZ0dVUlNsYjlFQ3JucEhSRVJFUkF5TlJMUUxyblJIUkVSRVJQMFlHb2xvRUNrbFJ4cUppSWlJcUI5REl4SHRUQUNBbEpLaGtZaUlpSWdZR29sb01JNDBFaEVSRWRGQURJMUV0RFBlMDBoRVJFUkUvUmdhaVdpUXZ0VlRJOXVXRUJFUkVkRTB4OUJJUklNTW1KNUtSRVJFUk1UUVNFUzc0RDJOUkVSRVJOU1BvWkdJQnVGQ09FUkVSRVEwRUVNakVlMk0wMU9KaUlpSXFCOURJeEVOMHJjUUR2ZHBKQ0lpSWlLQW9aR0lkc0xwcVVSRVJFUTBFRU1qRWUyTVcyNFFFUkVSVVQrR1JpSWFwRzk2S2hFUkVSRVJ3TkJJUkR2aDlGUWlJaUlpR29paGtZaDJ4cEZHSWlJaUl1ckgwRWhFZy9TTk5ITDFWQ0lpSWlJQ0dCcUphRmVjbmtwRVJFUkUvUmdhaVdpUUFmYzBFaEVSRVJFeE5CTFJZQU5XVCtWSUl4RVJFUkV4TkJMUkxyaFBJeEVSRVJIMVkyZ2tva0c0NVFZUkVSRVJEY1RRU0VRNzR6Mk5SRVJFUk5TUG9aR0lkc2FSUmlJaUlpTHF4OUJJUklNSUlUalNTRVJFUkVUOUdCcUphR2NDQUtTVUhHa2tJaUlpSW9aR0locU1DK0VRRVJFUjBVQU1qVVMwTTA1UEpTSWlJcUorREkxRXRET09OQklSRVJGUlA0WkdJaHFrYjNxcUVJS2hrWWlJaUlnWUdvbG9NRVZST0QyVmlJaUlpUG94TkJMUklGd0loNGlJaUlnR1ltZ2tvcDB4TkJJUkVSRlJQNFpHSXRwWjN6Nk5zYTZEaUlpSWlDWUFoa1lpR2tRSXdaRkdJaUlpSXVySDBFaEVPMk5vSkNJaUlxSitESTFFdERPdW5rcEVSRVJFL1JnYWlXZ1E3dE5JUkVSRVJBTXhOQkxSempnOWxZaUlpSWo2TVRRUzBTQjlDK0ZJTHA5S1JFUkVSQUIwc1M2QWFMSm9hbXF5ck9nVUI1WnZkOCt2Yy9vTzhRUzFCZjZRbGhFS2EvSGVvR1p3OVlSTUlTa1ZtMUhYWXpXcUFaMmkrUFNLYUk4enFuVVpWdVB5d3ZUNDZpUHlrc29YcE1VMVRlaCtkTFNZTmE4N2JJbFBPT2VZS3pOUGkzVS9QcS9kVWZKTlhVLys1blpYaWNNYjJxOG5yR1VGUTFwU1FKTkd0ejlrZEFkQ1JwTk9EU1lZZFg2VFh2WHJBSTlKcjdURUc5V3FXWW5tcncvS1RhZzVjV0hhMTBLSXdIalVTMFJFUkRUVmNNRUxvajFZVStkTVdyYTEvZmh2dHJ1dmFIVDVpOVkydXhOSE12eW1Wd1VPbnBtSWRTMXVkUHBDeUUwdytRdlNMWnZucHNROSsrTkZXZjg2Zks1dDA1Z1ZQOEJrNm9lVVVqeGYyWFRNZXhzN2Z0Ym1EaHhaMXVpYTRRMkdSelFySXROcXdKTE1lSHkwdVJPS0FFcXliSTVNcTNIMWdibTJoMys2WU02eXpFelJIYTE2aVlob1YzYTdYUUpBZVhrNWY5Y2ttZ0w0aFV5MEcxL1d1Tk9mVzExMy9UY05yc3VyZDNRbmp1VGNlSU9LSS9LU2NPckNOSnhXbUk0RWt4NEgvZjBickc1MkR6b3VOYzRRT0hobXdrZG5sMlRkOXVQQzlJcW9kaUJpTXZWRFNpbisrSjh0RjN5K3JldU81ZHNjczdUSWdqeDdLei9WZ3VQeVUzRDY0Z3djUERNUjFUczhzRC80OVM3SExjbU1kOW16Ylk5ZGRsRHVQZnRsMmRyM3RWNGlJaG9hUXlQUjFNSXZaS0tkL09HVHJSZTh0cmJsL28xdDNja2pQVmNWd0k4S00zRFBpZm5Jc2hrUkRHdlFKSERjRTZ1d3NzRzEyM09TTGZyQUtRdlRucnhoeWFKcjVzOFgvbEYzSUdJeTllTzlqZTM3UDdDODdyWFB0enBtU293c0xBTEFuR1F6cmpwNEpuNStjQzRBd0JNSW9hbkxqNklIVmd4NVRrR2F4WE54YWRiVlZ4ODIrMm11RkV0RUZGME1qVVJUQys5cEpCcmd1bmMzL09HKzViVTNmVDh2U2YzMHN2Mnd2dFdEbFExZFdOM3N4dnJXYm14cTcwWWczSnN2VkFHa3hCbXd3L1BkclhKQ0NCdzVOd2xaTmlPOGdUQXVlR1V0UHE3cGdDS0cvcG5aNlEwYW5pbHJ1cUxGSFNqNG9zNTV4dUd6RWgzVHFSK1ByMnc4KzlMWDF6MXZNK3AwZFRjZGpoYTNIeXNidWxEWjVFWlZxd2NiZG5URDBSUHFQejRud1lpR3JzR1pOTkdrd3hsTE1nQUFLN2QzNGZoL2xzR28yL09NMW8xdDN2aGZ2MS96WkhXN2J6OHA1ZFZDaVBEZTFFdEVSRVEwM1RBMEVrWGM5Y20yYysvNmJPdHZqczFQRmkrZld3U2RLbkRZbkNRY05pZXAvNWhnV01PYUZnKyszZDZGVEtzUk5xTU9KejFkRGdBdzZSUThlOVppbkxJb0hXNS9DR2UvdUFiLzJkSVpPWFA0Z2F3UE5yVi8zNkpUL2dIZ3JPblNqN2ZXTnVaZS9NYkdGK09OcWxMeHE0TmgxQ2xJaXpkZ3lRenJvT05xSFQ2c2F1akNwbll2Zm5Yb0xIenZIOStpcXRVREFEZ3lMd2x2WGxBTXMxN0ZoNXM2OE9Qbkt4SFVKSHBDMmw2OVgwK3Zhcnh5UWFxbENzRERlM1VDRVJFUjBUVERLUU5FRWNmL2M5V0d6N2M2Q2dEQXJGTlFrbTNEQWJrSktKNWh4YUtNT09Tbnh1MTI5T3FzRjFiam5lbzJBRUJxbkI1TE02M284QVozdWZkUENHQzRUU3lTTGZyZ3kyY3RLVDVpZnNyNjZkQ1AzMzFVOCtuZG4yMzdQdEQ3emFnd0l4Nzc1OXBRbW0zRHdyUjRMTXFJUTZKWnY4dDVuMi90eEErZUxJY0VvRk1FQ3RJc21KY1NoM2VxZDBEYnFUYUI0YVB1L0ZTTDc1NlRGMlNlT0Q5bDkzTnZpWWhvUkRnOWxXaHE0VWdqVVVSamwzOU8zMk5mU01OWGRVNThWZWZzZjEydkNOaXpiWGpxek1Xd0dWV3NxTy9DWjFzN0I0V3E5dTRnUG8yTXltWGJqQ2pKdHVIQTNBUWNORE1CdDM5WWd4WDFYWHVzb2RNYjFOZTYvVWNBMk9mUU9KbjY4V1dkODhDK3h4TEF1bFlQMXJWNjhOU3E3M2J6bUoxa3d1K09tWWZURjZlanN0bU5MMnVkK0hCemUzOTREV2tTVmEzZHFHcnRoa0VWS015SWh6M2Joa05tSmlJdFhvOGZQVmVKOERDRGpwdmJ2V2FITDVRS2dLR1JpSWlJYUNjTWpVUVIyUWxHcmFiRE8rVHJRVTNDMlJQQytTK3ZRVVhUZHdFcjNxQWl3YVJEMTRENzdwTE1PbFJkZCtpZ0ViMVBMdHNQV3pwOCtHWjdGOG9hdTdDdXRSdnJXejNvOEFiN2o5RXJpcHlmRXBjeFhmcXhORE5lKzJMYm5tOTliSElGOEh4RkU2NThhejI4d2UvUzN3eXJFUzBlLzZCUnoxOGVQQlAvZThMOFFlZDMzbjRVS3ByY1dMbmRpY3BtRDlhM2VsRGQxZzMvZ09tckZvTXE1eVpZVE1QVlMwUkVSRFFkTVRRU1JjeE1NQVBZYzREWjJEWjRlNzlVaXg3dlhtVEgwc3g0ck56ZWhWT2VxWURiSDRiREY4SWI2MXF4S0QwT3F4cGNLSnBoeGVMTWVNeEx0V0JlcWdYbmw4em9iMk83c3dkLytIUUxuaTF2eGtFemJUMHJ0enNhcDBzL1ZDRjJuWHU2azBCWXc4YzFuWU9ldS9hd1dmampDZlBoN2duaHh2YzI0ZW15M3BISk42dDI0STdqNXVHcFZZMUlqVE5nYVdZODVxWlljT0RNQkJ3NE0yRlFHMVd0SHB6OXdtcHM2ZlRoc3Yxem5OL1dkdmlHcTRXSWlJaG9PbUpvSklxb2FISVpqcDJYN1A2b3B0TTYvTkZBZXB3Qi83Nm9CSXN6cldqdkR1Qlg3MnlFMi8vZEFwejNmbDZMaHE0ZWVBSzl6K2tVZ2VJWlZodzJKd243WmR1d2RJWVZjMVBNK0hSTEo1NHJiOGJjRkV1d082Z3A0ZkJlckRZelJmcnhuMjBPdy9uRk14d3ZWRFluRFhkc245dU96c052dnA4SEFIaWhzcmsvTUFLOUMrYWM4VndsUHR6YzBmOWNna21IZzJjbDRyRFppVmlhYVVYUkRDdlM0dzE0ZU1WMmJPbjA0ZkE1aVQxUHJOcWVjTlAzNXU1dENVUkVSRVRUQ2tNalVVU0hMNmcwdXZ4eEp5MUk3ZjV3VTZjbHFHbTd2WG4vMUVWcEtNeUl4MWxMTXJFZ1BRN3QzUUdjL0hURkxndkdiTmhwTkMra1NheHFkR0ZWNDNlM3pWa05LdHlCTUE2ZW1laDFCMEpxZWFQTCtPUENVYzFPblZUOTBEUXBYbHJka25qNjRnelArNXZhTGQ1QWVMZjdaQmhVZ1h0UExJQk9GYmg0djJ3QXdQM0w2M0R6KzV0M09YWmdZQVNBcnA0UTN0L1lqdmMzdHZjL2x4bHZRSXNuZ0ZNV3Bycy8zZElSMXgzUTlydy9CeEVSRWRFMHh0QklOSURERjFUK3ZhRTk3dmo4MUc2UFA2U3VxSGVhZGw2Tk15M09nTnVQL201VXFxelJOZWordUpISXNwa0M4MVBOd2VWMVhXYW5MeGkxNERLWitxRkpLZDVjMXhwLzdQd1VMd0N4dk5acDhnWERnNEp1SUN4eFlXa1dESkY3SzEwOUlWUTJ1YUZYQklJN2Qyd1lBa0xtcDhYNURweVpHSDU3ZlZ1OGhPVEtma1JFUkVSN3dOQkl0QnNmYkdxUE02b0NKeGFrZFh1RFliV2h5NjlzYXU4MkFNQU9Ud0FydDNkaFRiTWJLK3FkV0Y3clJMMnpaNi9iVG9zM2hCZW14d1hpRGJydzJoYTMrZDBON1FiMkEvaG9jNGNGQUk2Ym4rS1RnSEQxaEdSNW85dlVOMUs2cHNXTjdjNGVyR3AwNGFzNko4b2JYU01LakF2VDQvelpOaFBNZWlYNFRuVmIvR2hxSlNJaUlwcE9HQnFKQmhBQVppZVpzYzNoZ3o4czhlNkd0amdBeUxRYXRSOFdwbnU2QXlHZEp4Q1dONzIzV1hiNmd2cGFoMDgvMU9pY0lvQ3NCR000eTJvTW1uU3FabFFWblVHbitsdmNQYWIvYm5XWUJ4NmJrMkJDUTlmZUI3YXAxbzlEWnlYaXk4aTJJQjl1N2pEM1hmZkVCYWsrZjFocW1nYmR6ZS9YaEwyQnNGcm45Qms2dk1FaFJ3Y3RCbFhPVGpRSEU4MjZrRkduQ0owaVlOR3I0ZVcxanZqcUhkMEFZT3c3ZGxGNkhOYnY2QjZxS1NJaUlpSUNReVBSTG1ZbW10RHFDVUJLQ1Y4a1NMVzQvY3EvcW5ZTUdwM0tpRGZnK0lKVXYxbW5oTU5oS1VPeWQvTUhSUkhRQ1NoU0NxVnFoOGV3Y3J0cjRGWU9nMGJqa3N3Nk9Id2haRm9OVVEyTms2MGYrK2NtNE1zNlozODdBS0JKNE4zcTlrR2hWSzhLSEppYkVNcE9NQVUxRFZwWWFqS3M5UVpNVlJGQ0ZWRGNnYkM2b3M1cFdMOGpOT1RJNTRJMEN6YTBlVEUzeGNMUVNFUkVSRFFNaGthaTNVaU4weU9vU1NSS29ObnQzKzB4clo0QTNxN2FZZHp0aThQSXRCclE0ZzVnZHBJWkRwOTcrQlAyMFdUcng4ekUzbmFNcWdKL2VOZVJ6MkJZWW5tdFU0ZDkvTjYxWDQ0TnF4cGNPS0VnRFJ2YTZrWmJMaEVSRWRHMHdCVURpZlpnaHEwM1N4bFZnY0tNM2dHNkpQUEk4MHFDcWZlY1JlbHh2ZTFhOXltajdiUEoxZzlqWk1HYm8rWW1BK2dkRFIwcG5TSmcxaWtRQWppeElCVUFzSDlPd2pCbkVSRVJFZEhPR0JxSjlvSVFBbVo5NzVmTDBzemU3UStQek9zTk5ETVRlMmR0WmthQ2pTS0FPVW05c3lxUG1OTzcvV0JoSkdTWjlMSDlrcHRzL2JBYWUwUHE0WkhybjVEZkcvNk1xdElmSkdkRjZ1NExzSG5KNXNpNUttYllqQkFBYkNaT3FpQWlJaUxhVnd5TlJQdW9ieVdXdnZEU041b25BR1FOZUR6UlRjWis2RldCSkxNZVFPK0NQd0NRWXVuOWZLTFZTa1JFUkRUWk1UUVNFUkVSRVJIUmtCZ2FpWWlJaUlpSWFFZ01qVVJFUkVSRVJEUWtoa1lpSWlJaUlpSWFFa01qRVJFUkVSRVJEWW1oa1lpSWlJaUlpSWJFMEVoRVJFUkVSRVJEWW1na0lpSWlJaUtpSVRFMEVoRVJFUkVSMFpBWUdvbUlpSWlJaUdoSURJMUVSRVJFUkVRMEpJWkdvZ2hWQ0MzV05RQ0FxcE9qcW1NeTlVT25pUEI0MUxJM2RBWXBZMTBERVJFUjBVVEUwRWdVa1dVMTdnQ0FacmQvM0svZDNoMEFBT2dWUmViYUxBMmphV3N5OWFNa3k3b1pBTmEydU1lNHN0MnJkL2dBQUhFR1ZXYkVXM3d4S1lLSWlJaG9nbU5vSklwWWtHNTVWZ0xZMU82RlA2UWhFQnI3QVR0UG9IZWdyZGJSQXdDdzUxalgvMmh4K3NlamFYTXk5ZVBJdkpUL0J3Q2YxSFFDQUxvRDR6UHcyT1RxRGRTcld6d0FnUDg1TU9mTjg1Wmt0STdMeFltSWlJZ21HWVpHb29oekQwKy84NWo1eWNzQm9OVVRRSWMzaUU1dmNFeXUxZGZ1NW5adi8zT3pFazJPcXc3SnVWQUlNYXBwa3BPcEgyY1haZno3a3Yyelh1ejd2S2FqdDUxZ2VHeUM3c2EyYmdEQXEydGErcDg3SU5kV3UyQ0c3V2RqY2tFaUlpS2lLVUFYNndLSUpvcnZwNmQ3VnJlMG5KQVdwMy84emJVN3p2R0hwYWlOVEY4TWhEVnNpUVFhYjNEa28yRyt5R2pmdHM3ZTl1cWNQWU5lUHlESFZuM0RFZlBPUExVd3BXbzBmUUFtVnorRUVGSksrWk84Vk11NnV6N2QrZ2VQWDFNR1h1ZmJoaTRBZ05zZkduR3RZUTBJaGlVMENYeFo2d1FBZkxxbGM5QXhweXhNZisrbkM5SitmRXBScG5kM2JSQVJFUkVSSUdKZEFORkU5TTl2dDUveFRIblRuYXUydXhacVE0eVh4UmxVZEFmQ21KVm9RcDJ6cC8raklvRFpTV1pzN2ZUQm9sZmdEUTQ5YWpZdnhkSjUwb0wwQjM2NXhIUnZibTV1MU8rcG0wejkrS3kyNCtCN1BxMjk2K3Z0enNOOEFVM2QzVEh4QmhXZVFCaEduWUpFa3c2dG5nQVdwTVZoUTFzM3NxeEdOTG45MEtzQ3dmRFFnNXdDUXU2ZmE5dDJ5WDY1di8vWmZqT2VCY0FGY0lpSW9zeHV0MHNBS0M4djUrK2FSRk1BdjVDSmhpQ2xWSityYkRuOTlkWE5QOW5hNlR1eXBzTnJpMGE3NlhHRzRKd1V5OW9mRktROC9VTjc2b3NMYmJhT2FMUTdsTW5XajgrMmRoNyt6S3Ftc3phMGQvOW9YYk1uSzZocG8vNCtKUUFVcE1kMXpiQWF2enEvS1BPWm41Um12eEtGVW9tSWFBZ01qVVJUQzcrUWlmYkM1bzRPVzJWajRQamx0VTU3WlpQN3VFQklTKzhPYWtuYnUzeHh2Z0VqY0RxZkV5RlRBaUFFVkFGazJjeUJGSXZPb1ZORVoyNmlhZVgzNWlaL2NYaVc3ZlBDM0lTYWlkeVBnV0xaajArM3RCLzlkVjFYMFgrM09VOTArVU96UTJHWjFPVHlKN1o3QXdvQTZIcGNDQnNza01wM00rM2pqVHFaWXpONnpEclZZZFNMSGZ2bldwY2RPRE41elJtRjZjdUVFRndobFlob0hEQTBFaEVSN1VaeGNmSE5kcnRkbHBTVTNCcnJXa2JEYnJmZkYrbkhQMk5keTNCS1NrcFdsWlNVT0VwTFM1ZkV1aFlpSXZxTzNXNlhmY0dSaUNZL0xvUkROQUtabVprM3FxcWEzdGpZZU1QT3J3a2hQZ0x3UndEWDV1VGtwSVpDb2NhV2xwWjdBY0JrTXVWbFpXWGRFdzZIdStycTZpNGQ3N3AzeDJLeGxGcXQxdU5hVzF2dkFvQ3NyS3c3ZkQ3ZkprM1RvQ2dLZ3NGZ1BvQTBBQTZEd1RCdlQyMEZBb0hOQUtLMVgwYWkxV3BkRkJjWGQ1aE9wMHR0YUdpNDBXdzI1ODZmUDcvYzYvVitXMU5UY3hJQVdWUlVsQytFS0pWU2RwYVZsYTNiWFVORlJVV3VVQ2pVVWxWVmxSK2wyb2lJaUlpbUhZWkdvaEZJU1VtNTJHZzBGdXd1TkNxS3NscEsyU2FFU0UxUFQ3L2E0L0VzOS92OTJ5TXZxMWFyOVdSVlZVM2QzZDNmaHNQaHJzanozUTZINDUyeHJEa3RMZTJYdWJtNUQrMzhmSDE5L1JYWjJkbC9EQWFETlQwOVBUV1ptWm0zdVZ5dWo0UVFhd0hBWURBY2xwK2YvMFo5ZmYxUEZ5MWFWTDJuYTVTWGw2Y0JhQjl0clRObnpud3dOVFgxcXI3UGc4RmdhME5EdzEyelpzMTZSNmZUcGRwc3RoL1k3WFlOQUtUcy9RTzJFT0tUdnVmNkJBS0J1blhyMXMwV1F1aWtsQ05mZXBXSWlJaUkrakUwRXUzQlVGTnJkbjUrM2JwMUM4dkt5amFVbEpUOFhBanhPZ0IwZG5ZK04yZk9uSmQyUG5mbXpKbVA5ajBPQkFKMVl4MGFQUjdQeW5BNDdQYjcvVnZkYnZleWpJeU1tOTF1OXljR2d5RXJGQXAxSkNZbW5tMDBHdWNDRUlGQW9DNFlEQ1liREFZRWc4SGErUGo0d3kwV3k5SGw1ZVZpenB3NUw1dE1wb1cxdGJYL0EyQjdkbmIyazFhcjllaTJ0cmI3QURpaVVhdlQ2VnltYVpvdlBUMzl4czdPemhlYm01dC90M0Rod2svMWV2Mk02dXJxZy9yQ2RsNWUzaXRtczNtcGxGS0d3K0c3blU3bm9DMHpFaElTamk4c0xOeWdLSXJKYURUT0xTd3MzTkQzV2xWVjFTRUFPa0ZFUkVSRWU0V2hrV2dZNFhDNHkrbDB2ZzRBaVltSlAxWlZOYUdqbytPZkFHQzFXbzh4R0F5eitvNE5CQUlmR0F3R0RZQ1NtSmhZVmwxZGZaQk9wMHNicW0yMzIvM05XTmZ2OC9sV2Fwcm1Db2ZEN1I2UHB6d2pJd011bCt2ajdPenN1eUo5T3FQdjJOVFUxTXQ2ZW5yZUJnQkZVVlkyTlRVOTB0blorYVRCWUZqUTFkWDFabng4L0lNTEZ5NzhNaHdPZDBzcGcvWDE5WmRFK2hDVnFha3VsK3Q5bDh2MWZucDYrbzJoVUtqTllEQ2tHUXlHQmEydHJiZlBuajM3OGVycTZ1TXlNakl1TXB2TlM0VVFBTEJwelpvMTVRQXVITmpPd05GVklZVEJhRFFXREhpWjk5Z1FFUkVSalFCREk5RXdRcUZRUzk5OWlQSHg4WWVwcXByUTkvbmN1WFBmR2hnYWEycHFNZ3NMQ3dVQVdLM1c1OVBUMDc5S1NVbTVaS2kyeDNOVk9hdlZlclRWYWoxNjUyc3ZXTEJnbFJCQ3JhNnVMZ0VBdTkzK3A4Z2hKNlNrcEJTMXRMVDhhZkhpeFlPbXA2cXFhZ1dBV2JObVBUMndyZEdhTzNmdVd3a0pDVDhFZ1BUMDlGOGxKU1dkczJIRGhpS3oyVnhvTUJqbUwxbXlaSlZlcjg4T2hVSnRrVEQrUm5aMjlwOVZWVTNkdWEzeThuTEZicmRyWHEvM213MGJOaHkwWU1HQ01vdkZZZ2NRakVhdFJFUkVSTk1GUXlQUk1JeEdZOEhPMDFHSG1yYWFrWkZ4dFpSU0NDRWdoTWgzT3AxWHVWeXV6OGFsMEdFNG5jNlhtNXFhYmxxMGFGSHRUaThwVXNxQjl3UktBRkFVeFdZMEd2djNkSFE0SEs4ME56ZmZsSmFXZG4xYVd0b3YxNjlmUDJmR2pCbDNKeVVsblIydEdqczdPMStWVWlxSmlZbW5kSGQzcjNTNVhHL3I5ZnBNbTgxMnZCQkMwK3YxMloyZG5TOG1KeWVmSzZYMFN5bnZUVXBLcWh3WTNQdlUxOWRmRGdEaGNOZ0hBRUlJSmZJU1F5TVJFUkhSQ0RBMEVnMWpKTk5UclZicmlVSUlTQ2toaEZCbnpwejVoRjZ2bnoxVTJ3Nkg0L2t4NzBDRVRxZkxqWStQUHdFQUZFV0pIeTRJaDhQaFRUcWRybi9WMGFTa3BMTUhCc1JGaXhadGkzYU5Eb2ZqeGVUazVQUDZQdS9xNmxvMmYvNzh6eFJGaWZQNy9adE5KdE1DcTlWNkpBQ2hhVnJWcGsyYjRuMCszMnlUeVpTM2FOR2lMUzZYNi8yYW1wcWZSazZQQndCTjA3b2puNnVSand5TlJFUkVSQ1BBMEVnVVJYNi92em9jRGp2TVp2TitBS0RUNmJMWHJWdFhDRUFiNXRReEZ4OGZmMmg4ZlB5aEFDQ2xETFMwdE55aEtFcGNlbnI2RFFEUTN0NytkQ2dVcWt0TVREemFaRElkRm9zYUxSYkwvamFiN1lUSTQ5STVjK2E4dm1uVHBtTXRGa3RCZG5iMlh3QkFwOU5sQVlDaUtQYnM3T3hIYW1wcVRrbElTRGdIQUZ3dTE4ZEZSVVgxTFMwdHYzYzRIRzhCUUNnVTZnUUFJWVFldmFPb01mOS9RVVJFUkRTWktNTWZRalM5cWFxYWtKS1Nja2xLU3NvbHFxb21BRURmNTMyampJbUppU2NDU0d4c2JQeUR6K2RiSFJsdHJCUkM2QmN2WGx5MWVQSGk2dDM5TjU3OWFHOXZmNmE4dk53S0FJcWlxRTFOVGIvemVEekxnZDdST0UzVFhFMU5UYjh6R28xZlJKNGJkSitpdytGNFpmMzY5WFBhMnRyK0JnRHIxNitmMDlYVjllOW8xamhqeG94YlBSN1Bmd0NnczdQem1iYTJ0cjluWldYZE1tdldyR2U5WHUvYXRyYTJBeUlMNFBRSUlkRFoyZms4QUpHYW1ucVJsREswWThlT1p6d2V6eWNKQ1FrbldTeVdmQUFJQm9OYmdkNEZjYVNVSEdVa0lpSWlHaUdPTkJJTncrLzNiNnlxcWxvQUFJV0ZoUnVNUm1QQndJVmZFaElTenBnN2QrN3JScU14Yi92MjdiOEVjQmtBQkFLQkh4cU54am9BYUdscHVXTmdtNm1wcWIvVTZYUXA0MUcvd1dCWUtJUXd4OGZISDVDWGwvY3NBR1JtWnQ3ZTFOUjBYMXBhMmpXaFVHaEhXMXZiNDVtWm1iL3U2T2g0U2ZiZWxBbEZVZUlpVGFRQWdLWnBucDZlbnRwUUtOUUZBTG01dVk5YnJkWU92TzY2QUFBZ0FFbEVRVlJqdkY3dnQ5R3F0YWVucDhyajhaUlpyZFpqd3VHd3U2dXI2NTIwdExRcjYrdnJMMHRQVDc4bUxpNXVXZVJRVTN0Nys2T2RuWjJ2SkNVbG5XYzBHdWQ1dmQ3VjhmSHhoWDYvZjB0YVd0b3ZFaE1UVHdjQWo4ZXpBZ0FVUlRFeE5CSVJFUkdOSEVNajBSN1UxOWRmRmd3R25YMmZTeW5EQUdBMm0zTjhQbDhEQURVeE1mRWtBT2p1N3E0WWVHNVZWVldEM1c0UEExRE5abk8reitmYk5KNjE5MGxJU0RoYXA5TWw2M1M2WkZWVmt3SEE1WEo5bXBtWmViWFZhajJ5cGFYbDk4M056WTlrWkdSY2s1K2YvNTdmNzMvZmJEYjNUd1BOejg5L2QvUG16WWU2M2U3VkFORGMzSHg3YzNQejd3Q2tHbzNHZUwvZlg0L2Urd1ZIdmUxR2UzdjdNMzYvZjNQZjUzNi9mM05WVmRWOEFNa21rMmx4V2xyYXI2U1VjTHZkcjlYWDEvOENBSktUazg4R0FJdkZVcFNmbi85WjM3bkp5Y2svRFlWQ0haR0ZpS3lLb2lScm11WVpiWTFFUkVSRTB3MURJOUVldExlM1B6SHc4Kzd1N25LVHliUm80Y0tGMndjK3IybWFyN096YytlcG1sb2dFR2d5R0F5NU5wdnQzSVNFaERHdmQzYzhIczliVzdaczJkalYxVlVKd0dlMzI5MmFwblZtWldYOTN1LzNiMnhxYXZvVGdPNkdob2JyWnM2YytROVZWZnZ1ZXd5MXQ3Yy9scGFXZHNYOCtmTy83R3N2RXB4REFBUUFWUWlodHJhMi9yR3hzZkdXMGRicTkvczNEdnc4TlRYMTByUzB0S3ZNWnZOaUthVWloSUNtYVR0cWFtck82anVtcWFucEZ3QjBnVUJnWXpBWWJBMEVBanVzVnV0aEtTa3BGN2UxdGQyL1lNR0M1UmFMcFJTQThQbDhHMFpiSXhFUkVkRjB3OUJJTkFKMWRYVy85UHY5Ni9SNmZhYVVVZ0NBbE5McmNEaGVBOUFDQU1GZ3NEMFFDTlFCUUU5UFQ0MWVyODhSUW9oZ01EaDM3ZHExV3dGZzNyeDVuNWhNcHJualViUFA1MnVJaklvQ2dObnI5WloxZFhXOUd3Z0V0cmEzdHo4Q29Cc0EydHZiSDFOVjFaS1dsallid0srQ3dlQ1gyN2R2LzBWcmErdmZFeE1UVDlUcjlUTlVWZFZMS1JVQVNtUUxDd0ZBNlZ0Tk5sb2lLNTc2M1c3M0YrbnA2ZGQwZEhROFpiVmFjdzBHdzNGQ2lFRXJ6dnA4dm9ZdFc3YWNOUEM1VUNqVWJEYWJpNXFibSs4REFGVlZFME9oMEk3R3hzWmJvMWtuRVJFUjBYUXdiaHVMRTAxWEpTVWxWd3NoSHBCUzFsWlVWT1Foc2cvaVJGVlNVbktIRU9KMktlVkxGUlVWNXcxL3h0Z3JLQ2l3eHNYRmRVa3Bnd2FESWUyYmI3NXg3Y1ZwVVpreVMwUkVJOWUzamRQQU5RQ0lhUExpNnFsRVk4emhjRHdHUUFvaFpwZVVsS1RHdXA3aENDSDZRdTJFK1VFZkZ4ZFhERUFJSWRidFpXQUVHQmlKaUlpSW9vS2hrV2lNMWRiVzlnQjRFUUNFRUUvRnVKeTlJWUhlaEJiclFnYjRDd0JvbXZaUXJBc2hJaUlpbW00WUdvbkdRWGw1K1FXUmh5ZVZscFphWWxyTU1LU1VFMnI2YkdGaFlTYUEvUUc0S3lzcm40NXhPVVJFUkVUVERoZkNJY0ozOTE1RXlNaFdEUi9XMXRaZWo4Z0NOenNkb3dXRHdSMWRYVjN2MXRmWDN3akFNYkM5ckt5czMyZG1adDRHQUZ1M2JqM2Q2WFQrbnhDaVNrcFpDT0JtQUw5TFQwKy9OaVVsNVFLRHdaQ3ZLSW9JQm9PdHJhMnRmMjVyYTl2bjBiUW85YU4vZXVydStySFRKZFY5N2NkSWE1VlNXcGNzV2RJOGt2YzhXclVTRVJFUlRXY2NhU1FhWU1lT0hRKzJ0YlU5TEtYc1NVNU9QcStnb09EbG9ZNEJJRk5UVXkvTnk4dDdmT2Rqa3BLU3p1L2JFekE1T2ZrOEFPanE2dnErbEZLVFV0NDZjK2JNUjNOeWN1NVZWZFhhMmRuNXo3YTJ0bjhFZzhGdEpwTnA0UVRvUjM5UTIxMC9Cc3JOelgxb3RQM1lVNjE5ZzU1U1NyaGNybGQzVTJ1LzhhaVZpSWlJYURyaVNDUFJBQTBORFhjQ2FPL3M3SHk4b0tDZzBtS3hIRHpVTVU2bjg2WDU4K2QvYWJQWlRoajR1dFZxUGNSb05PWTVISTVYRXhJU1RyUmFyU2NEc05YVTFMVFo3ZlpHQUxuSnlja1hBTURtelp1UEg3aVpQWUM0V1BlamJ5R2NVQ2lVdXJ0K0FPaGZpQ1lsSmVXbm8rM0hubW9kY0Z0bDY1WXRXODYyV3EySGpPUTlqM2F0UkVSRVJOTVJSeHFKZGtOUkZDc0FkSGQzZnozVU1ZRkFZQWZRdjlsOXY4VEV4SjhBZ012bFd1WjJ1ejlSVmRXVWtwSnlldVRZczZXVVVnaGhBSUNjbkp5L0dvM0cvQUduZDArVWZrZ3BadzNWano3aGNMZ0xpRTQvOWxTcnBtbkw5bFRybnQ3enNhaVZpSWlJYURwaGFDUWFJQ2NuNTdiYzNOeS96Wmt6NXcyWHkvVnBRMFBEdVVNY0dqOWp4b3c3QU1EcGRMNCs0SGw5VWxMU1dRQmtSMGZIKzExZFhlOERRRkpTMG5rQVVGRlJzVUlJNFJKQ0NFM1R0SVNFaEpNS0N3czN6SnMzYjVuWmJENXdJdlJEQ0tFQmdLcXF1VVAxbzA5RFE4TU5Vc3J3YVBveFZLMDVPVG5tdm1QcTZ1cnUyRjJ0RVh0OHo2TlpLeEVSRWRGMHhPbXBSQU9rcDZkZjNmZllZREJrS0lxU0Q2QnA0REYydTcwdDhsQjJkSFE4WDFkWGQxWGZhNG1KaVQvUTZYUXBYcSszQWtDcngrTjVEd0NzVnV0UkFESUJ0RWdwYndkd3Y1U3l5ZWwwcmtwSVNEalpaclA5d0dhekhWOVhWM2RKUjBmSDA3SHNoNlpwVWdnQklZUmhULzBBQUlmRDhaTGY3OStVbVpsNVMwSkN3aW43MG8raGFrMUpTVm5ROTN4ZVhsN3Q3bW9GOXU0OWoxYXRSRVJFUk5NUlJ4cUpCaWd2TDA4ckx5ODMxZFhWL2N4a01oWG01ZVc5aHAyK1R0cmIyeC95K1h4cjBMdVZvUXFncCsrMXBLU2tueUR5UWxaVzF0M0p5Y2svMXpUTks0UlFNekl5emdhQWlvcUtCNFVRYmxWVmN4SVRFMyt6WWNPR09VNm44MDBBU2xaVzFsMFRvUjk5OXRTUFBsNnZ0MnpyMXEybjcycy9ocXBWVVpSLzdFMnRlL09lUjZ0V0lpSWlvdW1Jb1pGb1YvNk9qbzRQQVVDbjA2VUNNQTk4c2I2Ky92ZlYxZFdIKy8zK0xjbkp5ZWRtWkdUY0dIbkpaclBaVGdFQXM5bGNuSm1aK2V2TXpNeGZLNHBpQVlERXhNVCs2WktCUU9CVEFKQlMzdWZ6K1JvYUdocHVBUUJWVmEyeDdvZW1hWWErWTRicmg5bHM3bCswWnBUOUdGUnJUazdPRENIRS9zUFZpaEc4NTFHc2xZaUlpR2hhNGZSVW9nRnljbkp1RTBLRWJUYmJpUURnY3JrK3hlNFhTbkhWMTlmL2RQNzgrVjlrWldYZDRYQTQzb21Qano5UVZWVlRJQkRZdm03ZHV0a0FOQUNJaTR0YlVsQlFzQ1l1THU0QW85RTR6Ky8zMXhnTWh0T2tsSm9RNG9UWnMyYy9GUmNYZHlRQU9CeU9YYmJHR085KytQMytKUmFMQlZKS1gwVkZSZnllK3JGdzRjS3Z1cnU3Vi9oOHZsVlNTc1ZtczUwMDBuN3NydGFVbEpUajk2YldrYnpuMGFpVmlJaUlhRHJpU0NQUkFPbnA2VmVucGFWZG82cHFja2RIeDVNMU5UVm5EbldzMiszK3FxV2w1VjRoaENFdkwrK1psSlNVQ3dDZ3M3UHpCVVRDQ3dCMGQzZXY5Zmw4bGNCM2k3TkVGbklKQVVCeWN2SUZVa3B2VTFQVDdYVjFkVmZHdWg4Nm5hNEVBTUxoOFBhOTZZZkJZSmlWa3BMeTg5VFUxTXYycFIrN3FmVWNSVkVlbEgyYk5PNmgxcEcrNTZPdGxZaUlpR2c2RXNNZlFrUmpvYVNrSkUwSTBRUkFKNlZNcjZpb2FCdjJwSEZRWEZ4OGc2SW85d0o0cTd5OC9FZmpmZjNDd3NLWlJxT3hUa3JaV1ZGUmtUTGUxeWNpb3RHejIrMFNBTXJMeS9tN0p0RVV3SkZHb2hpSmhNUzFBQ0NsSEhJa2NMd0pJU1FBU0NsajhvUGVhRFQrTmxMSFc3RzRQaEVSRVJFTnh0QklGRU9oVU9qblVrcE5VWlMvRE55WE1NWjJtUlk2WHJLeXNpd0FMZ1lRTWhxTnY0eFZIVVJFUkVUMEhZWkdvaGhhczJiTk53RHFBSmpTMHRLT2pIRTVBTDRiYVVRTXBxK25wcVl1aVR4c1hMRmloVys4cjA5RVJFUkV1MkpvSklveEljUTlVa29waEhnSUUrQStZMDNUSk5DNzcrRjRYMXRWMVg4QWtPRndtSHNuRWhFUkVVMFFESTFFTVZaZVh2NFBJVVFMZ0xsRlJVWEZzYTRITVpxZW1wT1RZeFpDRkFId3JWNjkraCt4cUlHSWlJaUlkc1hRU0RReFBBY0FxcXIrYjZ3TGlkWDAxUFQwOU5NQlFFcTVmanl2UzBSRVJFUjd4dEJJTkFHVWw1ZmZKS1gwQVBpQjNXNWZHT055WWhFYUJZQW5JbnN6WGpxTzF5VWlJaUtpWVRBMEVrME1VZ2p4RVFCSUthK0tkVEhqYmNtU0pZa0FURUtJem9xS2l0V3hyb2VJaUlpSXZzUFFTRFJCdUZ5dS93RVFFa0w4ZlBIaXhSbXhxa01Jb1FIanUwK2pUcWY3VStTYXI0L1hOWW1JaUlobzd6QTBFazBRTlRVMWJWTEtid0ZBcDlPZEU2czYrbFpQSFMrbHBhVjZJY1NsVWtvdEVBaGNQWjdYSmlJaUlxTGhNVFFTVFNCQ2lPdWtsSnFpS0hlWGxwWmFZbDNPZUZ3a0ZBcmxSeDQ2cTZxcUF1TnhUU0lpSWlMYWV3eU5SQk5JZVhuNTEwS0l0UUJNNFhENHRGalVNTjZycDZxcStsSmtBWnhieCtONlJFUkVSRFF5REkxRUU0eVU4ajRwcFJSQy9DL0dlZHVMdmhJQVFJaXh2M1JPVG80WndCSUF3WXFLaWtmRy9JSkVSRVJFTkdJTWpVUVRURVZGeGJOQ2lBWWh4T3lTa3BLanh2djZmUXZoWUJ3Q2EzcDYrdG1SYTI0YjYyc1JFUkVSMGI1aGFDU2FnRFJOZXk3eThPYVlGakwySHBOU3luQTRmRWFzQ3lFaUlpS2kzV05vSkpxQUtpc3Jid1BnRWtJY1hWeGN2UDk0WG52QTZxbGpQZEtvQXRBTElYeXJWNit1R3VOckVSRVJFZEUrWW1na21wZzBUZE5lQmdCRlVjWjdHd29KalAwK2pYYTcvV0VBMERUdGxiRzhEaEVSRVJHTkRrTWowUVNscXVvdEFNSUFmckowNmRLYzhicnVnTlZUeDlybFVrcXRzckx5OG5HNkhoRVJFUkh0QTRaR29nbXFyS3lzSGNBeUFGQlY5WC9HOGRKalBqMjFwS1JrVnVTaEUwQm9ySzVEUkVSRVJLUEgwRWcwZ1VrcGZ4L1pmdU9HMHRKU3kzaGNjNXoyYWZ3SUFLU1UxNDNoTllpSWlJZ29DaGdhaVNhd2lvcUtWVUtJTHdHWXBKVGpOZG80NXROVGhSRHpBYUN5c3ZLWnNiNFdFUkVSRVkwT1F5UFJ4UGZYeU1kcngrTmlmYXVuQ2lIR1pLVFJicmVmSDNuWU5CYnRFeEVSRVZGME1UUVNUWERsNWVWdkF0Z0NJTGVrcE9USFkzMjljWmllK216a09rZVBVZnRFUkVSRUZFVU1qVVNUZ0pUeVlRQVFRb3pIUFlCak9UMVZJUEo5cDZ5c2JNTVlYb2VJaUlpSW9vU2hrV2dTcUtpb3VCK0FDOERCSlNVbDN4dkxhL1dOTkk3RlBvMTJ1LzNKeU1NWG90MDJFUkVSRVkwTmhrYWl5VUdUVWo0QUFFS0lHOGI0V21NNVBmVkNBQ2d2TC8vcEdMUk5SRVJFUkdPQW9aRm9rZ2dFQXZkTEtUVUFKNVdXbHM2TWRUMGpWVnhjUER2eVVJdjhSMFJFUkVTVEFFTWowU1JSVlZYVktZUjRGb0NRVXQ0NlZ0Y1pxOVZURlVWNUovTHdrbWkyUzBSRVJFUmppNkdSYUJJSmg4TVBSaDZlWDFoWWFCaUxhd2doeG1RVVVFcVpEd0RsNWVWUGowWDdSRVJFUkRRMkdCcUpKcEhWcTFkWEFIZ2ZnRVd2MTE4L3hwZUwya2hqY1hIeCtRRDBVc3B0MFdxVGlJaUlpTVlIUXlQUkpDT2wvQXNBS0lweXhWaTAzemM5TlpxRUVBOEtJWVNpS01kR3UyMGlJaUlpR2xzTWpVU1RURVZGeFNjQXFnSGtscFNVak1YOWdkRmVQVlVCa0FnQVpXVmxXNkxVSmhFUkVSR05FNFpHb3NsSFNpbnZRbStvdXlyYWpVZDduOGJpNHVKSGhCQUt1RGNqRVJFUjBhVEUwRWcwQ1ZWVVZMd013QVZnYVhGeDhaSFJiTHN2TkVhTG9pZy9BUUJOMDM0WnpYYUppSWlJYUh3d05CSk5Ua0VoeE4yaTEyK2kzSGJVcHFjdVdiSmtnWlRTRENCVVdWblpOZHIyaUlpSWlHajhNVFFTVFY2UEE5QUFITDEwNmRJNTBXcDB3RWpqcUVPalhxOS9JN0xmNDVYNExvd1NFUkVSMFNUQzBFZzBTWldWbGJWTEtmOG1oRkJVVmIwM1d1Mkd3MkVKQUwxWmIzU2tsUE1pYmZGK1JpSWlJcUpKaXFHUmFCSlRGT1VSQUJCQy9LQ3dzTkFRalRhak5kSllVbEp5TG5yM1p0eFVWbGJtSFgxbFJFUkVSQlFMREkxRWsxaFpXZGtHS2VVeUFCYUR3WEJYbEpxTjF2VFVQd29oUkRBWVBITzBCUkVSRVJGUjdEQTBFazErOXdDQUVPTGNhRFFXcGRWVDlVS0lIQUF3R28zVlVXaVBpSWlJaUdLRW9aRm9rcXVvcVBoQ1Nya1dRR1p4Y2ZFMW8yMHZHdnMwMnUzMnZ3TFFBWGk2ckt3c09OcWFpSWlJaUNoMkdCcUpKajhwaExnUmdGQVU1YXBvdEJmNU9KcnBxZWNBZ04vdnYzNzA1UkFSRVJGUkxERTBFazBCUW9oUHBKUmRVc281UlVWRng0Mm1yWEE0UEtwYWlvcUtDcVdVeVFBQ1ZWVlZqbEUxUmtSRVJFUXh4OUJJTkFXVWxaVUZwWlEzQ0NHRXFxcC9IRTFiUWdpdDcrRytuSzhveXBPUnZSbXZBL2RtSkNJaUlwcjBHQnFKcG9od09Qd0dBQTFBOGY3Nzc1KzNyKzJNZGlFY0ljUmlBUEQ3L1MrTnBoMGlJaUlpbWhnWUdvbW1pTFZyMXpxRUVIOEVvSVpDb2FkRzIxNWt0SEJFU2twS0xnQmdCbEJkVlZYVk9kb2FpSWlJaUNqMkdCcUpwaEMvMy84WUFBZ2hEaWdzTERUc1N4c0RSaHIzWlhycTd3RUlUZE11M1pkckV4RVJFZEhFdzlCSU5JV3NXN2R1TzRBM0FaajBldjJqKzlMR2dIc2FSMlRldkhuR3ZyMFpWVld0M0pjMmlJaUlpR2ppWVdna21tS0N3ZUR2QUVBSWNkb29teHJSU0dOOGZQeGRBSFJTeW1mTHlzcThvN3cyRVJFUkVVMFFESTFFVTh6YXRXdXJwSlNWUW9oRXU5MSs3VWpQRDRmRCs3UVFqaERpck1qRDIvZmxmQ0lpSWlLYW1CZ2FpYVllVFFoeEtRQWhwYnh1cENmMzNkTW9wZHpya2NZbFM1WXNBVEFEZ0sraW9xSmhwTmNrSWlJaW9vbUxvWkZvQ2lvdkwxOE5vQXRBZG5GeDhVa2pQSDNFQytIbzlmcjdoUkNLcG1uWEFBaVA4SHBFUkVSRU5JRXhOQkpOVFNGTjB5NFV2ZjQra2hQN3BxZU9jTWVOVWdBSUJvT3ZqK1FrSWlJaUlwcjRHQnFKcGlpZnovY0pBQ21FeUNrc0xKeTV0K2VOZE1zTnU5MStQZ0FiZ1BYY201R0lpSWhvNm1Gb0pKcWlObTdjNkpaUzNnbEFOUnFOcit6dGVTTU5qVkxLbTlHN04rTTErMUFtRVJFUkVVMXdESTFFVTFnZ0VIZ0VBS1NVOXNMQ1FzUGVuRE1nTkE2cnRMVFVJb1RJQndDWHk3VnkzNm9rSWlJaW9vbU1vWkZvQ3F1cXFtcVJVcjRzaERBWWpjYVg5L0swdlI1cDFEVHRiZ0I2VGROZTJMcDFhOWMrRjBwRVJFUkVFeFpESTlFVXAybmFEUUFncFR4eGI0NGY0WlliWjBUTytlTStGMGhFUkVSRUV4cERJOUVVdDNyMTZpWXA1Um9oaEtHNHVQam00WTd2V3oxMU9KRzlHVE9sbE4wVkZSV2JSbDBvRVJFUkVVMUlESTFFVTU4TWg4UG5BeEJDaU44TWQvRGVMb1NqMCtuK0lJUlFoQkEzQVFoRm9VNGlJaUlpbW9BWUdvbW1nVFZyMW13QTBBVWd6bTYzbnpMTTRYMzdOQTQzUGZXd3lIRnZqTDVDSWlJaUlwcW9HQnFKcG9lUXBtbG5Sb0xnODZOdHpHNjNueTJFU0Fhd3BxeXNyR1gwNVJFUkVSSFJSTVhRU0RSTlZGWldmb2JlVVVSYmFXbnB6S0dPVXhSRml6d2NjcVJSU25sZDVPUDErRzYxVlNJaUlpS2FnaGdhaWFhUG9KVHlaZ0RRTk8zam9RNEtoVUo3RElFRkJRVldBRVVBcE52dDV0Nk1SRVJFUkZNY1F5UFJOT0p3T0I0QUFDSEUvQ1ZMbGlRTmMvaHVSeHJqNHVKdUUwSVlwWlN2MU5UVXVLSmVKQkVSRVJGTktBeU5STk5JYlcxdEQ0QVhBRUNuMCszMjNzYmg5bW1VVXY0NDh2QXZZMUVqRVJFUkVVMHNESTFFMDR6TDVib0VBSVFRSitiazVKaDNmbjNBbGh1N1dMcDA2V0lBc3dDNEFvSEFtckdya29pSWlJZ21Db1pHb21tbXBxYkdEMkFOQUtTbXB2NTY1OWYzdEUranFxcS9FVUlvbXFiZFdWVlZGUmpiU29tSWlJaG9JbUJvSkpxRy9INy84VkpLVFZHVVc1Y3VYUm8zOExVOWpUUUtJWTRCQUUzVHVEY2pFUkVSMFRUQjBFZzBEVlZWVmJVQWFBR2dLb3B5MnNEWCtsWlBqZXpwMksra3BPUWNBR2tBS3Rhc1dWTTdUcVVTRVJFUlVZd3hOQkpOVTBLSWM2U1VVbEdVdjVlV2x1b0hQRC9VOU5RckFFRFR0RHZBdlJtSmlJaUlwZzJHUnFKcHFyeTgvQXNoaEJkQVFpQVFXTnIzL082bXA1YVdsaVlJSVE0RUlNUGg4SC9IczA0aUlpSWlpaTJHUnFKcFROTzBXd0ZBcjllL2dNakk0dTVHR2pWTnV4NkFTVXI1eHRxMWF4M2pYaWdSRVJFUnhReERJOUUwVmxsWmVUOEFGNENDb3FLaUxHRDMrelFLSWM2TVBIeG8zSXNrSWlJaW9waGlhQ1NhNXFTVUx3R0FvaWlQQUx0T1R5MHBLU21TVXVaTEtaMXV0L3ViV05SSVJFUkVSTEhEMEVnMHpUa2NqbXNBOUFnaFRpa3RMWjBSREFZSFRVOFZRdHdzaEZBQS9DV3l4eU1SRVJFUlRTTU1qVVRUWEcxdGJRK0FGUUFncGJ5bWI2UXhzdU9HQUhBMEFJVEQ0ZGRpVlNNUkVSRVJ4UTVESXhIQjQvRmNBQ0FNNERxZFRoY2ZlVnFVbEpTY0RpQlZTbG01WnMyYVRiR3JrSWlJaUloaWhhR1JpTEJwMDZaR0FIVUFkRkxLSXlKUEN5SEVKWkhIZndMM1ppUWlJaUthbGhnYWlRZ0FFQTZITDVXOWJwVlNRa3FwQURoU1Nxa3BpdkpSck9zaklpSWlvdGhnYUNRaUFNRHExYXYvSTRUWUxvU3dDU0VnaExBQ01Bc2hYaTBySzJ1UGRYMUVSRVJFRkJzTWpVVFVUMHA1OTRESEZnQUloOE4vajExRlJFUkVSQlJyREkxRTFLK2lvdUlSQU03SXAzb3BwYk83dS92YldOWkVSRVJFUkxHbGkzVUJFOUhtam82Y0Q5WTJQYmhsaDJ0ZXJHc1pEZnVzTkhGaVljNVRLZkdXKzJKZEMwMHEvd1p3dmhBQ21xWTl6TDBaaVlpSWlLWTNoc2FkMUhlNkRyLzk3YkkzbnZ0bVkxcXNheG1OZy9NeXNMNjVFd2ZPVHVkb01vMklFT0llS2VYNVVrcWdOMEFTRVJFUjBUVEcwQmdocFZUZVgxLy82M09lK1BpMzMyemJZWXgxUGFOeFZFRTIvS0V3UHQ3UUdPdFNhQXhJS1ZOck83MHZQUHhOdzdHTlhYNHhGdGZ3dGRRQ1FvRTVZK2FYaThiaUFoUEl2QlF6Zm52MFhLaXFNaWJ2SlJFUkVkRmt4OUFJb0tIQmxmTFBMemY4NDZiLysvcDBoM2RzZmdrZkx5Y3RtWVZtWnpmS3QzT3h5NmtvRUpDbEsrcWNyLy9rbGJXem0xeGpPV3ZVM1B1aHJYVU1yeEY3aXpMaTVaVUg1WWpybDIwTXhib1dJaUlpb29scTJvZkcyaDNkSmZkK1Z2SDYzLzZ6TGkvV3RZeldtZlk4ckczc3hJWlc1L0FIMDZRVENzbUwvN2xxKzZQWC8zdVRQcVRKV0pjejZkbXpiZkx1RStialI4OVc0dmlDMUZpWFE3VFgzdC9ZZHRtZG4yeTl2NnpSWllsMUxiRzBmMjZDWnRZcHNyMDdvSmIvNnBCSi9RZmZpVXhLcVFlUXRjM1JNOU1YQ09jR3RIRDZ0ZzcvN0FaWHo0Sk9iMkNPSm1WcU1DeDEzcUFtdk1HdzZnMkVGVjlJVTFvL2VVRnFFdUtFWHp3V011c1Z6YXhYTll0ZXAxbjBTdGlpVnpXRFRvU0VSR2R5bkdGYlRvSnh3NndrWTYxUlVYYVl6SWJ0OHhKTmRRQ2FoUkM4cDU1b2dwaldvWEg1NXBaTEwzL3Awd2MvMmRCb2puVXRveUVBbkgvZ2ZQeDNVelBxSFo1WWwwTlJKcVUwdDNmN0g3cnlYK3N2ZXJhOGFWcmRvMm96NnZEbzZRdFIzdWpHOHhWTmFIRUhvdEx1b2JPVDVFM2ZtNDFUbjZrUVBTRXRLbTBTalRVcHBlR1ZOUzEvdmZLdDZzdWJYUDVwL2ZNN0o4R2tMVTZQbDArVk5hcUwwdU5pWGM2VUlhVVVYVDJZdmEyamE3OU9YM2hSWmJQcnFPdmYzYmlvMXVHTHEzZjJtQnRkUFhENDluSmlSdlp4dlIrM09sUUE2aEJISlFPWUIrQllBRWd3NlpCdE15STMwZFF6TzhucytmUG4yellWWjlrK1RyVVkxbWZGNjh2U2JNYXRRZ2grMHlhS2dXbjVRNmRGeXJpUHY5bjh0L09lL09pQ1JtZjNVTi9JSmdWVkNGeDRTQUhlWGwyTE5rOVByTXVoS1BOSk9hdTZ0ZnYxaTk1WVY3cTZ5VDJ0L3BLZVpOYmhyWitXNElEY0JQeW9NQU8zSDUySDE5YTI0ckZ2R3ZETjlxNTlidmVFZ2xSNVVXa1dmdlJjcGVnYnNaMVdieXhOU3R0MmVETHYrWHpiczNkOHRPWFk2VDdQd0dyVXlYT0tNb04vL20vdHBGNS9ZS0p3U1puUzNPNDVkbm1kNitUYlA2dzVlbDJySjdtaXlXV0kxaC9wUnFLckp3UmZNSXoxTzdwTkFFd0FVZ0Vja2g1blFFbVdOYmhraHRYeDJEY05uMzAvTCtWdG16bjhjVVo4L05TK2g0Sm9BcGwyb1hGcm02dmc0WGRYdlhEMysrV2w0VWsreFUrdktyajRrQVY0NmRzYXVIckcvNXM3amEyZ2xNZCtzS0g5NVl0Zlc1ZnM4ay9NVys3T0xjckUrU1V6eHFUdHZHUUw1aVIvTndsQXJ5bzRyM2dHeml1ZWdlVzFEbHo2ZWhYcW5DUDdROGxaU3pOd2ZINHF6bmx4alpqY1gvMDBuVFE0QWtXM2Y3VHhuUmRYdCtUR3VwYUo0TElEY2pRR3h0SHBsakpyYzVQemhFKzJkdjNrbXRlcURuNXZVNXRwcjBjUW8weW5DTml6YkRnaUx3a25MVWhGVDFEREQ1NHFIM1RNanU0QVB0amNvZjlnYzBjNmdMTnNSdldzRXdyUy9ILzZ2SGJWc2ZPVG41bVZwUDhnMld5dWowa0hpS2FKYVJVYUsrcmJUN3ZoemErZS9WZGxyVFhXdFl5V1dhL2l3b01MOE5TS2plZ0pobU5kRGtXUmxGTHBDV2szL2VrL1cvOXc1eWRiSit3ZzJCRnprbkRTZ2pRNG8veUxSdEVNSythbERyNVZLNnhKckdseDQ0dHRUdng3UXh1K3JIVWdQTUxVZC9rQk9WaVVFUzh2ZWIxcTEvZDB3cjdMTk4xOXZxWHp2QXRmWC9QNDhsckh0TDUvc2MvL0hKQVRmTHFzVVIvck9pYXI2Zzd2d2N1M2RQN3FzcGZYbnZ6UnB2WTRkeUEydnovTVRqTGhzTmxKT0NFL0ZjZm1wOEJtL083WDBhL3JoMStYd2VVUDQ5VTFMY1pYMTdRY2V2ZC9sRU9QbVovaSs5dFhkUjkvYjA3eWZVdG1XRDhidzlLSnBxMXBFUnFycXFSaGZjL1dleTU0NnBNcnExc2NobGpYTTFwV2t4N243ejhmankrdkJoZEVtVnFrbEVuYm5mNW5ybm0zK3NSbEc5b25kSlQ1N3pZSC9ydk5FZFUyOTgreDRjTkxTZ0VBalYwOStMTE9pUTgzZGVDOWpXM29IRVU0dmZGN3MyRXhxTGptblEwVCtqMGw2aU9sVkY5WjNYTFA1Vyt1djdyTzZXTklBbkR5Z3JUZ3lvWXVwZE1iakhVcGs4Nlc5cDVqM3F4cSt0MGxyNnc1cUx6UlBlNjM1ZGlNS2c2ZW1ZanZ6MHZHeVF2U01EZGw2TCtCR05TUjNicnZEV3A0ZTMyYitlMzFiYWNzem9nLzZhNy9iS2s0WTNIbWIvUFQ0cmpQTUZFVVRmblFLS1VVclc3dnR4dStjQ3c0ZGVrc25McDAxcVNmeDVrU2I5Yi8rczBWbkY0M3hYajgvcVZsRGE3WHozOWx6Znc2Ui9UdVQ3VVpWUnd5S3hGSHpVdEJuY09IdjYvWUhyVzJvMmxtb2duWEhUNGJkMzIyRGU5V3QySDlqdTZvdFB1L3g4K0R3eGZFN3o3YUVwWDJpTVphazh1Vit1QlhkVS9kOWtITnlZR1JEcWxQVVV0bldHVlBTRk1ybXR6VGFqR3cwVnJUMnBQM3dZYm1wMzcwWE5taG05cTlNVnZESVQ4MUR0a0pScWhDWUxnZGNmWHF2djl0YjEyclIxblg2aWw5ZWxYejIzLzh6OWJ5a3hhbVhWU1VhVjIzencwU1ViOHBIeHFGRVBLcWw3NUllL2kvVlpOK2hMSFAxZDlmQXY0YU1iV0VRdkw4NXl1Ym5yajY3V3JUYUg5SlZBV3dkSVlWMzh0THdva0ZhVGhrVmlKVVJlRFZOUzI0Y2RtbUtGVWNmZlhPSHB6NzBwcW90U2NBUEhEcVFsblY2aGIvK0tZaGF1MFNqYldtTHJtNjJlVlB2L0xnM0lsNU0vTTRVeFZGZEFkQzJxTmZOM0RFZFFUZVdOMTg1ZTgvMnZEWGQ2dmJEQUNnQ09EN2VjbG84UVN3cGNPTDhWdzVlbFdqQzJXTkx2emk0RnpNU3RwMXdmclB0M1ppVmFNTFN6TGlvUi9oU09QdTFEbDl5dTgvM3JMZjhscG4rV3RybTI4K2M4bU12NHk2VWFKcGJzcUhScUtKVEVwcGRQckNmNzd1M3h1dWZHeGx3ejcvcE15MkdYSFluQ1FjTno4RlA4aFBSWkpsOE85V3diQ0c3a0FZRDUyNllOUTFEOVRRMVlPL2ZGRTM0YVpKcXdKNDlQUkMrZG1XVHZGQ1pYT3N5eUVha2V2L3ZURnJOQ3NFVHpXSHpFcEV2RkdkV045a0pyQlhxNm9NM2Q3RVovN2ZCNXZQYnVyeUN3QklzZWp4Mk9tTGNPS0NOQUM5OTRsdjZmQmlkYk1iYTFvODJOaldqWm9PTDdaMmVPSGZ5ejljS2dMWTIyLzk4UVlWZi9MZHFxQUFBQ0FBU1VSQlZEOXRJYzVhbWpub2VTbUJ4MVp1eDNYdmJ0enJ0a2JpMDVvTy9ab1c5NzEvWDFGM1ZOcEJNMzkwbGhDVGZyWVpVYXd3TkE0ak95RU9qVjNSbVNaSE5KQ1VNbnRUbS9mVnk5NnNPbWpsOXE1OUNvdzZSZUNXbytiZ3VzTm43L1kra0pBbVVkYlFCUWxnWVpUM01tdDFCL0RiajdkTXVNQm9VQVVlUDZOUXZsbTFBLytxMmhIcmNvaUl4bzJVMG5UdjU5dGV1LzJqOVNmM1BYZGdiZ0plT0djSnNoTk0vY2VwaWtCK1doenkwK0p3NXRMdnpnOXBFcHZidTdHNnFUZE1ibXJyeHVZT0w3WTVmQWdPQ0pQSlpqMmVQTE1RcjYxdHhRc1ZlLzdEM053VU0xNDVyd2lGR2ZHRG52ZUhOTnk0YkJNZVd6bTJNMEhhUFFGeC9idWJUcnpKSGZpd1Njb1RzNFR3anVrRmlhWW9oc1k5T0NRdkU2OWVkaXgrK01oN0tLdHZqM1U1TklYNGdzSHZmVnpUOGVyUFhsbVgzdW5iOTBVZFFwckVIUjl2eGFOZk4rQVhCOC9FVDBwbVlJYXRkeVg2WUZqRGxXOVY0L2xoZnFCUEpYRUdGVStjVVNpZldQWC8yYnZ2OEtpcTlBL2czenU5OTVsTU11bWRKTFJJdDZDc0NoYTZJTVhlMXI2NjZxcS90YSs2cm1WWEVkZmVHeW9yS0RhS0JTa2lRZ2lRM2ttZm1Vd20wL3ZjM3gvSmhKUkpJME1DeWZrOEQ0K1pXODQ5TXlZejg5NXp6dnMyNE1keUUwbDZReERFdVBMNi92cjFqMnl2dkJSb0h3bjh5NW54ZUhKK0doalU0TjRPV1F3S0V6UWlUTkNJc0tyTGRsOGdpQktqQTRlYmJDaldPM0RUekZna3lQbVlIaXZGam5JVDlQYndBM2dYWjZqdzNzb2NpTG5kdjI2YW5GNWN1ZUVvZnE2S2JESzEvanl6czJhdW1NZitBTUJsSTNaUmdoaERTTkRZaHdsYUdUYmZzZ0FLSVJlYmJsNkFPYzl1UW4wYkdYRWtob2VtYWNvZnhOMHY3YWw1N3VHdEZZeElqZEhwN1Y0OHNyMENUL3hZaVpXVG9uRGR0Rmk4OW5zZE5oNDk5ZW9lUzdnczhOZ01HUHI0a25HaVpEd1czcm9zaDM1aFZ3MStPOVpHQWthQ0lNYVYvRWJML05XZkhyMHE5SmltZ1MzRkxhaXplREE1V29SMGxSQnBLZ0dTRlFKd1dVT2IzTUptTWpCUks4WkViZmVLWlFvQkc2OHV6Y0t5RC9ON25hTVFzSEZXb2h3L1ZyUWlVYzVIb3B3SEdaK05VcU1EeXo3TVIxV3I2d1NmNllsNzViZmF4UVVOdGxVNU92R0dFYjg0UVp6bVNOQVlScHhjaUIvdXVCUUtZZnVJVFl4TWlFOXZ1QUFYdnZRTlhENlNsNEE0TVRSTlM1b3NucmZ2K2E1MDZhWkN3MG5KQU9nUDB2Z2t2eG1mNURlZmpPYUhUY0ZuNDZ1cnAyQlN0QmdiRGpmanpmMzFPRkJ2SFhhN0doRUhieTdMd3NQYkszR2t5VVlDUm9JZ3hwMmZLODBQVkxjZUw4OUNBNmd3T1ZGaGNuYTdnY2hrVU1oVUN6QTVXb3hKMFdKa3FJUklWUW1RS09lRE5WQnEwekF1eWxEaGlxblJ2V2ExdERwOStMK3Q1ZDIyS1FWc3VId0JPSDBqbDRTbnEwYXJoN1d4U1A5WEFDUm9KSWdoSWtGakR5b1JEMXR1dlJnNmVmZjFYN09Uby9ENjJuTncxWHMvalZMUGlOT1poNll6RHpmWi9uZkZocU5aRmFaVGV6bUZUc0lGYjRoM29RZER3R0hpbmN1eWtkTnhwL3FxM0JoY2xSdUR2QVlyMXUydHhkZUZCcmhPSUp0Zm5KU0gxNWROd0IxYlN1bktGaWNKR0FtQ0dKZnlHMjJUQmo2cVBRbE9vZDZCUXIyajJ3MUdEcE5DZHBRSVU2TEZtQmd0UnJwS2dGU2xBSEV5WHIvVFc1dXNIc3hOa2c5cUtZUnBFRFUyNVh3V3NxTkV5SWtTb2F6RmlaOHFXd2Z6dEFidGozcExSa1FiSkloeGdnU05YWWk0TEh4Ni9mbkkwU25DN2w4OVBRMFZSZ3VlK1BiZ0NQZU1PSjM1YVhyNUY0ZWIzNzlsVTVGd0pGT2NEeFdEQXY1NmRpS2V1Q0FGMUNEWHYwUkNrb0tQeTNLaUFCcjQ3TWpRUmtoVGxIeTh0alFMMTN4ZWdBYXJod1NNQkhHS2k1VnlJZVd5SU9heUlPS3lJT0V5Ty85YjFlckNkNlVrZjhDSmFySjV4QU1mMVRkdmdNYWhSaHNPTmRvNnR6RXA0T2tGYWJqenpBUUE3UUZuYVlzRGh4cHMyRjFqeGk5Vlp0U1lUM3lhcVp6UFFrNlVDRGxhTWFiSFNqQXJYb29raFFBQThQS2VXcngyRXNvbHRUcDlnb2czU2hEakFBa2FPN0FZRkY1Zk94Zm5aZWo2UElhaWdBZm1UMFZCUXl1K3pLK09lQjhtYUdXb01kbmc4Z1VpM2pZeDhtaWFadHU4L3FmKzcvdXllOWZ0cVQzbEF4b0psNFY5dFcyNDhPM0kzaFNabDZMQWcrY2xkejcyQllMSWI3TGgxMm96dmkwMjR2YzZ5d21sV3A4UUphTFhMOHlrTHYva01Gb0djZmU2UDZmOC94eUNHQ1B1UGlzQnQ4Nk83N1U5RUtSeDFtdjdSNkZIWTBlY2xNOEFJcGRZUnNSaDRxVkZtVWlVODdGdXp6SDhXbTNHcnBvMldOM0RYNmF6Wm9vV0Q4OUxRYUtpZDgzR2tGdG54MkYrdWhMNVRUWWNicksxWjNKdGNhS3FSeWJYb2RJSXVTZGxlUWhCakhVa2FPeHdjVTRDUkZ3MnZqMTZySE1iaThGQXBsYUdnc2J1VXlNdXkwM0cxcUk2T0x5UlhkODRQVkdEVjllY2c3WHYvSWdHa25UbnRFYlRkRlMxeWJYaHo1dUt6dGxWWXg1MlRKS2k0S1BGNllNbEFoL1dmV2x6KzdHN3BpMmliVTZORWVNdlp5YWd0czJGM1RWdDJGcG13dGF5bG1FL2o2azZDZjNzUmVsWSt1RWhXRDNrSmd0Qm5DNGUzMUdKSmRsUmlPbkk4aHp5YllrUitWMUd1SWloeTFSSGRnQ056V1RncHY4VllyRHhXWlNJZ3hhbkQ0RkIzQVVzYUxiM0d6QUMzY3VDZEszdkdNcmttdDlvdzVGbUc4cU1UcFMzT0ZIYjVocFVYek0xUXZxcmdROGpDS0lIRWpSMitQcElEYjQrVXROdG00VEh4dE5MWnVMMkRidEhyQjlucFVaajk3MUxzUGkxNzNHa1ByTHorSW1SNGZUNVp2OWFZLzdpeWcxSGRTZWFJVlRLWTJGT2dnenpVaFM0TkZPTlgydk0rUE9YUlJIdTZjbkZZbENZRWlQR25QLytqdEtXeUszalBETlJUajk0YmhJV3ZwZEhuY3JUZlFtQzZJMUJVY2h2dENKR291N2M1Z3NFOGNqMmlsSHMxZGdnRjdCcEtaOUZXMXoraUV5ZU1BK2hITlROTTJQeDcwc3o0QTNRS05UYmNiakpoaU5OTnZ4UmI4WEJodDdKem80MDIvRkxaU3ZPVFFtL0hLZy9mV1Z5ZGZ1REtHaTI0M0NURlVlYjdTZ3pPbEZvc0hmTDFDM2lzdWdjclpoOGNCREVDU0JCNHlrb1RpSENMMzlkakd2Zi94bGZIYTRaN2U0UVF4Q2c2VnRlM1Z2Mzh2M2ZsektITW51R3hhQXdPVnFNYzVMbHVEaERoZG54TWpBN3N0anRLRGZoTDErWGdNT003Q1RLSU4yZWJmVms4UWRwdkh1Z01hSnR6azlYMFRkTTEySHBCNGNvMzBuc08wR01OeXdHaFJseFVpeElWMkpHbkJSaUxnc1UxVjZBdlVqdndBOWxMZmlscWhXMllZenNYNXlod3ZvbEV4QXQ1c0liQ0lMRGJKOGwrR1dCQWFYR1V6dEIyT25nNDBPTnJOdG14Zm1mL3JsNnhMN2JzUmdVbmxtUWh0dm10RTg1NXJJbzVPb2t5TlZKVU4zcXhLTDNlNWZpQ0hseHp6R2NtNktBMXgvRVg3OHR4WGNsUmt5TGxXS2FUb0pzclFnVE5FSWt5dm1EcmpISll6RXdMVmFDYWJFU0FFQ2gzbzdMUHVwKy9XdW14ZmovczZ1YUhlNThnaUQ2UjRMR1U1U0V4OEduTjV5UEo3L053OU0vNUkxMmQ0Z0IwRFF0TkRpOHIxMy9lY0dhRFVlYUI3VmVRaWZoNHB3a09TNU1WMkpCdWdveWZ2alBzZlBUbERBL05pK2kvUzB6T3JEaTQ4TW9pK0FJNE1tMlltSVVMczVVNC9KUERsTVJqeGZKb2taaW5HSlN3SXBKV3R4MVpnSU9ObHF4cWNDQVozNnBnYk5qYlQyVEFySzFJaXpManNJRDV5YmhoN0lXck50VE82UXA1bW9oRzg5ZGtvSExKMmtSQ05KNDkwQURudm1sR3J0dm5nRUpqNFZIZDVCUnhrZ0kwc0RHbzNycXl0d1k5NGQ1amJ5VGZUMHhsNGwzVitUZ2treDFyMzBINmkxWS9FRStXdnRaYjc2OTNJUkREVlk4dHFNUzI4cE5BSUF0eFVac0tUWjJIaVBrTURFMVJvenBzVkpNaWhZaFV5TkNoa29BUHB2WmI5LytWNkRIRFJzTDBYVTJ5cktKVVo3ZFZlYitUeVFJb2s4a2FEeUZjWmhNUEw1d090STBFdHo2NlM2U0lPY1VSZE4wU29IZS9yK3JQeStZVktTM0R6cjhDTkkwc3JVaW5KdXM2QlV3K29NMG50dFpqZXBoWktYcnU3L0Fsd1g2VWF1VGRTSnVuSzVEVHJTWXZ2YUxBaExlRVVTRWFNVWN2THNpQjNrTlZwei8xZ0hZdmIwL1l3STBjS1RKamlOTmRqeStveEpYNUVaajYvVm40SjV2U3JIbjJNQnJvRmRNak1LTEN6T2hFTEJSYVhMaXRxK0tzYk9xUFZuTDdWOFhZMEc2Q3NmTTdvZy90L0dxck1YSmRQb0N3YnZQVHZDdDMxdkxIazdDbVA3b0pGejg3OG9wbUJ6ZE8ySHJsbUlEcnRod0ZONEJyaDJrZ2Jtdi80SCtabzA0dkFIc3JtbnJ0dDZlU1FHWkdoR214N2FQYUdhcWhaaWdFVUlsNU1BWENPS3hIWlg0OTY3aitTbllEQW8zenRENXQ1YTNvdExrWkdWcGhPRXVSUkRFQUVqUWVJSVlGSVdaU1JyTXk5QWhXaW9BaDhXRWhNZUdRc0NEVnNwSHNrcUMwdVkySEcxc0hYUm15QlMxcE5jMmlnTFd6RWhIY1hNYm50M1c5elFQWW5UNC9mU2xtNHVNSDkyNHNVQWE3Z3RYZjVwc1hqeTB0UUtQYmEvRXlrbGEzRFJEaDVueE12Z0NRZHk4cWFoYi9heng3TDV6RWlIaHNlaS9mRjFDQWthQ2lKQUphaUhlVzVtRGU3NHRIWFFDTEJyQWgzbE4yRnBxd2llckorS2RBNDM0SkQ5OGJUNmRoSXVYRm1YaWtrdzFmSUVnMXUycHhjUGJ5cnNGRWw4WEdmRmpCVm03SDJuMUZnLzdyZjMxd2R0bXgvbStMamF5cWt5dVliMTNDdGtNcko0U2pmd21Hd3FiN1VoWEM3RDVxcW5RaXJzbk02SnA0TC83YW5IdnQyV0RidnRFbGhrRTZQYXBwNFY2Tzk0N2VId0pSSXlFQ3ptZmhVTDk4VVNDT2ltUFhqa3h5dmZ1Z1VaV205dEh2dk1TeERDUVA2QVRjTUdFV0t3OEl3Vy9samZoNVo4TFlIWDNUbllpNGJPeFpISVN6a3FOeG9ZL0t2QlRhY09BN1Y0MUt4MW5wbWk3YmJON2ZMaDM0Mjk0YTA5eHhQcFBEQjlOMHl5bjEvL0lFejlWUHZUc3p1cGhmU0Q3Z3pRK3lXL0NKL2xObUtRVklWckN4ZFl5VTZTNmVscDc4c0pVV0QxK1BMeXQ0cVFHakJTWm4wcU1JeW9oRysrc3lNYmFEVWRSWVJyNkZIV0R3NHRMM2p1RUxWZFBSYjNGalYrcmo1ZDVZRkRBMVdmbzhPeEZhUkJ4V1NqVTIzSHpwaUljcU8rZERBVm9IMGtpSXMvbUNUQmUzRjNMV0RFcHlqODlWb3B2aW8yc0UzMnQvVFR3OHVJSkFOcVRGdEUwd0dGMVg0WGhEOUw0dngvSzhQTGV1bUgzL1VRMVdqMW90SG9BQUh3V0E1ZGtxZjE4RmhQLzJYMk1NMnFkSW9neGhBU05ROEJqTWZISUpXZmdhR01yYnZ4b1o3L0hXbDArZkxDdkRCL3NLOFBhR1dsNGF2RU1QUDdOQVhnRGc1OFNXRzZ3NElwM2ZzVEJXdVBBQnhNanhtcWxWYlZtOTBlM2JTNitZRWVsS2FMUnhwRm1PNDQwMnlQWjVHbnJwVVdaZEluQlFiMjZiL1MraEJERVdQVGEwaXc4dEszaWhBTEdFSTgvaUNzMkhNWFgxMHpGL0xjUHd1TDJnMGtCWDE4ekZmTlNsSEQ3QXZqbnoxVjQ2cWVxUVpkc0lDTHZpeU42bGxiTXBXK1pGZWRyY1hxcHJ3b05MTE5yYUNXUFBQNGc3QjQvUkZ3VzJNendTL1kzRitqeHhWRjlKTG84TEdJdUU0dXpOZjRZQ1pmZWNGalBxalVQYjVTVklJampTTkE0U0h3MkMrc3VQeFAvMm5ZSUZZYndkMHo3OHZIK2NxUnBwRmkvK216Yy91bXVBUU5IbXFieHpkRmp1TzZEbjJGMm5sakpCdUxrOEhycE13NDJXVFplc2VGSVlrUEhIVTBpc3BnVThPclNMSHBYdFpuNjhGRDRxVzhFUVp5WWVTa0tXRnoraUV3TE5UaThlSFpuTlI3K1V6THUvYllNQVJvNFdHK0RsTXZHVFY4V29zaEE2ZzJmQ3BwdEh1cjVYMnZZVWg2THZpbzN4aGVrYVdwcnVZbFowZUljZEVDbHQzc2g0dmI5bGZHeVNWcWNrNnpBeDRlYThPS2VZempSY2xNbktrbkJwK2VuS3dNOE5wUCs0R0FUcTlYcEpjRWlRVVFZQ1JvSGdVRUJUeStaZ1M4UFZlT1pKYlBnOVFkdzlYcy9EVGdYUDFFcHh2UExaOFBxOXVLNkQzN0JzMXNQNGJubHMvR1h6L2YwZVk3YjU4ZFQzK2Zobno4Y2l2VFRJSWFKcHVrL3YvMUh3N3E3dHBSd1RtYXBpdkdNdzZUdzV2SnNlbk9SRVpzS1J1NnV0WnpQSVY4d2lISGh2cm1KdUg1alljVGEyMVJnd0YxbkprRENaY0hxOGVPSkh5dng2UFlLa0hmSVU0L0Y3YWRlM2x2TFpqTW9ySnFpOWErZXJLV2FiVjU2ejdFMjVrQkozQXgyTDFLVUFnQkFJRWlqeHV4Q3NjR0JJcjBkQnhxc09GQnZRWk50WkFQRkRMV1FQak5CRnRSSnVYUmRteHR2N1c5Z2tjOW1namg1U05BNENDdlBTTVVQaFhYNHNhUWVyNjg5QnpFeUlUYmxWK09MdktwK3o3dGlaanFXVEVuQ08zdEtBQUFWUml1MkZ0VmgxYlJVYkRqUU84VzQzZVBEd2xlK3g4OWxrYTF0QndDNXVibmtuWFNZZGg4dWdZQXR4UnZMc2thN0syTldrb0tQejQ3b3FaRU1HS2ZGU29PUC9pbjV5MS9KM3doeGl2RFhGd0hRRGVtYytlbEs3S3UxOUZzS0kxck1CV2gwcnZ1S0JCckFaMGVhc1NoTGpZOE9OUTI1OXVza3JRaE9YM0JZVTJXSm9mRUZhWHlZMThRQ0FCWURXSklkNVZ1ZUhjVm84L2pvOGhZblZhUzNNMnZidW1lMDNWaWd4OWZGUmh5b3QrQlFndzJPVWNqbUhpdmxJa3NqQ3FTcEJMUlN3S0ZLalk3Z0IzbU5iQklvRXNUSUlFSGpBQVFjRnVabDZuQlR4eHJHLys0c3dKT0xaK0txV1JuOUJvMHNCb1UvbnowQk5FM2o1VitPZG03L3JxQVdyNjg5QjE4ZXF1bzFUZlhMUTlVbjUwa1FFZkY3YlJzZStyMSt0THN4cGwxelJneXFXeU5mWnFRdms2TEZ3Uyt2blB5ZGpNOWFCV0RGaUYyWUlDTHN5dHdZdkwwOEd3OXRxOENIZVkxaDF4R2VteXpIMXJLV2lGOTdSNFVKajU2ZmdvOU9ZRHI1bEJnSjFpL094TXQ3YS9IOHJ6VVk2bm83b20rVHRLSUIxOGo3ZzhER28zbzIwSDZqTGlkS2lBdlNsRjZOa01PaUtDcW90M3VwRXFNZFc0cU5US1BkMjYzdTRjbkNaVEdnRnJJUksrVUZzalJpUklsWk5BTU15bUQzQnY2b3QzQkNOUjBCOUZ0elVjeGxRaXZpb3B6Y2tDQ0lpQ0JCNHdEbVpjYmltdmQrNm56ODhmNXlQTDV3QnY2VXFZTlN5SVBKRWI2K1ZIc3BEaUYrcjliamFFUDN0U01iODZwdzZjUUVmSmsvY2tGaVhsNGVtWDQzVExkcFkybWdaTFM3UVVSSXBrWVUzSHpsbEovVVFzNVNpcUtDQUVtaFNwd2E1dDZVUmFQT011VHpsRUlPWGwyYWhUdm14T09lYjB2eFM1VzUyLzRjclFqZmxVUSthS3hvY1NKWklUamg4OWxNQnY1NmRpS3VPVU9IUjdkWDRMMkRqVU1lc1NSNnV5Qk5OZVRFYWdWNkJ3cjBqbEMyVVFhREF1WWt5dWtGYVVxZm1NZG1pRGhNMERUZ0NRUURGcmVmMmVMMHdPWUowRTV2Z0hMNmdneVBQMEI1L0RROC9pQThnU0I4Z1NEWVRBYTRUQWE0TEFhNExBb2NGcE1Xc0JpMGdNc01pamxNU2lYZ1FzcG5CYmhNaXNtZ0tEaThBZGc4L21CWnE1UDEvc0VHS2tCMy9pNzBHeVQycEJaeU1DdEJTb0pHZ29nUUVqUU9nTWRpWUdmNThlbWlkV1lIdGh5cHdaSXBTYmgyVGdhZTMzNDQ3SG5YblprSkFHRkxaZXdxYjhMTHE4NGEwYUNSSUlqalVwUjhldk9WVS9aR1M3aVhVaFJGaGphSVUwNTJsQWpQWDV3T3F1TldCa1VkTHd4RFVlMTNPS2lPblJTQWRQWHhvQzByU29UdnJ6c0QzNVlZOFg4L2xLT3NwZjFMczFySWdkNGUrUVJlQWJvOWdWdW9MOTlkbTl0dnYwRzFsN21oQUdoRXg2c2hLQVJzdkx4NEFtNmZFNDk3dnkzRkRsTERNYUtVQWpaTVR0K1F6Z25Td081cU03Vzcyc3p1c1lzSnRQOU94Y3Q0RUhPWmlCRnpnd0lPMDh0bE1jQmpVaFNIeGFEWURJcnkwVFR0OWRPMHh4K2szZjRnWFA0QXkrN3hNMXVkUHNhUlJodjA3VWx6ZWdhRVF3b1FnZmJ2YTJ3bUJadUhsSEVoaUpPQkJJMER5S3RyQWQzamh1Y2J1NHF3WkVvU1ZrOVBEUnMwYXNSOExKbVNCSlBEalk5L0wrKzEzKzBQd09NbmIyckU2WVBMcFBEdWlweUlKenF3ZWZ4NGJFZGxSTnNjU0x5TVIyKytjdXJCQkRsdlBrVlJKQVV1Y1VxUzhWZzROMFV4ckRiT1NwUmhVWllHei85YUE2QjkvU0dET3ZrRDZzUHRkNHBTZ0ZXVG83R3YxZ0k3cWVNWU1XdW5SbVBkbnRxSXRtbDBlR0YwZEg0dU1BQndJM3FCSWNoUUN4RXY0MkZMTVNsVFJoQW5Bd2thKzhGaE1XR3c5bDVmOVdOSkErck5ka3lPVlNFblJvR0N4dTUzUTFlY2tRSVdnNEhQRGxUMFdWNkRCSTNFNllUSm9HRDFCSERQdDZVUmJmZTlGVGtSYlc4ZzBSSXV2Zm1xcVVkVFZZSS9VUlJGNWl3UnA2emY2eXlJZnVxWHNQdTYzY2pzZVBERzhtd3N5dElBYUMvQS9uRitFeDdlV29HV0xpTkxUVllQWWlUY3pwSEhTR0V6amdlaU5EQ2tmcStlRW8zL0xNenMzTHlyMm96N3ZpdkQ0U1piUlB0STlKYXRFYUxCNmtGYlA4bVRUbVduZS84SjRuUkRnc1orZVAwQnVNTmtDQXZRTkY3NXBRRC9YRG9MTjUyZGhUcy8yOTI1andKdzh6bFpDTkkwMXY5YzBHZmJDZ0VQUEJZVGJoSThFaDBrWENhaXhWeG9SQnlvUlJ4RWliaFFDOW5nc2hpZzBENUNRRkh0MzdWOFFSbzJqeDgyang5bWx4OTFiVzRjYTNPaDBlb0JXUW9VbmxyRW9mOTN4WlRTQ1JyaGVSUkZEYTNZS2tHTU1IK1FSdHNRa3NLRVNrRDlWR0hDZmQrVmhhMlJlS1RaaGxueHNsNXJIWWNySzBxRVV1UHhRSFFvL1hiNjJtK3NWcGljZUdock9iNHFJcU5FSXlWVEk0TE5HK2dXZEdtRUhCZ2NwMTU5YUI2cmZVMWsxK3pBNGZwUEVNVEpRNExHZnRqY1BuRFo0YWZWZi9KSEJmNnhlQWFXVGtuQzNaL3ZRV2loOW94RURTWm81ZmkxdkJGbGhyNFRHYWpGUEl6QUxDSGlGS1hnc3pFOVRvS3NLQkZpeEZ5SXVFeDQvRFNPbVYxb3NMaFJaM1hqUUowVnpYWnZuNlBWQWpZRFVoNExhaUVIYVNvaHprNlNJMWJLaFM5QXcrVDBJYS9SaWovcXJGMm5EbzFiY2o0TEc5ZE9ycG9hSXo2WG9paXlVSW9ZYzhxTURpejc4QkMrTHpYMWVjek9Lak51bXgyUFozNko3SHI2K2VsS2ZGVmtPS0Z6MjF3K1BQaDlHVjdlV3hzMjR5c3hzbFpQMGVLbEhsTllvMFNjMExyREVhTVJjV0RvY3MwMGxRREpDajY1cVVBUW80Z0VqZjJnQWJoOTRlOWdOYlE1OEZWK0RaYm5KdVBpaWZIWWN1UVlBT0NxV1JrQWdEZDM5MDZBRTBJQm1LUlRScnE3eENtTVFRSFRZaVU0TzFHT09Ca1BIbjhRT3lwYThkNkJoaE5LTWE4VmMzQlJ1Z3FySm10eDJVZUhlMlhJWXpFb3pJaVY0T2Fac1pEeDJkaFgyNFp2UzR5ZGQvVWo0ZW41cWNqVlNmRG85a3I4M2srbVJ3ckF4NnNtUXNCaFl1WEhoK0VkNFcrR0VpNExuNitkZkd4R25QUmNpcUpHcmdBa1FZeWdKMzdzdjI0d0FKaWNQcGhkUHFTckJCR2Jvc3BoVWxpU3BjRzhOdytjMFBsZmsvVm5wN3c3NThUajc5dU8xNVpPVnZEaERRUlJiNG5Na3ZCcHNSSWNickxCMStXejRiWlpjWGgwaE5lN0V3VFJQeEkwRHVCb1F5dFMxUkpVR0h2UFpudGpkeEdXNXliam10bVoySExrR01SY05xNlltUWE5MVluUEQvYjlaamNwVm9sZ3ordzZ4SmdVSStGaVdZNEdFOVFpN0t0cnc5c0hHb1kwZGF1cmFERVhGMlcwQjRwbkpjbzZNeWRHUzdpdzlmZ0M2QS9TMkZ0cndkN2E5bUJ1U293WVQxeVlpbnFMRzIvK1hnOUhCSUxIbzgxMjNIMTJJdjQ4MDlOdjBEZ3pYb3FsT1ZIWVZLQWY4WUJSeUdGaXc1cEo5V2NseXVkUkZFV0tiQkxqM2xNL1ZlR2ZDOUt3L0tQd21iK0g2c3JjR0d3cE1YYlc3NXVUSUVXaVhJQlA4b2RlczVFNFBTVEllWEI0QXQyQ3hybkpjalJZUEtqb1V0N2k3Q1FaQ3BzZGFIVWRYMWU3T0V1Tm5WWG1ibE5LSjJuRktEWTQ0QXVRNVRvRWNTb2pRZU1BdGh3NWhsdm1adUgvTnUvdnRlL24wZ1ljYTdYaHdxeFlTSGhzWERveEFVSXVHMi9zTGtLZ240VmxTNmNrWWN2Ull5ZXoyOFFvaTVQeWNQT3NXSGo4UWJ6OVJ3UFdXK3RPdUMwS3dJWHBTbHcrU1l1Vms3UmdkaVNkYUhYNndHRlNnMHBza2Q5b1EzNmpEWWx5UHY2OU1CT3YvRmFMSTAxRHE5L1YwOWZGUnRnOGZseWNxUWFQeGVpejZQTVZVMk1BQUsvdU8vSFg0RVR3V1F4OGVQbkU1dk5TRkJkU0ZEWHdNQXhCakFPSEdtMHdPbnhZTTBXTFQvS2JoOVZXaXBLUEc2YnJNUGYxUHdBQVRBcDRmVmsyVXBVQ3JKcXN4ZTFmRmFPMkxYd3RZMkpzRWJLWjRMSzZyN21KRWZOUVlYSUJYZklKaXJtc3pzOHdnaUJPTDR6UjdzQ3BJbE1ydytYVFVucHRyelBiNGZJR0VDc1g5dG9YcElIMVB4ZUF6MlpoOWZRMFhEMDdBLzVnc044RU9Na3FDVmdNQmt4MjhrRTZGZ25ZVFB4dGJpS3VtNjdETXo5WDQ0a2ZxOUJnSGQ0VUhockE3N1VXYUVTY3pnL2JYeXBia2ZiY0xxai84UXQyRGlHcFJZM1poVnMzRmVHNk0zVEkwWXFHMVMrSE40RDNEalpDeW1OaHhjU29zTWVJdVV5c21hSkZpY0dCWFRWdHc3cmVVSENZRk41Wm1XTThQMWw2TVVWUmZjOFZKNGh4Nk81dlNuRFRqRmljbVNnNzRUWlVRamJlVzVHRDZ6Y1dkczRnQ05EQWxSdU80a2lURFJla0taRjM1MnpjT0NNV0pFWWdDSUk0L1pHZ0VjQ2E2V25ZZTk5U1JJa0ZZZmV2Ky9rb0hydDBHdGpNM2kvWGhqOHE0QThFY2QyWm1UZ3ZRNGVmU3h0eHJEWDhDQTZQeGNRREM2Ymk2Ui95SXRwLzR0U1FLT2RqM2FKTWZINmtHYS91cThQZjV5WGovcm1KdVBxTUdGeWNvY0wwV0FrUzVEd0kyTDEvajBRY0pwYm5oQSs4RXVROC9IelROUHdwdFgwZDdLWUNQUmErZjZoemZlSlFKM3dHYU9DKzc4dHcvOXlrSVo3WjJ3Y0hHd0cwMS84S1oxR1dCbncyRXg4Y2FoejJ0UWFMeGFEd3h2THMxa3ZTTklzNEhNNmhFYnN3UVp3bVhMNGdWbjk2RlArY240WlZrN1ZEUGo5TEk4U1dxNmZpc1IyVnZiSzA1amZaY09hcisvSGtqNVZnTWlpc1c1U0o3VGRNUTdvcS9PY3JRUkFFY1hvWTE5TlQrV3dXbmw0eUE3ZWRtOU52d1dPTHk0dm50dVhqK2VXemNjL0d2ZkIzbVhyYVpIWGl5ME5WV0RrdEZRRHcrcStGWWR2Z01CbDRlc2xNUEx2MUVKeGVraDU2ckltWDhmRDNlY200ZFhNUk10VkNiTDloQ21LbHZENlB0N2o5YUxDNDBXRDFvTjdpUm02TUJCT2pSZkFFZ3ZpbVMySUlJWnVKeDg1UGdjTVhSSFdyQzl2S1czRFhsdUhYU3ZRRmFQeDJyQTJaYWlGS2pMMVQ4dzlXZ2Q2Ty9YVVduSlVvUjdTWWl5WmI5MUhWRzZmSHd1RU40TzM5RGNQdDhxQXdLZURseFZtV3hWbXE1UncydFc5RUxrb1FwNkVtbXdmejN6bUlWNWRrWWVFRU5SN2JVWW55QWFhNVMza3MzSGxtUEM1TVUrTEt6NDYyVHowTXd4K2s4ZFRQMWZqaXFCNXZMcy9HbkFRWjl0OCtDNC92cU1ETGUrczZQME5qSkZ6TWlaZGhZd0hKVDBVUUJIR3FHN2RCWTRKQ2hJK3VPeCt6azhPUDd2UlVxcmZnemQzRitPL3FjL0RRMS90aHNCMy9zUHpYdG53MFdaM3dCWUw0Nm5CTnIzT2p4SHc4c1dnNlh2cnBhTmlFT3NUcGpVRUJqNTJmZ2xzM0Y0UFBadUwyT2ZHb05EbGg4L2loRVhJZ0Y3QjczWlNROGxpUThrVElpdW8rUmZUdDVkazQ2OVg5S085SUp1RHdCWER0RitGdlJDUXIrSmdkTDhPNUtYSjhXOUtDellWRFMzbHY4ZmdoNFlVdktUTVVyKzZydzdzcmNuRGRkQjJlK3VuNDBzRk10UkF6NDZYWWNMZ1pWcy9KdjFIQ29JQVhMczF3cko0Y3ZZckhwbjQ1NlJja2lOT2N5eGZFTlY4VVlFYWNGQzh1ekVRd1NPT3JJZ01PTmRwZ3NIc1JvR25JZUN4a2FvUzRKRk9ORExVUWIrNnZ4OW12L1RHbzlzdGFuRGozOVQ5d3g1bnhlUGhQeVhoNlFUcFdUb3JHbjc4c3hKRm1PMTVhbElrc2pSQ2Jpd3pkYnNZU0JFRVFwNTV4R1RUT3o0ckQrOWZNZzByVTkwaFFPQVdOcmZqYnB0L3crS1hUY2F6VmhuZjNsTUxzOHVCd3ZRbjNiUHl0MS9GeUFSZlh6c2xFbkZ5SWUvLzNHMnh1WDVoV2lkUGRuQVFaZHRlMHdlMFBjVVU1YlFBQUlBQkpSRUZVd3UwUDRxWXZpN3J0WnpQYWs5WEVTbm1kLzNRU0xyS2lSSmliTEFjQVZKcWMrS1dxRlZ1S2pUaldGdjd1UFFDa3F3UzRmVTQ4Rm1Tb0VOZGxKSFBoQkEzK2ZsNHk2aTF1MUZuY2FMQzQwV1R6d21EM3d1RHd3R0Qzd21qM3d0TWxlK24wV0FrMkhobGVJZ3dBMk5LUkVHZkZ4S2h1UWVPYUtlM1QzbDc5N2VRbndLRUFQRFUvelhYdHRMZ3J1Q3pxaDVOK1FZSVlRL2JYV1hESnUzbFFDdGhZbHFQQmpUTmkyOWRRVTBDYjI0OFNnd1BQN2F3NW9Wa0pOSUIxZTJxeHVkQ0ExNWRtNGR3VUJmYmNPaFBmRkJ0eGFhWWFBSEREZEIxZSsvM0VreHNyQkp6STFINGdDSUlnK2pUdWdzWmI1bWJqMzVmTkNicytNVWNueDhKSkNRTzJzYU9rSHVrYUdYYmR0eGdselczWVc5VU1tOXNIbDg4UGg4ZVBCSVVJeVNvSmZNRWdYdDFaU0VZWHg3aE10UkM3KzBueTRndlNPTmJteHJFdVdRU2pSQnc4Y240S2RsU1lzTGxRMzIyYUY0dEJnY09rd3BhbnNMcjlXRE1sR2tKTzl4RkNLWThGcVZiVWIzSWJyeitJNnpZVzRIOEZCc3lNazhMUUk0ZzhVZTBKY1Jwd3g1d0V6SWlWWUgrOUZSd21oV3VuNlhDa3lZYjk5WDJYNDRpVWgvK1U3TDExZHV6MVhCYTErYVJmakNER0tKUFRoemYzTitCTlJINDZlVzJiR3hlOW00ZnJwdW53NVB4VUxNbldkTzY3NTV4RXZIT2c0WVJLOGtoNDdPQ0Q1eVgrWTBja08wc1FCRUgwTXU2Q3hpOFBWV0habENTY2w2SHJ0Yy9qQ3c1Nk5QQmdyUkVIYTl2WG5vbTRiS2hFUERBWkRPaXRUdXl1YUliUjN2ZG9FVEcyR0IxZUpDdjVRN29McjdkN2Nkdm0za2s5eFZ3bU5xeVpqUE9TNVdoeCtyQzcyb3lydnlqb0xIcmNiUGZpK1Y5cnNIcXlGcGUrZHdoc0pvVkVPUjlKY2o0U0ZYem9KRnhveFZ6RVNMaUlGbk1oNGJYL2lWdmRmbHo5K1ZIOFVHYkM1R2dScnN5TndlMWZSUzZwNkFjSG0zREhuQVJjTzEySC9mVldYSkNtaEVySXdUOS9ybzdZTmZweTc5d0UvNzNuSk56TVliRStQZWtYSXdoaVdONDUwSUR6VWhTNHJFdkc1VmdwRDdmTmpzZC9kZys5Rk5WdHMzUi8vQ2xWOVZRayswZ1FCRUgwTnU2Q1JyM1ZoVXZXZjRmMXE4N0d0WE15T2d1a0EwQzV3WUpmeWtZdXl5TXhObXd2TitHTlpkbjRvYlFGdzFtV28rQ3o4T1dWVXpBenZqME5mcHZMajc5K1c5b1pNSWFzMzF1TE4vYlhvOVhaZm9PanFyWHZHeFJTSGd1SmNoN3MzZ0NxVzEyNE1qY2FhU29oN29oZ3dBZ2NUNGl6Y0lJYWQzeFZncXR6ZGJDNi9YanY0TWxOZ0hQYnJQamc0eGVrM2Nta3FIZFA2b1VJZ29pSWl6S1UzUUxHa0x2T2lzZnJ2OWQxWm9VZWpMbEpDdnZWVTdYWFBockpEaElFUVJCaGpjdVNHOTVBRURkOXZCTVBiUG9kYmw5Z3RMdERuT2FjdmlEVy8xYUxaeTVLQi9NRTY1RkZpVGpZZXYwWm5RRmpvZDZPZVcvOGdXYWJ0OWV4ZG0rZ00yQWNpTVh0eCtFbU94SmtmTHkwTUJQSHpHNDhzcTFpeUdVNkJ1UFZmWFZRQ2poWVBWbUxpekpWMkZ4b0dOSVh3S0c2YnJxT2Z2YlM5UHVZRlBYcVNic0lRUkFSbGFrVzRmMkRqZGhVb01lT2NoTityN1dnU0crSDEwL2p4aG14ZzI1SElXQUgvbkZCNnQ4VFZXSlNoNVVnQ0dJRWpMdVJ4cTVlMkhFWUJZMnQrT2k2UDBFdTRJNTJkNGpUMkw1YUM1eStBRjVaa29YMWUydFJvQTlmcTdPbno5Wk1RclNZaXlneEYvR3k5c1EyUjVwc21QLzJRYlM1aDVkeFZNUmg0dUpNRmM1TWtHTjNqUmwzZkYweXJQWUdzcVdvUFNITzB3dlN3S1NBLys0N2VRbHdWaytKcGw5WlBPRmhpcUwrZmRJdVFoQkV4SjNJRk5SdzdqNHJjZWVNQk9tNmlEUkdFQVJCREdoY0I0MEFzTFdvRHVjOHZ4bGYzcnpncExUUHBDZzhjc2taRVBNNTNiYlBTb3FDUXNqdGxXYjhVRzBMUHZ5OUxDTFhucE9xZFVvRTNMeUlORVlNNkVpVEhYZDhWWXhiWnNkaHpSUXRkbGFiOFZObGE2L3BwVjAxV0R4WWxLWHB0azBoWU9QbVdYRjRiVi9ka0FOSEdZK0YyUWt5bkpVb2c0RE54RWVIbXZENWtaR3BnZWJ3QmZEdWdRYmNlV1lDRHRSYmNMakpkbEt1c3lSSFE3OTFXZmJURkVXUmRVd0VNUTR0U0ZlMVhqRWo2dnI3UnJzakJFRVE0OGk0RHhvQm9MaTVEV2MvdnhsVDQxUVJienRBMDloYVZJY2Y3cndVQWs3M2wzdEdZdmRnb2JqWmpHZCtPQlNSNjU2VEZ1TjQvK3A1eTdWaS9rOFJhWkFZRkYrUXhybzl0YUFBbkplaXdMOHZ5VUNMdzRkaW94MEg2cTI5MWgrV0dCMm90N2l4djg2Q1hUVnQyRkhlMG1mQjdKNllGSkFnNXlORExVUjJsQWh4VWk3Yy9pQitLRFBoMGUyVm8xTDM3UDd2eTNILzkrVW5yZjBGR1NyNnc1V1RYbVJTMUVNbjdTSUVRWnl5TkNLTy81bUwwdStMNXZOclJyc3ZCRUVRNHdrSkdqdTAyTjNZWG56aWRhTDZzN2RLanpzLzI0M1gxODRGa3hGKzBWdXoxWWxscjIyRndUYjhyS3ZuWmVoc3IxOXgzcko0cFloa0lSOGxOSUNmS2x2eFUyVXJLQURaVVNJc3p0SWdSY21IMHhlRXh4OUVpOE9MSnBzSHQyNHFoc01YZ01QckIwQWhSU2tBaDBtQncyU0F6YVRBWXpHZ0VyQ2hFWEdoRlhNZ1lEUEI1ekRCWlRKUWFYTGlZSU1WYisydkgvWjAxbFBkdVNrSyt0TlZFOTlrTTZtL2puWmZDSUlZSFErZW0veERwa2I0em1qM2d5QUlZcndoUWVNSWVlKzNVbVJGeS9IWDh5ZjMybWQxZWJIMDFSOVFiaGgrUGJzTHNtSXQ2MWVkdVRSRkpmcDUySTBSRVVHalBidG96M1dPQ2o0YktVbys1SHcyWXFWY1NIbENTSGtzQUJTOC92YkEwaE1Jd3VrTG90SHFSbjZURFExV1Q3L1RYVSttVkNVL2JOYkQ0ZUN6QjVlTGEwNkNMUGo1MnNtZjhEbXNQMGUwQXdSQm5EYVdaR3VhbDArVTMzakxhSGVFSUFoaUhDSkI0d2g2WU5NK0pDckZXRFkxdVhPYnkrdkhtcmQzNEk5anhtRzNmMUZPbkhuZGlyTVhKNnNsdTRiZEdISFN0YnA4YUswZlhCYlUwZWIyQi9IUXRvcUl0L3ZZanNvQmo4blZTWVAvdTJMS0pqR0hlVlhFTzBBUXhHa2hRY3IzUFhCdThsMGFFYmQ1dFB0Q0VBUXhIcEdnY1FRRmFlREdqM1lpU1NYQjFEZ1ZmSUVnL3ZMNUh2eFFOUHdzazRzbUo3VDhaOFdaaXhPVmtyMFI2Q3BCZEJPazJ6UEVqclFjclRpNCthckpQOGo0ck1zcGlocWRJVmFDR0dISlNqNGNYbElPS2lSWndjZDEwM1UvNkdUY3owYTdMd1JCRU9NVkNScEhtTVhseGNvM3RtSFh2VXZ3NXU0aXZMTjMrR1VRbGs5TjFqK3piT2FpUktWa2Z3UzZTQkNuaEhTMUtMajV5aWs3MVVMT0VvcWl5RGRvWXR4NDU3S2NXYVBkaDFQUUg2UGRBWUlnaVBHTUJJMmpvTnBrdzluUGIwYTFhZmdsQ1M2Zmx0TDQ5UEk1Q3hObFFsSmFneGd6a2hSOCtxdXJwdXpUU2JrWFV4UjFlc3poSllnSW9TanE5OUh1QTBFUUJFRjBSWUxHVVJLSmdQR0ttZW0xajE0MGRWR2lUSGc0QWwwaUJpQVhzSkdwRm81Mk44YTBHQWtYdmlCTnY3UW84MUNpbkhjaFJWSHUwZTRUUVJCQWJtNHVEUUI1ZVhuaFU0QVRCRUVRWXhvSkdrOUhGSERkbk16cXY1MC9jV0Z5bEx4d3RMc3pYbHd5SWVvZjg5UFVKSWc1aVJnTWVnNlh5VWltS0dvZVJWR08wZTRQUVJBRVFSQUVNVTZDeHNseEt2ZWlTWW10bzkyUFNGazFMUlU2cFhSQnJJUlhOdHA5R1UrNFRPcVIwZTdEU01uTnpmMFBBT1RsNWQwOTJuMGhDSUlnQ0lJZ1J0ZTRDQnB2T0d0QzhzQkhuVDYrcEdrV1JWRmp1NUw3eUtCME90MVRyYTJ0bTEwdTEvNm9xS2ovWTdQWm12cjYrcnRrTXRraXI5ZDd3T2wwTm9ZT1ZxbFVOMHFsMGtzcUt5dXZCT0FUQ0FUWlRxZXpKajQrL2ltLzM5L1cyTmo0akZxdHZ0Sm9OUDRYUUFBQTR1TGkxZysyTTM2L3Y3bXBxZW5KMEdNdWw1dkJZckhpSEE3SGppNkg4ZVZ5K1dLejJmd1oya3RBbml4M2RmejNkQThhS1FEc3J2LzRmRDRuR0F6eVdTd1dQeGdNQ3BoTUpqOFlERHFjVG1mWVJCc2NEbWRDWW1MaUd3QjhaV1ZsODBhdzd3UkJFQVJCRUtlRWNSRTBkc0VHY05vbjFSaEN3RWgxL0F1ZXhPNmN0b1JDNGJ5b3FLZ0hHUXlHcks2dWJyOUNvVmpGNS9Nbm1reW1GeElURXo4T0JvT3U2dXJxWlRhYmJUY0E4UG44eVZLcGRERUFybFFxblpXU2tyS3R2cjcrVnFsVXVzVHBkTzVUcVZTWHhjWEZyWlBKWkl2S3k4c3ZBdUJYcTlXM0RiWS9IbytuTkJRMDh2bjgySXlNaklNVVJiRXJLeXVYV0szVzd3RWdKaWJtQWExVyt3aWZ6NS9RMk5qNGFIL3Q4Zm44K05UVTFQMHVseXV2b3FMaUV2UUlNa05ybEFDQXB1bUEzKzl2YW10cis2S3VydTZobm0zSjVmSzFhclg2Rmo2ZlB3a0EyK1B4bEpyTjV2ZjFldjA2ZEFUSVBkc0VFUFQ1ZkFhTHhmSk5iVzN0M3dDWXd4elRTOWMxVXpFeE1VOW90ZHFIQWFDcXFtcFpXMXZicG5EUElTOHZUdzJncFdkYldWbFpSVHdlTDdQOUtkSUJtcVo5REFhREgzcSt3V0RRUzlPMHgrMTJGMVpWVmEwQUFLMVcremNtazZrSnRjRmdNUGdpa2Vnc0FJaU5qWDJKcHVuTzk1QkFJR0JvYm01K3RyL25ReEFFUVJBRWNib2JjMEZqYm00dWJUS1ozajUyN05nTlhUYUxNekl5ZGdTRFFXdDVlZmtGWFk4WGk4V1hEclp0bXFidGRyczlMems1K1cyejJielpiRFovM0dVM2MrTEVpUTArbjYrK3BLUmtXbzlUUlRxZDdqR0x4ZksxM1c3LzlRU2UxZ21KaTR0Ykx4UUt6Nnl0cmIzZTZYUWVIS25ybmk2aW82UHZBUUNyMWJvSkFJTEJvQjBBWEM2WHVheXM3THpVMU5UdlpUTFpNcHZOdGx1bjA3MGdFb25PQVlDRWhJUm5mRDVmZmNjNWZqYWJIUlVJQkp3dWwrdUEwV2g4a2MxbWF3VUNnU1kwU3VueGVFcXJxcXF1Y3JsY1ZRRE1jcmw4bGMvbmE3VGI3VDlMSkpLTGZENmZlY0tFQ2I5MTdadkw1YXB2YUdpNFB5NHVibjFNVE15VFZxdjFSdzZIa3hvVkZmV0F4K09wYUd4c2ZHR2c1eGNmSC84Qms4a1VOelkyM29CK1JpVU5Cc002Qm9QQms4bGtsNm5WNnJzcGloTDNhT2RObFVwMWc5L3ZONWpONWcwMFRmdGtNdGtpblU3M2I3RllQSytpb21JSnVnU09vVFlwaW1MSVpMTGxLcFhxQmhhTEphK3Fxcm9NQUpxYm0vOEZ0QWRqR28zbXpxN2JlcExMNVd1RHdhQ2R3V0NJRkFyRm1wNUI0d0JVRlJVVlN6dnFPM2IyTHpzN3U5enI5UjZycUtpWTMvVmdMcGViNnZGNEtwUks1WFZjTGpjalhJT2gvb1o0UEo1U0VqUVNCSEVxWURJUUFNQWM3WDZjNnBnTVVzS0pJRTdFbUFzYSsyRHplRHlWY3JsOEpZZkR5Zko2dlVXaEhXbHBhVnNHMjRqSDR5bXRxYWxaSVJhTHo1ZkpaTXNZREFiTFpESzkzN0did1dhem80TEJZSyswcUVLaE1FbWowZnhGTHBldkxDZ29tSmlibTl2VzMzWHE2dXJ1TUJxTjZ3Y2FrZW1xdUxoNHRzdmwyaGQ2ck5QcFhsQ3IxYmZhN2ZiZFRxZXpBZ0FFQWtHdTAra3NBMkFmYkx0akZaL1BueTJSU0M3eSsvMUdpOFh5SXdENC9YNHpBSEE0bkhpS29qeU5qWTBQVVJURjVuSzVxV3ExK3M4TUJrTUlBRXFsOG5xcjFib2RBT0xqNDk4QUFJVkNzVnFoVUt3T3RlL3hlQnFjVHVlOUFNQmtNaFdabVpsN21wdWIvK1Z3T0hZbEpTVjlSTk8wcjZTa0pDa21KdWFwcmlOWFFPK1JPSUZBa0p1Ym0rc0pQZVp5dWFtNXVia1dvTzhSTm9sRXNrQW9GTTQxR28wdmRwMWlHMDU5ZmYwL0FMU1lUS2JQTXpJeWRzamw4dVdoZlhLNWZJMUtwYnJCNC9HVUZoWVduZ25BQkFCMWRYVVBUcGd3WWJkRUlybFVyVmJmYWpRYVh3N1habHRiMjZkcGFXbDdKQkxKZ3RDK3hzYkdCenArVklXQ3NDN2JPb25GNGpsY0xqZlpiRFovTHBWS0wrNjR3U01CWU8zditZVEV4Y1U5MXRkSUw1ZkxUYzdPemk3dnVUMHZMNDhLQkFLT1lERG95TS9QRi9YWC9wUXBVK3lCUUlBazZ5RUk0cFNnay9DdGdFVSsydjA0MWFtRkhPZG85NEVnVGtkakptaFVxVlEzUmtWRjNRTUFNcG5zTWphYkhSTUlCRnJsY3ZuYXJzZmw1T1IwWmhzTlRZUHplcjNWVlZWVmw5TTBIZllPWFNBUWFNdkp5U2tHQUlmRGNiU3FxdXJTbEpTVTdWS3BkTEhKWlBvQTdhTTRMQUFJQm9POTNvd2NEc2RSZzhId1VsUlUxRDFSVVZIWGVEeWUwcTc3dVZ4dUJrM1RYcS9YV3cwY0QxNTZIaGM2RmtEUTQvRjArOExMWURCY0hUOXk0dVBqMzFDcFZGZGJyZFp2S2lvcVZnSndjVGljckl5TWpIMU9wL05BYVducEFnenlpL2NZeFVwSVNGZ1BBSUZBb0ZXdFZ0OHVrVWorSkJRS1p3SGRmMGNBb0xxNmVtMStmcjRvTGk1dXZWcXR2aTB2TDAvTjUvTlRtNXFhbnRWb05EZko1ZklWTlRVMTEzazhucnJRT1g2Ly8xam81MEFnMEdxMVdyZHJOSnJiSEE3SEdZRkF3TUpnTVBnNm5lNU5nVUF3dGFHaDRTNmhVRGdqZEh4TFM4djc2RUdsVWwwZENBVGNIV3NadXdxYnpWV2hVRndKQUNhVDZlTncrOE1KQkFKVkFFQlJGQyswVGExVzN3SUFUVTFOajZBallPeGdiV3hzZkR3bEpXV2pVcW04dG1mUUdPTDFlZzFBKy9UWHdmWWpSQ2FUWFFFQVZxdjFPd2FEd1pWS3BZdVZTdVV5azhuMDNtRE9yNnVydTUzRllzbDZ2Z2VFWXphYlA2NnVycjRDQU94Mit5NjczYjRyTmpiMnhmN09hV2xwZVF0allMbzdRUkJqdytRWWNmRVhSNXZuaEI1L2t0ODBtdDBaZFExV0Q3NHY3WFZQRlZOanhGWGZqVUovQ09KME4yYUNSaWFUcVF4TktXTXltVkl1bDV2YzNOeTh3ZS8zdDdGWUxJM2Y3emNBQUp2Tmp2SDVmTjFHWG1pYTlpWW1KcjdMNC9HeXc3WGRzeTZWeldiYlUxNWVQdFBoY0JUZytMUS9JUUF3R0F4Qm1DWmtKcFBwdjNhN2ZadkZZdG1tMSt0ZjZyb3pOemVYOW5xOTFZV0ZoWmxkdDlmVjFkMnQxV29mckttcHVUazBPcHFibTBzSEFnRmI2Rml0Vm5zL2s4bVVPaHlPRWk2WG01S1FrUENSU0NTYTFkTFM4bkp0YmUzZGFKK1d4L1o2dlEwbWsrbGRsVXAxVTJabTVvNlNrcEx6TVU0RFI2MVcrNkJBSU1nTlBSYUx4ZWVKUktMelFnRy8xV3I5eG1hejdmQjRQTWU4WHU4eHA5UFpLM2gzdVZ4RkFLeDhQbjhkQUpyRDRhaFpMSll5dE45Z01IUUxQSTFHNDNNS2hXS05SQ0paWURRYTF6T1pUS1ZDb1ZoTjA3UlhyOWQvb3RQcE9nT1UydHJhYTNwY2psS3BWRmNIZzBGTG1IMWhDWVhDT1lGQXdPMTBPdk1HY3p3QXVVYWorUnNBMk8zMkh5VVN5YVVBSUJBSXBuUTgzOTk2bnVEMWV2OEFnSTQxZytHSW9xT2pId2VBdHJhMmpZUHNSd2hiTHBldkJFQ2JUS1lmS0lyaVM2WFN4WEs1Zk0xZ2c4YXU4dkx5T3FmYzV1Ym0yandlVDFsaFllRVpvY2RkajlWb05IOFpiTHMwVFh2cTYrdnZHMnAvQ0lJZ0l1MjhGTVV6T2duM3l3YXJod1VBVFRiUFFLZU1hUjUvRUI1Lzk1UU9LaUU3c0R3bjV0OVBqVktmQ09KME5tYUNScjFlLzR6VDZTeElTMHZiWXJGWXZxdXNyTHdVQU1YbGNwTlZLdFVObFpXVlN6d2VUMlZtWnVaQm04MzJiVlZWMVorN25sOWJXM3NyUlZHU0FTN0Q2VHAxc0dzd3llVnk1UURBNFhEaTBQNjZkaWFyeWM3TzNoY0thRVBuNU9ibTBoMVQvdnI2d28xZ01PZ1NDb1V6TWpNemZ5NHBLWm5yOVhwTHV1Nlh5K1VMWTJKaW5uWTRITHNBSUMwdGJUdUh3MGtDUU10a3NzdmxjdmsxREFaRFFGRlV0eEZVZ1VBd1BUMDkvYnV5c3JMNUFNYmQ5RG9XaTZYeStYeDZOcHNkQlFCVlZWVnJBVGpsY3ZucXBLU2tUMncyMjk0ZWdUMUxvOUhjSWhRS1p3TEFwRW1UU3IxZWIyVkRROE05UEI1dkFnREV4TVIwVzVObnM5bDJ1Vnl1enR1OERvY2ozK0Z3N0JjS2hUUE1adlByQU5RS2hXSzF4V0xaQXNBWU9rNmxVdDBRSHgvL1pyaCtzOW5zcUhCVGxzTVYyK1p3T0RxdjExdUhRU1JCeXMzTjdieSsyKzB1YVdob3VEVVVORklVeGU3bjFGRGJ2VVlSdTdSSm0weW1qNDRkTzNiSFFQM29TaWFUWGNSaXNaUk9wL01RQUwzZGJ2OGVBTVJpOFR3QVdnRE5RMmx2MHFSSk5WMGZjemljbEo3YlF2THk4aWcrbngvSDRYQXlMUmJMSHdEYXNyT3pTN2hjYmdZcGJFNk1WUktKNUNLMVduMWJaV1hsalFBNjM3dGlZbUtlNGZGNENlSE9rY3ZsQzMwK255VWhJZUdOdnY0K0VoSVMzbFlvRkZjZk9uUW85SDFEemVGd2xGMlA4WHE5SmdBVWg4TlJoTmx1QkRFb1orZ2tXOWJ2UGZibHZkK1dyUXkzZjMrZFphUzdOS0wwZGcvYy92NC84bTZkSGI4OU4xYjB3UWgxaVNER2xERVROQUtBV3EyK0hnQ2tVdW5GS1NrcFcxZ3NsbHdvRk02eFdDeGZXNjNXblFCY2VyMytxWmlZbUtlenM3T25kNnpSQWdEd2VMejB2dHIxZUR4WkhUL1NIbytubE1QaEpGRVV4ZWw2REp2TjFnRUFSVkZjb1ZDWTQzQTQ4a1A3V2xwYTNvK0tpcnFuNjBoVVR4d09KeWs3TzdzRUFJeEc0eHNHZytIZmRydjlsNXFhbW11U2twSSt6Y2pJMkZGUlVURXpkRHlmejUrVmtKRHdtY3ZsS2lndExWMEN3TlBTMHZLdVhDNi96T2Z6TlhpOVhrTWdFREFGZzBGek1CaTArM3crRzAzVEhvcWlQQ3FWNm5hUlNIU09UQ2E3b0sydGJmT1FYdVF4d09GdzdEZWJ6VnN5TWpLMmQyeHlBa0JvTkZjZ0VFenRjUW9kR3h2NzM5QUR0OXRkWnJWYU4wZEZSVDBFdENmUXljL1BUd1dnVDAxTjNTWVVDcWU3WEs2Q3JnM3crZnhZZ1VBd0dRRFliUFprSG8rWDJMRjlNdG96M0hhMjNYTjZxbEFvbk16bjg2Y0FRTWNJYU1Pd1g0UXVEQWJEdW1BdzJPWndPSTVhTEphdkFYaEQrMXd1VjRsQUlKak00WEJtdWx5dXVxN25jYm5jYVIzSEhPM1paa3RMeTh0Q29YQXVuOCtmMUhIVEl1dzAycjdJNWZJckFJQ2lLQ29tSnVZWm9IM3FONFBCRUVSRlJWM2VjN1IrSUVlT0hFa04vWnlibTJ2MmVyMVZoWVdGTTBLUGV4NHZGb3N2ajQyTmZhNnNyT3c4dTkzK1MyaDd6eW1yTFMwdEw3bmQ3dXFoOUlVZ0ltMmdMTU1oTXBsc3FWcXR2bE1nRU9ReUdBeWUzKzgzTkRZMi90MWtNbjNBNFhBU3BGTHBKVnd1VnlnVUNsY0lCSUl6QVVBdWw2OWtzOW5STFMwdGJ3V0RRVWRzYk95TFRxZHpUMnRyNnhkYXJmWkp0OXRkQW9BUnVrVEhmMTA2bmU2cHFLaW9lMXBhV3Q3dmV1TlNwOVBkSDFwS0VxTFg2MStnS0lyVmM1UmZyOWUvME5EUWNHK0VYcVp4WWRucytHdE5EbS9VUDMrcG1kdHozNzdhc1IwME50dThhTFo1Kzl4LysreTRBemVjbTdUaS8wYXdUd1F4bG95Wm9GRW9GRTZVeVdTTEFjRGo4ZFNJeGVKejI5cmF2dmI1ZkxVZHlTb0VBTURqOFNZYkRJYjFEQWFERDBBZk9yK3YwUjJnUFRGTng0Kyt3c0xDek5Db1E5ZGorSHoreE5EUFlySDR3cTVCbzE2di82ZFNxVnpiWDlCSVVSUW4xQ2FMeGVwTTkyODJtemQwVEtuVnUxeXV6bW0xTHBlcjJHUXl2VnRYVi9jRWdEWUFhRzV1L2tkemMvTS8rbitsQUtmVHVWOG1rNjBjandFakFKak41azhSWmdUTzRYQVVCSU5CaDBna09odnRnUndOUUEzQVdGbFp1VUtoVUt5UXkrVXJ5OHJLRnNybDh2TmpZbUl1ZExsY0JWd3VOeVU1T2ZrMWk4V3lXU0tSWE5EWTJIZy9lb3pncXRYcUp5bUs0dmo5ZnBOV3EzMkF6V1pyQTRHQWpjdmxwc3JsOHM0TXZuYTcvZGNlR1haVk9UazVCenI2UWdGQWJXM3REZWd5a2gyT3orZXJaN0ZZTVdqL010ZnZyZGRRMHBvK1hxdDNCUUxCaXpxZDduR0x4YklESGI5ckFNUmFyZll4QUdocGFYbWo1M20xdGJWUEFQQm1aMmZuS1JTSzFTNlg2NGhlcjMrbXYzNTBJWkZJSkFzQmdNL25Ud2tGekNFeW1Xek5VSVBHbm9FaGw4dE5DeGNzZHVuQVhBQ3cyKzJIdW03dithWFdZckZzSkVFak1kb0drMlU0TmpiMk9ZMUdjMjhnRUxCYUxKYk5QcCt2aGMvbjU3RFo3SVNvcUtnSFE3L2JxYW1wVzIwMjIzYVZTdFZ0Tm81S3Blck1TTjdTMHNKenU5MTcrSHoreEk0eVBBQ08vNTAxTkRRTVdOKzE2Nnlid1d3bkJpZUdvcHpmbFpmUGYrR1NqTTNQN0t5ZWI3UjcrNXdkOFUySkViN0E2VnVSYTdEOWwvUFo5TjFueGU5VzA5U0ZHb29hMGcxTWdpQ09Hek5CbzB3bVcrM3hlS3E1WEc2eTNXNy8wV0F3UE9weXVScUVRdUg1R1JrWjJ5bUtZbnU5M2hxRlFyRzZ0cmIybHBhV2x0ZTZucCtYbDBlbHA2Zi9LaEtKenNyTHk1UG01dVphalViakszcTkvaFdCUU5EWEtDUmJMQmJQc3Rsc3UrUnkrVklBQ0FRQ1pvVkNjZlZRMC9EM25Lb3FsOHRYSlNVbGZkcjFtS1NrcEkrQTlqV2JvUXlzYXJYNjFxN1BJVnhBRzg0NG4yYlgxNmRNd0dxMWJwZkpaRXRFSXRFNWRydjl0OG1USjVjMU5EVDhyYVdsNVUySlJISXVBSWpGNHN5NHVMaFhBQVJyYW1wdUVJbEVNK1BpNGw2U3lXU0xIUTdIenVibTVtN2xNTmhzZHB4S3BVbzNtODBiblU1bnZrNm5ld29BS2lvcUxrNUtTdHFnVUNodUR0Y1pvVkE0S1NFaDRUTU9oNU9nMSt0ZjRISzVpVEtaYkhsS1NzcFhsWldWMTZITFRZK2VIQTdIWHJsY3ZsWWdFRXdkVHJrVnZWNi9YaXdXbnkrUlNDNmRPSEZpVWVoR2cwd21XOFJtczNWbXMvbmpMaG1FZTdMVzF0WmVsWmFXdGlzbUp1WnhzOW04eGV2MUZ2WnhiQ2VGUW5FWms4bmtlYjNldW9LQ2drUjAvUDhTQ29VVE16SXlqZ2lGd2htaDhoaWhjNUtUazk5Qmx4SFNVSGtQbVV5MmFqRFBVeTZYcncwbHdnR2dFWXZGRndLQVVxbGNaREtaUGd3ZE44Ny9ib2hUMEdDeURNdGtzc1VhamVaZXI5ZGJWMWxaZVpiTDVhcnQwZ1E3TmpiMlNSYUxKUU1BTnB1dERlMG9LU25KZFRxZFJ3SDRPUnhPdHRmcnJjck56WFVDZ0ZBb1hBYUFhbXhzZkVTdFZ0L0tack8xdGJXMU53S0ExV3I5VGExV1g5dGZ2L3NLQ2ttd09Id1hwNlY1QUZ6MHY0TG1oMTc5cmY2UjNUWG1zTXNNZXE3M0EwN2QwVWk5M1F0Zm9QdXZScmorOXpROVZ1Sy84NnlFWjFkTTFQNzlaUFdOSU1hTE1STTB1dDN1TXIxZS82LzQrUGpYQWNEbGNqVUFnTVBoMk5IVzFyWkpvVkJjQlNEb2REcnpXbHBhM3U1NXZrZ2ttaXNTaWM1eU9CeS9BckFCQUlmRGlWV3BWRmZ6ZUx5d1FWaHFhdXBYTEJaTFZWOWYvNEJJSkRyUGJyZnZkcmxjUjlWcTlTMXl1WHgxeDRoV04vSHg4Vy9XMXRZK09ORHpDUVFDMXFGa1QrM0pZRENFSFlsUktwVlhNWmxNa3BLN0Q2MnRyZS9KWkxJbHNiR3h6emMyTmo3TVpESmxiRFpiQTRBVlNuSVVGeGYzR292RlVqUTFOVDNKWXJFNE1wbHNZY2ZwRkpQSmpKTEw1U3ZOWnZOWDZKajJTdE8weitmejJacWFtdjdtZHJ0ZENvVml0ZGZycmJKYXJUdHJhbXF1OTNxOXRWS3A5T0pRaGxHQlFEQmRwVkxkcWxRcXI2QW9pbVV5bWQ1dGFHaTRINEE4S3lzclV5cVZYanhseXBTSzF0YldqOXJhMnI2eVdxMWIwYU1PWTJ0cjZ3ZHl1WHl0VXFsY084d2FuWUdLaW9vbGFyWDZWcVZTZWExU3Fid0dBTzF5dVFxYW1wb2U2L2hiNnZOTG5zMW0yOXZjM1B5Y1ZxdTlQems1K2YyU2twSlpHR0NVVktWU1hkSHhIRDVHbHdEZjRYQWNkYmxjK1h3K2Y0cGNMbC9UM056OFJHaGZsLzhIM1J3NmRDZ0tYYWIvQXUzckxUMGVUMFZoWWVIc2NPZkV4Y1U5UmxFVWg2WnBUMnhzN0hxYXBsazlwNk4zb0FDdzBiNm1rOVQ5SWtiRllMSU1xMVNxT3dHZ3FhbnA3ejBDUmdEdzFkZlgzKzkydTZ2ajQrTmZMUzR1bnV6eGVDcWNUbWQrUmtiRzd3YURZWjNSYUh3ckt5dnI5MUFkWXFmVGVWQ2hVS3kwV3EwL0FYQ0hwcDh5R0F4WlI1OHU2cXUvRFEwTi96SWFqVzkxM2Naa01tVUFnZ2FENFRVK254L0g1L09uV2l5V1hTNlhxNktQWm9oQldKNmpmVEsveWJicDAveW05emNWR0tiV3Rya1lBNTN6ZTVoMWo3OVU5emtwNDZUNXRhYjdOUTEyTHd6MnZxZWU5aFF0NWdXWDVXaUsxMHhSM1hCR3JITGZ3R2NRQkRHUU1STTBPcDNPN1M2WFN4OEtHcnRnT3AzT3d6S1piQ2tBaHRQcFBJTDI1OTAxVlQ2QmgrbGxBQUFnQUVsRVFWUXJNVEh4L1VBZ1lLMnZyNzhEYUIvNWswcWxpNlZTNmVMYTJ0cWJaVExaa3A3WGxFZ2tDNXFibTU5TVNrcjZFQUNNUnVPekhvK25YcTFXM3hJWEY3ZmU2WFFlQ0FWM29TK2RLcFhxZXBQSnRINmc1Mk8xV3I4ckxDenNsUlc2Wi9iVXZ0VFgxOThWYnJ0VUtsMUFnc2ErdGJXMWZlMXdPSFlLaGNLNXFhbXAzd1B0MlZRN1JuQlRBQVRyNit2dlY2bFUxN0JZTEZGYVd0cXZRUHNhUHEvWFd4Y2RIZjEwVWxMU0oydzIrejZEd2ZBOEFQajkvdWJDd3NLWkFDd0FVRnhjUEJFQUl5WW01bEd0VnZ0STZOb2VqNmVDeitmUHlzek0zQU9BNGZQNTlJMk5qWC9yS09zQ0FDMUZSVVZ6azVLU1hwSEw1WmVyVktxYmZUNmZ5V3ExL3REemVWZ3NsbTBPaDJPblVxbThzYTZ1N2xtRVNSd3poRkd6Z05Gb2ZMbXZzaG9EdGRuWTJQaEF1RHFNQUZyQ0hWOVdWamF2ci9hTGk0dTdyVGZ0N3pra0pDUzhwVlFxcncrM3I2UFdaYThFR3dVRkJSUFVhdlV0SG8rbnRLcXE2cHEwdExSdkV4TVQzd250ejgzTkRkSTBIYVFvaWtMSE9xNmlvcUprTWtXVkdDV0R5aklzRkFyUEFJQ09tNkw5NHZQNVdXcTErbmFOUnZNWHU5MitxNkdoNFJrQUxRd0dROGpsY2pNeU1qSitxNm1wdVU0dWw2K1NTQ1R6SkJKSjU5OXJiR3pzYzZHZjlYcjlDejNibGtna0MwTHZxd09KaVlrQlFFYjNoMnRLdExnUXdMUlNnKzN5ancvcjcvKzYwREM1eE9nWU1IanNhbnU1cWR2alhkVnQ2SG12ME9yeHcrM3JQdkxuRFFSQjA5MlBNN3Q4OEFlN2IvczR2Nm5YcU9HUEZhMUQ2V0tuRktVZ3VDaExYWEpWYnN5ekV6U2k5M3Y5RWhJRWNjTEdUTkFZR2xuc1FxWlNxVlpGUlVYZHhlVnlNN3hlN3pFQURKVktkWTFVS3Axdk1wbmVhR3hzWEFjQURBYURhemFiUC9GNFBIVk1KbE1ua1VoMHpjM05Ud21Gd2psK3Y5L1ljVzRJazhsa3FnQ2dxYW5wYVlWQ3NZYk5ac2RZTEpidnpHYnpGcUI5bEVlaFVGeVZucDcrYTJWbDVVS24wMW5LNFhBU2dzR2dvNmFtWm0xaVl1Sm5RUGZrTjExL3BtbmFYMVJVbERPYzF5TXVMaTVzWU1waXNhS0cwKzVZNHZGNFNqMGVUMVdQelhScGFlblNoSVNFZFNLUjZDeXoyZnladytFNGJMVmF0d3FGd2xsbXMva0xxOVg2cmRWcS9aN0g0OFZ6dWR4SnpjM05qNGZXSWRwc3RtMHFsZXBlZzhIdzN4N1g2SG43Tm1pMzIvZDZQSjV5bXFaOVhxKzNycTZ1N2dHdjExdmMwTkJ3VHpBWTlCdU54bmZRTVZyWmhhbTZ1bnFWWHEvL2wwZ2tPczlnTVB5bnIrZDM3Tml4YTlMVDAvZW5wS1M4WGxsWnVYaVlMOWRwNTlpeFl3ODJOemNQZGgwbEFNRHI5VmEwdExTOFlUS1pYbkc1WEVlT0hEbVNybEtwTHVOeXVXbE1KbFBNWURCNEFOZ1VSVEVwaW1MNC9YNFRDUmlKMFRMWUxNTWRhL2hCVVZUWUVYRzVYTDVHcVZSZUN3REp5Y2xmbFpTVW5FRlJGTHV1cnU1dWRKbjJEUUJXcS9WN3Q5djlhMlZsNVVmb1NIeVRuWjI5bjh2bHB1WGw1WVZ1U0xwMU90MlRQYTlqdFZwM0ZSUVVUQWc5WnJGWXdxU2twRSs1WEc0YUFKaE1wcmVibXBxZUg4NXJRb1NYb1JGL0J1Q3pRb045d2JaUzAxM2J5b3h6OTlkWmVBN2YwTmMwOWd6NkFHQjNUVnV2YlpzS0RiMjJmVnZTZS9uOFlLYVo5b2ZIWW1CNnJOUXpMMVd4YjNGVzFJdFpVY0xOL3h4V2l3UkJoRFBtN3VEbDV1YlNKcFBwYlpQSjlIRmFXdG8yaXFJWUxTMHRIOVRXMXY0VjdTT0tMM1lrNWlnc0xpN096YzNOSGZSOGg0N1JoeitscDZjWEdBeUdWNXFhbXA3S3pzNCtSRkhVLzdOMzMrRlJWZWtmd0w5M2V1L3BqWkNFQkVMTElKWVYxL3B6eFFvb0ZzUzJZaSs3N3RwNzJYV3RhOTFkVjBYZHRUY3NxTmhRVnl3b2tOQkpRa2hQSnBOa01yMlgrL3ZqenNDUVRIclB2Si9ueWNPZE03ZWNpV2JPUGZlYzl6MmluVHQzSG9vRHlVU1VzMmJOK2xrb0ZHWlZWMWZQOW5xOUxSa1pHWGZhN2ZiUFBSN1A1djVpTmxpV0RjZWxKKy94K2NMaHNIM2J0bTJhUk85VFRDUHBSaEQ5R1ZUd2Yrei9VZnIvaEpDSkt6OC8veDJ0VnJ2YzYvVnV0ZHZ0WHdCQWFtcnFkVHdlVDliUzB2TEhXTUtvMHRMU0tyRllQR1Bmdm4xbjJlMzI5eE9jNXkydFZuc09BRml0MXRmYjI5c2ZLeTR1cnVpK1g4eXVYYnVLL0g1L1RXOXRtY2xrK2l1UHg1UEVzcWNhRElhTG90OGxTcEZJbENPUlNQSVVDc1VSZXIzK0VxRlFtR1V5bVI1a0dFYVFucDUrczhmajJXeXhXRjV6dVZ5YldKWnQ5Zmw4emFEcDN5UE82bVduMVZ2c0t6NnU3RnhhM3VLWSszT0RUZVR3VDU1ZnMxekV4K0c1bW9BeFU3bG42ZXpVTmRrSzhadXBha21mWVR1RWtPR1pNaU9OTVMwdExiZDV2ZDV0THBmcjI3cTZ1dVVlajZjNnRwUUNBTlRYMTU5dk1wbnVaMW1XRHlCb3RWcGZEd2FERnB2TjFtdjJWQURRNlhRM2hrSWhrOWZyYmRtelo4OXZvbXNtc28yTmpaY0dnOEZtSEp4OTBybDc5KzdqdEZydFliRVJVSlBKdFArcDYyamVpSWZEWVhja0VuRnYzYnBWa2VqOWtwS1NMYjNGYUpJcEtZUitZZ2dKSVpQU2dMTU1kM1YxdlpPUmtYRm5WbGJXQTNhNy9Uc0E4Zk1OcFcxdGJYLzMrWHcxR1JrWmQ3UzJ0dDdyOS90ZHNiaDRsVXAxWW13OVdvQ0xsL2Y3L2Z1SGxSd094eGRTcVhTK1VDaE1hMnhzdkNvM04vZGZmVlI0VVdGaDRXY0F3TEtzUHpyOTljYXVycTV2QVBEOGZ2K2VsSlNVYTNOeWNwNks3aE9vcUtoUWd6cU5JMDRyWmVvQlBBamdRWmVMVFd2MnVzLzdhcS8xaEIwbXgrRTFGbytxdXRNdDdIUUgrem5MMk5GSmhaaGhrSVdLVXVTT0VvTnM4eG16MDc3VVN2RzJYaVpyN2pkbFBDRmtSTkFvd2lRamtVaW1NUXdUU1pETWdKQVJReU9OaEV4c09wM3U5OU9tVFZ2ZFc1Wmg0TUNJSUFCNVNVbko5ektaekJnS2hkcHROdHRITE11NnBWTHBBb2ZEc2I2dHJlMCtnOEZ3Wlc1dTdyL2lqZ0VBNU9ibXZtSXdHQzZLdlk3L1RqQWFqV3hiVzl2RFdxMTJpVmdzTGk0dkwyZU1SaU5yTXBuKzZuQTR2bFdwVkVjSWhjTEN1SkZHWkdWbFBaWm9uVVllanlkSlNVbTVwbHY1MzF0YVdnN2FsNHd1bG1VWml5dFEwdUR3SGQvbENjNzZvZDUyV0kzRk05M2s4RXZiWFFGeHV6c0FoMi8wbmtNcXhYeWt5RVZJVTRnRDZRcVJweUJGMW5Ca251YVhkS1ZvZDU1ZXNsNHJFdTFpR0lZeTdCSXlEcWJjU09OVTUvUDU2c2U3RHBOZFdscmFyUktKWkVaYlc5dkRpVExVRG9aRUlza1hDb1Zac2RmaGNOam44WGcyUjY5emcwYWpPYU9wcVdtRngrTnBUWEE0azVXVjlkZXVycTRQdlY3dnIybHBhYmNMaGNMVTV1Ym1QMm8wbXRNRGdjRG1YbzdiZjIyR1lSTEdxTElzYTA3eVdEc21OemYzWDA2bjgzK1JTTVRDc2l6ZjRYQ3NBNENDZ29LUEdJYVIxdFRVL0E1OVpINGxaQ0liWkpaaGQyVmw1ZEZaV1ZtM2FUU2FzL1Y2L2NXUlNDUWNEQWJyZkQ3ZkRnRDhXSFpvZ092WXhiWVZDc1VoOGRmTnlzcDZ6Ty8zVnlkYW56VTlQZjB1Z01zWTdYYTd2M0c3M2V1blQ1LytjZmY5UXFGUTEvYnQyNHNCWU42OGVmdGk1Y0ZnMExSang0NjVBREIzN3R3cTBOL25tSXQyeVBaRWZ3QUFMTXVLQUV5cjZmUVUrMExoR1JFZ2JYZTdLMnVmeFRPOXpSSEk4SWRZVFNBY0VmaENFY1lmaXZEOTRRampDMFdZUUNqTUM0VEJFL0lSRVF2NEVZbUF4NHI1UEZZczRJWEZBaDRyNHZOQ1lnSFBucTRVbWFaclpYVXpVNlV0ZkQ3UExCRmk3d3k5c2hKQVBVUHJLaEl5WVZDbmtTUWRnOEZ3aFVna3ltbG9hTGhwQk03MWgvZ0Yzd09CUUVQMHFULzRmTDVhTHBjZkxSYUxqL1Y0UEs5M1AxWXVseCtYbHBaMkc0L0gwelExTmYycTArbk9sVXFsY3l3V3krUFRwazE3UFJLSmVPdnE2cFk1bmM0ZkZBckY3Qmt6WnV5SVA3NnpzL1BmM1JmZ2puK3ZzYkV4NGZxUHZla24xdFpRVmxabVloaEdBQURsNWVVcGlKdVNuWm1aZVgvc2hyRzJ0blpab3NYRkFVQ2owU3hOU1VtNVhpYVRHWGs4bmlRVUNyVzN0cmJlWWJGWS9qdlE5ZG5jYnZmL3FxcXFqZ0VBdVZ4K2dsd3VuNTlvUDRQQmNJVlVLaTNqOFhoU29WQ1kzdFRVZEwzVmF2MWNwVkl0ZHJ2ZEd4RjNRMXBZV1BpWldDeWUzdjBjQ2JJVU13VUZCV3RsTXRraE5UVTFDNzFlYjlOQTZreklTQnRNbHVFb1YwdEx5eDB0TFMwOTFxdkx6TXk4TDViSjJlLzNPN3FQQk1aTFMwdjdzOVBwWEorbzB5aVR5UlpHSWhHUDIrMyt5bUF3WEphVGsvTVBobUVFd1dEUUZMK2ZRQ0RRSmNwZUxCUUtNeEtWay9IRk1Fd0FRSFgwaHhDU3BLalRPRW5KWkxMTTFOVFV4M3crMzlhMnRyWkg0dCtiTTJkT20xQW9UT3R2YW1GcWF1clZLcFhxOUpxYW1wUGl0MGUzNW1PdmowV2tlNlJ4OC92OVZmMHRaNUxJbmoxN2ppZ3FLdm8wRkFxMWRiOWVmbjcrYS9uNSthOEJYSktKMkNMeUdSa1pmd1lBaDhQeEFRQkVJaEVYQUhpOVhtdDFkZld4aFlXRjZ6UWF6VEtuMC9sREpCTHBzbGdzcS9WNi9lKzlYdThPajhlektYYit5c3JLaFNVbEpac2NEc2NucmEydDk1V1VsR3pDTUxBczYyY1lSaHhmbHBxYXVoeDlQUFhYYXJYblJ5SVJGNC9IVStoMHVoV0pPbzNaMmRtUHBxYW0zaGdPaHgxMnUvM0RZRERZS1pWS1p3dUZ3anlBKzkzSDd5OFdpNHRabGcwSEFvR0QxbXJ6K1h6N3AyYnI5ZnF6ZXVzNEE0QmNMajgwdHAyU2tuSXRuOC9YTUF3alZDZ1VSOFgrT3dXRHdaWklKT0lhU0FJcEFHeHJhK3NWeGNYRjFWbFpXYXRyYW1wT0hNQXhoRXhvVnF2MU00RkFrQmFkSmRHZXFPMUlOR1U5dGgwT2grMUNvVEN0dWJuNVprVFhMUTJIdzRGQUlGQWZEb2ZkWnJQNTRkZ3g0WEM0M2VQeC9GSlpXWGtxQUpTVWxLd0xoOFB0b1ZCSTRIUTZ2OXU3ZCsveWFQa240WEM0Wi9wTlFnZ2g0MkpTZFJyamI4WlpsZzJIUWlHVHpXWjd0Nm1wNlU1MFc1cEFxOVdlbjVLU2NwVlVLcDBMUU9qMys2dXNWdXQvekdiejA0Z0xxdTkyZ3g4SkJvUHRkcnY5azhiR3hwc0JXQlBzMDBOOEk5cmZpRXRjdzN2UVNNMWdlVHllaUZxdFBrbXIxWjdaMWRYMVNYeXluOTVJSkpKcHMyYk42akZsTWY3enhXOVBwWGcybG1VRGdVQ2d6K21hQSt3MEpCUU9oKzBDZ1VEWDN0Nitqcy9uYThSaWNYRTRIUGFGUXFINDVWb1FEQVpiQVVBcWxSNmhVcWtXaDBLaERydmR2aDRBUXFHUUZRQkVJbEV1d3pEKzF0YldPeG1HRVlyRjRrS1B4MVBUME5Dd1NxZlRYV3kzMjllMXRyYmVtcHViKzF6ME9CY0FSQ0tSVUd4N09Ed2V6N2I0emhZQWFEU2FjNzFlNzFhWlRMYXcrLzVLcGZJM1lyRjR1dFZxZlVldFZwK3NWQ3BQQmFBQzRJZzcvb3pVMU5RYkE0RkEwNzU5K3haMWk4a1ZBajFHOWFSR285SGo5L3VyZHUvZVhUcll6MUJaV2JsdzJyUnByNFpDSVZ0cmErc3Q2ZW5wTjlYVTFGeFFXbHE2S1JLSmVMeGU3MDY1WEg2b3pXYjd3T2Z6VldtMTJxWEFnZi9uKzhwQzdQVjZXN3E2dWxZYkRJYnJGQXJGY1M2WDY1dkIxbytRaWNUcjlmN1MyTmo0eTFDUE41dk5QVlk0OEhnOG0zZnQybFhVdmJ5dHJlMlIrQWVkbFpXVis3OVR6R2J6ZzNIbGh3KzFQb1FRUWtiZXBPbzB4clMzdHovTjQvRWtHbzNtckpTVWxCc1lobEUyTmpaZUZucy9OemYzQllQQnNDb1VDclZicmRhM1dKWU5halNhMDdPeXN2NnVWQ3FQcTZtcFdZSnUyZGphMjl1ZlpoaUdwOUZvempRWURLc0VBb0cydHJiMkxBQm9hMnQ3R09EV3VrcE5UYjArdnF5N2dZeTRqSkMycHFhbVAwK2JObTIxVnFzOTBXdzI5OXRwOVBsOExYdjM3ajJLWVJnRkFLU21wbDZqVXFsT3FhbXBPZGxnTUZ5dDBXaE9xNm1wV2F6WDYxZHF0ZHJ6UjZuZTR5SVFDTlQxTjRMWTI4TUJoVUl4dTZpb2FHdHZ5NkFBZ0ZhclBRTUFIQTdIeDIxdGJmY1pqVWJXNy9mdnFLeXNQRFRCN29LOHZMeG5BU0FjRG5lbHBLUmNxMUtwanBmTDVZY0R3T3paczNmRjcxeFhWM2QrZkdLSzdtYlBucjBIQURRYXpSS05Sck9rdC8wRzhqa0F3RzYzZnhiZmFaVEpaSmtLaFdLUnlXUzZKMUduVWFQUnJJeCs5czk0UEo1WXJWYWZvZGZybDhVdkxtNHdHSzRIQUpQSmRFZUNKRTdCMkJxbGNRUUFJQktKcGlWNEQwMU5UWDl5T0J5ZkFlQUR3TzdkdS9QajMvZjVmSzJCUUtCT0pwTWRscDZlZnBOQUlFZ0I0UGI3L2Zzc0ZzdC9XWllOeWVYeVEwMG0weU5lcjNkanJOTTRVQjBkSGE4YkRJYnJkRHJkaGRScEpJUVFRc2hVTnlrN2pjM056UThBNkxSWUxPOFVGeGQvcmRWcXo0eDFHclZhN1FxRHdiQXFPczN3U0VSVGl6YzFOZDAyYytiTUgxUXExYWtwS1NsWGQzUjBQSlBvbkRhYjdjMmlvcUlmVlNyVi9tbWFyYTJ0dDBZM0RiRk9ZMXpaZmdNWmNSbEpYVjFkcjNpOTNsMWVyL2ZYQVI0U1RFOVB2MWVwVkI0ZlgxaFlXTGd1MGZaVWxLaGpPTlFwcWZIRVluRUp5N0poajhmVGhPakltVXdtV3hoL3ZXQXdhTjZ4WTBkNmVucjZiVEtaekJnclZ5cVZ4eW9VaW1NamtZZ0hBQndPeHlkT3AvTnJ2OS9mRUFnRUdqd2VUMVg4S0hGNmV2b3RlcjMrWXJ2ZC9pRUFsSmVYYTQxR283V3JxK3ZOK3ZyNnE0MUdvM1U0bjZXcnErdTl6TXpNZStQcWR3NEFuc1ZpZVQ4akk2Tjdkbk9oVnFzOUd3QnJzVmcrWnhoR3FsYXJ6OUJxdFN2aU80MXl1WHdCQUxqZDd1OTcrZjBsSE5YajhYaXlSTy94K1h3VkFBZ0VBbTA0SEhaMkgwR3ZycTZlNC9WNksxUXExV0tWU25WcVhWM2RCUUNZWUREWUlSYUw4eVFTeVJ3QXlNakl1RGtVQ3JXTFJLTDg3dGZvaTlmcjNjS3lyRitwVkI0NW1PTUltYXltMHN3VFFnZ2hnemNwTzQweDRYQzRGZ0FZaHBIRXlsSlNVcTRDQUpQSmREY09Yb3ZLMGRyYWVsOUJRY0Y3ZXIzK2t1NmR4cGhBSU5BT2NOTmZCMXVmZ1l5NERFWWZJME5wK2ZuNWo4ZGUxTlhWclV6VUdZb3ZhMmhvdU1SaXNid2lsVXJuZUR5ZThxYW1wa3R6Y25KZUVRZ0VtcnE2dWlXcHFhbTNhclhhYzZxcXF1SVRLT2h4OE85d1NnaUh3dzZyMWZvQkFNU25rdSt1KysrMHI2bTdIUjBkZCt2MStuT3pzN052YW01dS9sdjBPczVRS05RS0FHS3hlQWJMc240QUVBZ0VobUF3YUJZS2hXa0FVRnRiZXo0QWoxYXJQUzgvUC84TnA5UDVVMng5dFJpZnorZm82T2o0UjBwS3l0VWVqNmZDNlhSK3dlZnpkZEY2V1FGQXA5T2RwOVBwemh2TzV3Q0FRQ0Jnam0xTHBkSWNyVlo3anMvbjJ4MElCUFowMzFlajBTd1dDQVI2ajhkVEFjRHNjcm5XQVlCU3FUd09RRHFBTm9BYnBRY0FobUVTL2wxMXIwZDJkdmFUcWFtcGY2aXZyeiszcTZ2cjdVVEhBSUJNSmpNR0FvRTZxVlE2dDZXbDVYYWZ6N2Uzb0tEZ1hRQ0lycDhLbDh2MXJWZ3NuajV6NXN4TjBlbnE4ZlVmMUFoam5GQWdFRENKUktLY0lSNVBDQ0dFRURKcFRPWk9velkxTmZWbUFIQzVYT3RqaFRLWmJENEFlTDNlbjdzZkVBZ0VOZ0dBUkNMcGJWUkprWkdSY1I4QTJHeTI5d1pabndHTnVJd0VzVmlzako4K1dsZFh0ekkraVloSUpDcGtHSVlmWHhZT2grMEFVZ1VDUWFwQUlFZ3RMaTZ1aUwzWDIzWnpjL09ON2UzdCt6dW5VMFVvRkRJMU5qWmVEUFRkYVl4TlFSWUtoUWE5WHYvNzdnbUg0bm05M2thSHcvR0ZXcTArczZPajR3VUFzTmxzN3pRME5Ld0NnTEt5c2lETHNnRUFjTHZkdjFxdDFyWEZ4Y1ZmUlEvM0FFQXNMbFVta3lYS2ZOalYxTlIwcmNGZ3VOTGhjSHpWMnRwNnUxUXFQZFRwZFA0QUFQbjUrYSs2WEs0TkhSMGR6d09BeitmYm4rVnVNSitqTzYxV2U3Vk1KanNzbXJZLzBmc3JBWUJoR0NZek0vTWhBSWhFSWg0ZWp5ZExTMHM3SjliNURRUUM5V0t4ZUlaSUpEck02L1UyOTNOWnBVNm5PeDhBZERyZFJWcXQ5b0o5Ky9hZDJuMG50VnA5b2tna3ltOXZiMzlhS3BYT3pjcksyaDhQbFoyZC9kL1k3MUV1bC85V0pwTWQ3bkE0dnRpelo4ODhBQ2dwS1NtWHlXUmw1ZVhsU2dDdXZtSVkreEFCd0J2a01ZUVFRZ2doazg2azdEVEdwK1QyK1h5VkxTMHRWOGRlTXd3ajdPUFEyRnBXUFVZNzRzN0pXaXlXMXhvYUdxNGJUSjBHT3VJeUVQMk5EUG45L3ByeThuSW0va1kzZm5wbExIdHFvaW1YNWVYbEVyMWVmM1ptWnViRG9WQ29jOCtlUFVjRHNPYms1RHlia3BKeXplN2R1NmZyOWZwVmFXbHB0MC9WekhWaXNiaDRJTXM3eEtZZ0t4U0syVHFkN3VKRVU1TGppQmlHNFlsRW9seXBWRG9iQVB4K2Z5d0pEbzloR0VGc3BORnF0YjZKdUhYVll0eHU5ODVJSk9KV0tCUkhBV0RBWlN0TkFaQXdCYjFLcGZwTi9Hc2VqeWNSaVVRR0FBZ0VBdnVYNXhqazV6aElhbXJxdFFCZ3Q5c1RQVVJScVZTcTB3QkFLcFhPbDBxbEJ5MTlvZEZvVnNRNmpWMWRYZTlrWkdUY21aV1Y5WURkYnY4T0I0OWdTd0Y0WXk5eWMzUC9MaEFJREM2WGE0TllMSjdlclRNbkEvZDc4Zkw1ZkRYTHNnR1B4L05UUTBORFJUQVk3SWd1c3pHbnBhWGxlbzFHczh4cXRYNmNsNWYzZ2tBZzBMZTF0VDBZcld0TzdPRlNkbmIyUGMzTnpVTlplb1VuRkFyVFk0bU5DQ0dFRUVLbXNrblphV3h2YjM4NkVvblkzRzczRHJ2ZC9qR0FRT3c5cjlkYktaUEo1a1ZITkE1YVEwMHNGaDhTM1dkSHQxT2lzN1B6R2JsY2ZyUlVLcDNMTUF3ZndLQVdsQjNvaU10QURHZGtxQy9wNmVrM3A2V2wzUkdMQjR1dWlkVVZ2OCtzV2JOcUFjRGo4V3l5V0N4ZmpNUjFKNXI0NmFrQU4vSTQzSFBPbnovZnl1UHhaRDZmYjQ5S3BUb1pBTnh1ZDJ6VVZoSzlyanY2dWtlSE1WWTFoOFB4bFVhaldhSlFLSDdyY3JsK25qZHZYblZMUzh2Tm5aMmRMOFIya2tna005TFQwKy9Pek15OEwvNWdtVXkyTUphb3BxbXA2VHEzMjcxdHVKK0x4K01wL0g1L3RkdnQ3dkUzbzlQcHp1THorWkpBSU5BVVhac3lBZ0J5dVh4T2NYSHhkcmxjZnFoWUxDNzArLzAxSnBQcEliVmFmYkpNSmpQT25UdDN0ODFtKzRobFdiZFVLbDNnY0RqV3Q3VzEzUWNBbVptWjl4b01obFVBV0pQSmRFZHVidTRMOGRkVXFWVEg1T2ZudjFGWFYzZGVWMWZYdXdhRDRick16TXhIUkNKUmJtZG41Mys2dXJwZW5ENTkra2Q1ZVhtdjFkVFVIQ2NXaTQyZG5aMHZwYVdsL2RIajhkUURnTUZndUFFQUU0bEVQS21wcVg5Mk9CeURUbVFqazhubThYZzhXWFM5UjBLbXZFUkxicERKU3l3V0Z6SU1FL0w1ZlBYalhSZEN5T1F3S1R1TnNhUTFpZDZ6V3EwdnkyU3lKN095c3U2ejIrMWZBN0JGMzFLbXA2ZmZDd0NKRmlWdWJHeThIMENndExTMFhLZlRuZWYxZXJlYnplYUhCbGlsQVkrNERNUmdSNFprTWxtbVRDWTd1Yk96ODhXKzlyTmFyZThEa01qbDhzUFVhdlhKZS9ic3lRSEFaR1JrUE9KMnUzOXhPQnp2cGFXbFBhTFQ2YzdySmV2bnBHZTMyejhLQkFMTlRVMU4xNEtiV2hnQkFJVkNjUndBc0N3YjZuNk15K1hhMlYvR1VZZkQ4Um5ETU5MMjl2Ym5DZ29LM2d5SHcwNm4wL2t0QUVpbDBua0FseW0xdi9wMWRYVzlvdEZvbG1Sblp6L1cydHA2RjUvUDF3aUZ3bFNsVW5sa1ZsYldVd3pEOERVYXpWS05Sbk5HWldYbG9RekRCQUZ1V3JITlpsdHJOcHZ2N3UzY0Eva2NpZlEyVmR0Z01LeU0xdmwxeEhXRTNXNzNEcS9YdTFVcWxjN1hhclVyb2xOYjNaV1ZsVWRuWldYZHB0Rm96dGJyOVJkSElwRndNQmlzOC9sOE93RElwMDJiOWsrZFRuY2hBTFMydHQ3cmREbzNzQ3pMQW9CSUpDb05CQUpWR28xbVNYU0UwU21YeStjckZJcWpUQ2JUWHpNeU11NFFDb1VHbTgzMlNWMWQzUXF2MS91VFdxMWVscFdWOVhlejJmdzNQcCt2bXpadDJsTm1zL2xKZzhGd1hUQVlORmRWVlIxWFhGejhUVjVlM2t1eHFjTURHWUVHdVBqUjZPL205Y0grUGdraFpJeUp3TFYzK3grR2w1YVc3bzBsWjRzV1NjQjlqd2NTSEQ4Y3dzTEN3aldCUUtDbHNiSHhLdlN4M2k4QUZCY1hmOGZuOHcyN2QrK2UzY2R1S1NLUlNCOWZFQWdFTEFBWWtVaWtTMUNlY0xZT0lXUndKbVduc1M5bXMvbFpwVko1Z2txbE9uWE9uRG03YlRiYmh3Q2cwV2hPRndxRldWYXI5WFdMeGZLZlhnNTNORFkyWGxoVVZMUWhNelB6UHF2VnVqWVFDT3pxWmQvOUJqUGlFanRtK3ZUcEx5SHV5em0ydk1kUUZCWVc3dkI0UEZ2NjZ6VDYvZjU5YlcxdDkrZmw1YjBJQUY2dnQxa21reTNVYURUbitueStLcS9YMjhLeXJLZXZjMHgyKy9idDI3OGtSVTVPenRNR2crRnljQVBFQWdEd2VEemJoM0xlMnRyYTVRQXdmZnIwZDNrOG5zSnNOaitvMVdxUHk4L1AveERSdURlZno5ZnZ1VzAyMjhkdXQvdC9jcm44NkZnbVc0ZkQ4VWt3R0F6eGVEeEphMnZyM1M2WDY0TzB0TFNIU2twS0RzcWFxOUZvVHROb05LZkZYZzkyUkNEUi90M0w0bDlYVjFjZjE5dTU5dXpaa3lndTA5WFMwbkpIUzB2TEhkM0tlVE5telBndU9pMlhiV3RydXo4V1F4a0lCT29rRWtuSjdObXpkOFoyRGdhRExVNm5jNk5Hb3prOUdBeTJta3ltZitqMStwVnF0Zm9VbzlGNDBOUnp2OTlmMjlMU2NuOG9GSEw1L2Y2ZGhZV0ZId05BWTJQakJZRkFZSGR0YmUxS3RWcDlmR3pKalZnY3NFZ2t5bWNZUnRUTHgwdlY2L1ZYdXQzdW42MVc2eWU5L1E0SUlXUWlLQzB0M1M0V2k0djdhaE9NUnFNM1BwUDRqQmt6TmdpRndwVCt6aDBNQmp1cXE2dVBpcDdqb0E1aFIwZkhQOXh1ZDdsS3BUclY2L1Z1ajgrKzdYYTdmNG91bTNRUWtVaFVFa3NTMTV1c3JLeGIwdExTL2h4ZlpqYWJIMmNZUnBDYW12cUg3dVV0TFMwMzl2YzVDQ0g5bTNLZFJnRGhtcHFhSlNrcEtWZnI5ZnBMOUhyOXhRQllyOWU3MDJReTNkdloyYmthZlR6cGNqcWRQN1cxdFQyYW5wNSt5L1RwMC84VFhXQzR4K2hUdkVHT3VBRGdidkQ3K3lEOWpBengrWHkrSGdEQzRiRE5iRGJmMTh0K1BWaXQxZytDd1dDSFJxTlptcDJkL1RnQXBLZW4zNlBYNjFjNUhJNHZhMnRybCtCQVROMms1L0Y0dGdVQ2dicnU1VTZuODJ1VlNuVUtnRERMc242UHg3T3R2cjcrendsT01XQTJtKzFka1VoVTFOTFM4aEFBYVVaR1JsVWtFdkY2UEo0ZHpjM05CMDB6OXZ2OVZYNi92N2JiS2RpcXFxcWxlWGw1VHlzVWlrVldxL1h0MkRUVCtDZXZMTXZlMGRiVzl1Unc2anFCUktxcnE1Y1hGQlE4MzlIUjhaekQ0ZGkvN0V0cmErc3FqOGR6dlVBZ1NBT0FTQ1RTMmQ3ZXZocEF5R2F6cmJIWmJCOEJDTy9jdWZNd25VNTNNcC9QbDBjUFpVT2hrTlZxdFg0T3dCZGJORndnRUdTRVFpR3ozVzcvQ2dEY2J2ZlhicmY3YTVabDNRS0JJRDA2QW8yVWxKUnJoVUtoSVZGbHAwK2YvbStXWmYwTkRRMHJNVVgrUmdnaEpKNVlMQzdxci9NR0FEd2VUeFAvMnVmelZicGNybDhNQnNORlFxRXdMVHM3KzJFQWtFcWxjK096VjNkMGREenBjRGcrNjc0T3IwQWdNQUJBOS9KZHUzWXRCT0NNTDR0MWdydDNWbnNySjRRTUQ4VW1URjZpa3BLUzd3T0JRR3R0YmUzRmlGc0xNcFlJcC90VFJZbEVNaTB2TCs4VmdVQ1FMUktKcGpFTXd3OEdnMjFOVFUzWE1Bd2oxbXExWnl1VnlwT2lvNmFOOWZYMWw5REM1ZjBTUkgvaVkyRDNUM3VkckNoK3FVOFNjQStTK255WVJNaFVRdDhKazFjc2FWNzhmenVqMGNqR1QwODFHbzFzL0VoamIvY1I4UktkdzJLeHZOYlcxblpmYVducFhwWmx3OUZNN2pXN2R1MDZWQ3FWeW91S2lyYncrWHhkWldYbGtWNnY5OWVCZHV6S3k4dTFpSVliWldWbFBVWWpqWVNNdmFrNDBwZ3NBcFdWbFNlRCt4STlxSVBTMGRIeHoxaXltM2crbjYvZTcvZTNoc05ocjgxbSs5RHRkbjl2czlrK1IzU2FiRFNycDlwZ01KeXRWcXZQY0xsY204ZmlnMHh5aVRvUGs3ckRTUG8xcUNSWmhCQXlFU1FhMWV0ZU5seDZ2Y3JZdUhBQUFDQUFTVVJCVkg2bFhxK1ByVm45aWQxdS96UW5KK2ZaMHRMU24zazhubHdnRUJqcTYrc3Y4M3E5KzhNckFvRkFRelMwcDBkbnRhU2taS3RNSnBzWGY0MldscGFIT3pvNkRnckg0ZlA1R2dDUjl2YjI1NlJTYVk1VUtpMnoyKzBidkY1dkRRZ2hJNEk2alpOYndzUXF2YTJwQndEMTlmVXIram1udmJPejg0WDRiSjJFRUVJSW1keTZyMFhMTUF4L0NPdlQ5cXFtcG1ZeEFCUVdGcTZ6Mld4ck96bzZIaGNJQkZtQlFLQXBkcDFBSUZBbkZBcFZDb1hpYUpmTHRXR3cxMUNwVkNmRjR2MzdrNW1aQ1lCR3h3a1pLZFJwSklRUVFnaVpvaEt0MmR4OWF1bHdpY1hpd3J5OHZGZGk1Mk5aMXF2VmFsY2FESWJMUTZHUXhXUXkvWVhINDhsME90MktyS3lzSndLQlFOM09uVHVuQTRCSUpNcnJhMzNxZUE2SFk4UE9uVHRueGw0TEJBSjVmbjcrbTJLeHVBZ0FMQmJMYXBQSjlOaElmQ1pDeU1HbzAwZ0lJWVFRTWtYcDlmcUx3K0d3M1dhemZkRGJQaHFOWmltZnoxZGJMSlpYaG5JTmxtVUY4WWx6dEZydDJTYVQ2UzhlajJlYngrUFpLQkFJdEFCZ3M5bldTS1hTdVNhVDZiYTRZME9CUUdBZkFJaEVvc0pvSEdRc2svVTBobUhFY1pmaUFlQkpKSkk4aFVKeGhGNnZ2MFFvRkdhWlRLYS9NZ3dqU0U5UHYxa3FsYzYxV0N5dnVWeXVUU3pMdGdMZ0F6Z29zelloWlBDbzAwZ0lJWVFRTWtYbDVlVzk3UGY3cS9ycU5HWmxaZjFOTEJZWEQ3WFQySjNOWmx0cnRWcFhaMlJrM05rOUpoRUFuRTduRDdIdFlERFkwajBCVCt4MTk1aEdsVXExcUxDdzhETUFZRm5XNzNLNU5yUzB0TnpZMWRYMURRQ2UzKy9mazVLU2NtMU9UczVUMFgwQ0ZSVVZhbENua1pCaG8wNGpJWVFRUXZwRWNXRmtNSUxCWUtQUDUzTUNRR2RuNTc4Ykd4dXZCSURjM056bkRBYkRGVU05cjhQaFdHYzJteDlQUzB2N004TXdZcVZTZVlKU3FUeEJLcFUrenVQeEpDa3BLZGZFNzkvZTN2NHNLSGtaSVNPQ09vMkVFRUlJSVZNWXd6QXl1VngrUW53Wmo4Y1R4Y29ZaHBFbE9tNmdTMklvbGNxRkFGQllXUGdsQUtTa3BGeWoxK3N2QVFDRlFyRW9KeWZuMmRoMjkyTUhFOU1ZRXdxRnVyWnYzMTRNQVBQbXpkc1hLdzhHZzZZZE8zYk1CWUM1YytkV2dkYlNKV1RFVUtlUkVFSUlJV1FLRTRsRU9jWEZ4Vi9GbC9INWZHMzNzdTVpc1lXSnhHZGVGUWdFMlFDZ1VxbU9Ed2FEelg2L3Y5Ym44KzB4R0F4WFNDU1NVb2xFVXRyYmVlSmpHaFBVdTN0TVkreDZPcVBSMk5HOVhDZ1VaaVFxSjRRTUgzVWFDU0dFRUVLbXFNYkd4cXY2MnljakkrUGUrRVEyVFUxTlZ6QU1JN1ZhclcvMWRveFdxejJYWlZrdkFKak41bGRzTnR2N2ZyKy9IdEcxbndGdS9VUzczZjVWVjFmWGFnRFE2L1VYeWVYeVkyUHYyKzMyajRMQllIdGpZK1BsaWE2Um5aMzlxRWdreW84L1p6Z2NidmQ0UEw5VVZsYWVDZ0FsSlNYcnd1RndleWdVRWppZHp1LzI3dDI3UEZyK1NUZ2NidS92c3hOQ0NDRmtpSXhHSXp2UWFVbUVrS21QdmhNSUlTUzU4Y2E3QW9RUVFnZ2hoQkJDSmk3cU5CSkNDQ0dFRUVJSTZSVjFHZ2toaEJCQ0NDR0U5SW82allRUVFnZ2hoQkJDZWtXZFJrSUlJWVFRUWdnaHZhSk9JeUdFRUVJSUlZU1FYbEdua1JCQ0NDR0VFRUpJcjZqVFNBZ2hoQkJDQ0NHa1Y5UnBKSVFRUWdnaGhCRFNLOEY0VjRBUVFnZ2hFMXQ1ZVRrejNuVWdoQkF5Zm1pa2tSQkNDQ0dFRUVKSXIrako0VGdwS3l1N0RzQjlETU9zTGk4dnZ3a0E1cytmZnlPUHgzc1V3R1BkeTFpV3ZidWlvdUtCNkxIM013eHoxd2lXUGNVd3pQVXN5LzZob3FMaTZaRXFBM0JKZVhuNUs5SFA4VEtQeDd0NEJNdlc4SGk4cFFDV2xaZVhmekJTWlN6TG5sQlJVYkUrK2ptK1poam0rQkVzMjhRd3pDRXN5eTZzcUtqWVBGSmw0WEM0ZU51MmJkWFJzaXFHWVdZTXQ0elA1MWNCQU11eVpvWmgwdmg4ZnNhbVRadmFvdnUxalhDWm1XR1kxRkFvbExaOSsvYjJrU3BqV1RhMW9xS2lJMXJXempCTXlnaVdkVElNb3hjSUJJWmZmLzNWTWxKbGZyOWZ2MnZYcnE1b21ZVmhHTjBJbGxrWmh0RkVJaEh0MXExYmJTTlZ4akNNWnN1V0xmWm9tWTFoR1BWSWxSbU5SZ2NBcGR2dFZsVlZWVG43S0p2cjkvc3JkKzNhRlVDU29EYUUycENSS2h1Tk5pU3ViS1RiQzJwRHFBMmhObVNjMEVqak9HRVl4czh3akhhODYwRUlJWlBaN05tejB3QnNFSXZGUHk5WXNFQTQzdlVaSzlTR0VFTEk4Q1ZyR3pJVU5OSTRodWJQbnorZnorZnYyckpsUzNEQmdnVnF2OTh2MmJsenAzbTg2MFZJZDBhamtRVW9qb2xNZlBQbXpTdmo4L2svc1N6N0hZQUxZMC95cDZMeGJFUG9PNEVRTWhVbFV4dENKcEd5c3JKZnk4ckt1dWJNbVZNeTNuVWhwQzlHbzVHTjNTUVNNdEVWRmhhcXhyc09ZMkU4MnhENlRpQ0VURlhKMG9ZTUYwMVBIVnNwRE1Ob0dZYnBHdStLRUVMSVZGRlRVK01ZN3pxTUVXcERDQ0ZraENWUkd6SXMxR2tjUXd6RHVBRHNqQVZiRTBJSUdSbGxaV1hubFpXVm5UZmU5UmhOMUlZUVFzam9TSVkyWkxob25jWXhWRjVlUG1lODYwQUlJVk1Sd3pCdlJEZmZITmVLakNKcVF3Z2haSFFrUXhzeVhOUnBKSVFRTXVteExFc05QU0dFa0NHaE5xUi8xR2tjUS9QbXpTc0ZnRzNidHUwYTc3b1FRc2hVVWxGUnNXSzg2ekRhcUEwaGhKRFJrUXh0eUhCUnAzRU04Zm44bmRGTlNsbE9DQ0ZrVUtnTklZUVFNbDRvRWM3WTJobjlHWVFVQlhEb0lkRVhESERhcWNCaGh4OTRQeWNUVVBleXdQTUNJL2IvTjlhcGdPWm03bWZBcE1Denp3SmZmQUVZRnd6OHNOK2RCRFExQVcxdHdKLytOSWpyRVVMSWtDUkpFb01odENHRUVKS1FCRml5QkpoVjJ2T3Q0bUxnaU44QUJtWHZoMTl4SlhESG5VTzc5T2JOQU1zQ2hRV0RPODZRMGJQczhNTXdBZy9Ta3FRTklWUGJCeDhDVml2M2gzWDBVZHdmMlo0OTRFYUplY0JQUHdFdUYvRFlZd2NmOTVzanVIMWJXZ0NJQUkyR2U4MzJzYzdXeTYvMC9IRzd1V00yYmVyNVhnOE04TWMvQW9FQUVBb0JYaThRaVFCUFBNRjFmc2xrUVd1eWtjbUcvcDhkWGZUN0pXUXFTVThCNXBWeDkzZi8vQ2VRa2c2QTRUcUxBTEJtRFhjdmw1clc4OWl0VzRHYmJ3SXFLN25qRHoza3dQMWxiei9kN2RqQmxTZnFCUGJtdEZPNWU4dm5uejlROXM0NzNIbk9PWGRRSHo4QitvN3JIMDFQbmZBZWVRUTQvVFRnN251QUN5OEUxcTRGamprRytNMUNZTkVpNElobzUzRFQ1b09QdStUMzNML2J0Z0VJQUpEMWY2MkxMK3I5dlVNTzRYNE91c2JGQjdibnpBR2VmZ280NWxqQTRRQldyQUFjTnVDRGo3aU81TmxuQXc4K0NQeGpOUUJmLzNVaFExWGI0U2hldDZ2eEhwR0FOK1NaQkRYbEd3RUFWejE5K0ZzalZyRWg0ak04TEY4dy9TZWxSUFQwZU5lRlRGeVV4R0IwbFplWDA1UllRcWFNclR1QXRHaUg4S3FydUo5UFB3Vk9PUVZZZmpaM244bXl3UGYvTzNETWRkY0FYNjBINXMwRHZ2M3VRTG5MQzFSVkhYaGRYTXgxT092cURwUXRXd284K0xjRHIvUHp1WDkvL2g0SWh3K1VCd0xBM0xrSktpemtqdWZ6Z1gyMUI0cS8rZ3BZdmh4NDdGSGdpODhCbTIyUXY0ajlxQTNwSHpVQ1kyandTUXo2R2hWTXhHSUJEQVlnTFJXb2J3QWtFcTZzc3hQZzhZQ2lJbTYvK0Q5dUFQamJnOEIvL3N0ZEx4Z0VEajhDS044T0lKajRPdSs4QXdoRndOTG90SWI3N2dXV0x1WCttQUZ1T210TkRiZWRtd3VjZHRxQlk3dTZnRGZlQUs3N1UrL25KME8xcWJIajlIcy8rdld0ejNjM1NjZTdMaU5CTE9EanF0K1dSbVptYUQ5WXRXam1XZU5kSDBMR0V5WENJWVNNak5OT0JUSXpnZWYrelExR3VGekFlZWR4bzRnMzNjUjF4cnBidWhUNDhFUHVYdkhKcDRERkozRWRSS1piWDRKbHVmdk1rcElEWlJkZkRMejhjdi8xOG5nQXVieG4rUU4vQWU2OEE2aXZCL0pMQVhpaWJ3aUFyWnU1anV5NzczSURGR1MwMEVqakdCcGFFb053K0VBSHJDK3hLUVVBTnlvcGtYRGJlajMzMDl1K0FLRFZjZjkrc3g2WU93L1lzaG00NjI3Z2dmdjd2dWF6endMUC9RTTQ0d3h1R3VxLy9nbGNleDN3dTk5eFAvSHNkdTdKMUpJemdKUVVVSWR4eEwyMWVlOTlGNzYwL3BacXMwMDgzblhwN3FqQ0ROUmJIR2l5dWdkOGpGd2taQzg3YW1ia3lmWGIrYyt2UEpxbWpKQ2tSNGx3Q0NFalk5bzBRS1hodHBVSzRLaWp1TzJ2dmdUT1g4bHR6eXdHS3FzQm53OVk5em5YWWV4TjkwR080dUlEWmJFTzVDdXZISGpmRjUxeEZydFhCYmlRcG1DQ2U4T2x5NEE3YnVmT2Q4WGw0RHFNUEFBUkFDSGc4bFhBano5ekk0NFAvQVc0YTRoeGxxUS8xR2tjVzBOSVlHQ3pBZDk4Q3h4M2JPLzdsSlFjK09NODdIRGd5aXU1N2RoVElZQ0xhYlJhdWUzdVQ0VmlqajhaYUcvbS9uQmZmQTRRUnpzZkJRWEFlZWR5ODlmZmUvL0Evcjl1QkhidUFTNitCTmk0QWFodEJLNjdubnR2NjFhdVh2RmZDQUJ3N05IQTNnRjBnc2xBMVZtdG1pOTN0TDU0eFd2Zm4rbnlqMTVmM0tDUVlDZ3pYaytjbFkzVkZ4eURNTXZpM1MzNzhPeDNPL0ZMWFh1Zng2Z2tJdmJTUlNYaEo3N2VUdDlSWkVCaUNRd3FLaXFtOGhRalNvSkRDQmtCVHo5ellQdVl1UHZMMDA3bk9wUUFZSEZ3c1k1aU1kRFEwUDg1WTFOUzQ2ZW54ZzlTZlBRUnNIa0w4TURqM0RuTjVvT1BGd3E1Z1pKMzN3WCsvZ1R3ODAvY2ROazMzK0R1VysrN0gvanlLeTQwNjlWWGdhZWVBcDU4R3ZoMU0zRHJyVnh1anp2djRISnhQUFEzREZLU3RDSERRamRrWTZpOHZIek80STU0L0hIQTVRWU9XZEJ6ZExDM2ZRRnVLdXFISC9YOVZDaVJ5eTdpUmdHcnFvQzJEcUM5RGRBYkFHMzBhVlJuSnhBT2NkdVdUbUR0Sjl6MjY2LzFmczVFVTJ6ZmZoczRkOWhCeXdTb050dW1QL0hsempYLytHN252Tkc4emttbE9Yamc5RU1IZFF6REFQT3k5R0NpenlnQ3dSQlNGRkljVlppQktyTU5OazhnNFhGYW1aaTk2UERpMEJOZmJ4ZnVMNHdNdmU0a09UQU04MFowYzhvMitJTnZRMFpPTEVFRXhUWW1sNUdJa1o5SUtFWSs1cEpMdUg5dnVJR0xJWHorZWVEbm40RkREK1hpR3dFdUsybHM1Ry9IdHA3bkVBaTR4RFF4ZFhVSEJqSGl0d0V1bWVQcHB3TWlFVEE5a3l2cjZJZzdHY09GT0VtbHdGbG5BUW9Gc0hneDF3RmtHT0MxMTRCNzd3WEFBNTU4a3V2WUhuRUV0dzF3OThERnhkeGd5V2RyaC9JYlNZWTJaTGlvMHppaDNYaGo0dkxsWjNFeGlDSVI4S2NiZXU3NzRVZkFQWGNlUEswMS9ndS8rM1RYd2tJQWN1Q2VldzR1ditiYWd6dXJpeFp4UHdEWHNYem1XVzc3dGRkNzF2R1Vrd0cxR25nandSL2Z4cDhUZnk0eUdMdWFiY2Zmc21iamh4OXZyeDlVWmxvUm40YzBsUXhOVnRlQWovbDhWeE0rMzlVMHFQcmRmT0o4eUlRQy9HK3ZDV3UzMStQcnltWUVRbjMzL2d4eUNidnk4Qm5CSjlkdkZ3M3FZaVRwVVJJRFFrYldwc2FPMDY5N2E4T1VpNUdQc0t3QVFKSjNHcnZIRjE1K09mZXo4bnd1UHRCb0JKYWZDZGlqaVdVMi9OVHpIRklwNFBjUDdIcm5SSmV5ZU85OVlPWU1icnUrUG02SDZNeTJsaGFndFJVNDZTUXV3ZUozM3dFbm5nRDg3eWNBTEhEOTljQ0NCVUI3Ty9DSGE3bmw1SXBtQWI5c0JDNi9FbmprWWFCbTM4RHFkREJxUS9wSG5jWXhOREpKRE01ZkNiejZYeTVvK2N3emdYWHJldTZ6OUN3Z0s1MmJWcHBJb3ZJYkxnZXlzaEx2bnlqSU9kNEZLM3NlRTV1ZW11ZzlNbHp2YmFtNWFjWExYOTYvczdWTDB2L2VRSlpHanFOblpPS1UyYms0SkM4Vmk1LzVaRlRySitMejhPNldmWGpreTYwRFBpWlZKWTJjdDdBdytPVDY3Uk11SnBOTWZCVVZGU3ZHdXc2ampSTGhrTEZDTWZKVG1nRFl2WnNiTUxqOWRtNTBidFlzYmtybjYrOERyNzhIZlB3ZUZ5UG84WENEQk5XVlBVK2owM0hKRmdmaWtvdTVLYXZ2cmdIdXZJVXJxNGk3UWRCRy96L3plb0ZubmdZT2U1M3JJRjUyR2ZDL0RkeDdoUVZjNGtZQXVIUVZ3R09CSFhzQWxZb2JGZDIxZTZnZFJpQTUycERob2s3akdCcGNFb05GaTRBTkczcC9YNmtFUHZ1c1p6bkRBQWdCTGMwSGQvYjZpMm44YWoyM1BNZThCTk1jQjVMRnRiSXk4UlRhN3NmMkZrOUpCcUtOWmVXZi9WejV6NnZlM0xDeXkrM3ZjN3JRM0d3OXpwZzdEVXZtVDhPOGJNUCs4aGFiQzY5Y2ROeWdydHRzYytIYXQzNUFsM3RnRHhVRDRRanFMTTRCbno5RExZc3NOeFlFbmxxL1kwQ2RZRUtTRVNYQ0lhT05ZdVNUUWdqdytZRXJyZ0FLaTRBamorVFcwdzZHZ1B2dUFPNjVGL2puYzF6bWU0a0UrTXRmZXA0aU80dDdyN2tsOFNWNFBNQ2dQUEQ2dGRlNGdRbUhEN2d3dXJ4Yi9LQ0hJRHFhN2ZWeW5kWWxTNEYvUFJkM1FpRTNxMDBtQTU1Nkd2Z2tPZ1gxblhlNFpkM1dmQUFjc1JEb2NnejFsMEw2UjM5QVkyc1FTUXk4bnA1TFl3QmN6S0ZPeHczTnh6cUJJMUsxN2NESnB3RXRqVDNmVzNuQndhOWZlN1gzODd5NE9uSDU4ck80NmFwa3FIYTFkdVUrOWVHdmJ6M3laY1VSQTltL3dlSkVPQktCUnNvOXdLdnBzR1BaYzEvQTRVc2NTOWdYcTlzUGR5RFUvNDVEa0syVlI4NllseDk0K3R1K09vd1UxRWo2bGlSSkRDZ1JEaGsxRkNPZk5DU0FzZXpnS2FvM1JFT2R1cnFBZSs0R0RsMTQ0TDJjbklNUFp4amdnZ3U0Mk1QZHZYd25TU1JBYTNRVXNxTWpHbzhJYmhReExZMmJqZlp6M0pUWFdPNE1sd3RBZ0J2bGpQZnZaNEhERGdOKy9CSDQ0MDNSUWdIdzZGKzVaRGt6WmdEL2VnRTQ1NXdCL2c1NlNKSTJaRmlvMHppR0JwZkVZRXQ1M0JvM3NkVENEUERTYWk2QStXOS9PeEFBM0YxYlc4K3krQkcrN3UvdjNjdWxXMjd0SldndGZxMmQvbHkyS25INVVZdW8wemgwOVJiSEViZCs4TXZhZDdmczAvZS9OOGZ1RGVEQnp5dnc4QmRic2N3NEhSdjJtdERtOFBSLzRCQkloWHhjZnRRc2ZMeTlIbldkQXg5aHpOVXBJaWZQemd2ODQ3dWRmWTR3TWp4ZXNrOG5JdjFJaGlRRzQ1a0loMHh0RkNPZlZIemNzbW90emNDeHgzSWR3Tk9YQUdzL0F3cnlnRTgrNWZKU2VEemN5TjhOTjNEVFZ5OWR4UjBEQnZqREg3aFRmUnFkOGJabHk4RXhpaDRQOE9tbjNOcmhkOXpCbGQxeU03Y3NHOHRHajQvZDIvS0JpeTdrOW1sdDdWbmRXMi9qNGkwQllQNTh3TlhGWlY4VmRPdkRuSDAyOE5tblhNNlB3VXVHTm1TNHFOTTRLUng5SlBEZDk5eGFpTEg1SE5hdTN2ZFBTK3Y3Zk4zZnQ5bjYzdi9PTy9xdlk4eEFwcktTd2ZoMFIrT1Zaei8vNWQrM05IWU9LUmxCYkJwUGYyUWlBZVprNmdaL0FRYTRjL0VDTEo2ZGkwZVhIWUVQdHRiaG1XOTM0SWQ5Q1o1ZHhNblRLeU8vbTVVVGVPNzdYVFFsbFF3YkpURWdaR2dvUmo0WmJhc0EzbC9ETFhNQkFIdjNBT0FCNzd6TkpjRnhPb0ZUVCtXeThuLzlGVEJySnVDTlR2Mjg4bkl1R1UxVEkvRCt4MXpaSVlmMHZNYlNwUWUyYjdvUmVPaGhidnZPdTREdnYrY0dRUzY0a0J2VTRQTzU5OTU1dCtkNU5tMDhzQzJYYy85NlBGeEdmNmNUY0RpNDQrZlBCeDU1RlBqUHV3QzhnLzJOVUJ2U1ArbzBqcUdoSnpINDN5L0FybDNjVTVWZ0VQanBSK0EvYi9lKy8zRGlCci80QW1pS1BnTDg2U2Z1cWRMeEp4eTh6L3F2Z1lZRTAxZ0JtcDQ2Y2xpV0ZiLys2NzRuTDMvdHU4dmFIQjcrYUY2THh3Qi9QRzR1akxtRy9uZU9rNnFVNGpjRjZRQ0FVRGlDaXVaTzdPdXdJeER1K3dsd3ZrRVpPYTQ0Ty9EOGh0M1VZU1FqSWhtU0dGQWlIREtTS0VZK21XM1pDRHoxSk9EeEFadC9CU3FydWZLVEZ3T1BQZ2JjZmZlQmtjTkRGd0o1dVFmaUJkOTZtNHM1ZkhFMWdBRUd2cjd3SXZEN1M3a2wxeDc4SzFmMjNmZGMrSlBielkwd1B2ODg4RjZDVHVQNmI3a01xbnYzY1lNY05nZDZUaklXQUcvOEYvakxYekdFRGlPUUhHM0ljRkV3L1JpYTJ1dGN6U29GRkZKdWtkV2h2RS9pMVhlNE0xN2JWUG5xUFdzM0hUK1EvVFBVTW1obFl1dzJqV0NZYXorVUVpSGVXblVDbkw0UTF1MXN3Tm9kRFFPNkNTaElVVVdPS3NnSXZyS3hhc0JQZ0Y5WWVmUzd2ejl5NXRuRHFqQWhrOXg0dGlGVHUvMUtQcnRhdTNKZisyWHZnR1BrMVZJUnJqbTZGSmNlT1JONWV1V0VqNUh2SytUaCtSVkh2WGZwVWFYTGUzdWZEQWdmUURqeFcxblozQUJIdTduYkd6SUFveE1qUThZRWpUU09yU21jeEdCM1AwKysrM3VmeE5TM1c4dnUrbVRqMmpkKzNkdkxFaWlBa00vRHdyd1VIRmVTaFNYejhxR1NpbkQ0dzJ2R3Nwb0lSMWljOG15Q0ZWLzZVSmlxamh5ZW54b2FUSWNSQU1Bd05PMlo5Q2xKa2hoTTRUYUVqQldLa2FjWStSSFFTNGNSaU1ZOUpqS2hPNHhKMG9ZTUMzVWF4eEFsTVNEOSticXlhZVdGcjM3Lzd4OXJUTEpFN3g4eFBRM1hIak1iaTJmblFpWGhZdnY5b1RCY3ZpREtiejlyVU5mYTAyYkYrUyt0SC9BVW9lNDhnM3hTUENOTkhUSG1wSVJmKzJVdkpTVWdJeTRaa2hpTVp4dENJNHhUQThYSUU1SllNclFodzBXZFJrSW1BSlpsK1c5c3Jubms4bGUvdjY2aHl5bnNiYjlmNnN6SVVNdVFxWkZqVVVFR2Zxa3o0M2RQZnpKcVUzMUdTbkdhSmpJblN4ZDVhM05OcjUrdEx3d0RlakpNK2tSSkRBanBIY1hJRTlJM2FrUDZSMDhPeHhBbE1TQ0o3RFU1VTlidTNQZnlIUi85ZWtwL2pXTzhPWms2MUhZNkpueUhzU1Jkdzg1TTE0VS8yRm83NUlkVUwxNTR6TnVYSEZGeTdraldpNURKaHRvUU1oUVVJMzh3aXBFblpHaG9wSEVNOGZuOFdEd0tkZFlKQUtDdTAxSHk0TG90YTEvNnFiSndzTWZ1YU8xajFaVUpZbWFHbGkxTVVVZUcwMkhVeVNVaGlaQmZNWkwxSW1ReW9qYUVEQmJGeUNkQU1mS0VEQWwxR3NjV0pURWcrOW04M3VNK3FLaGZhL2Y2SldlVzVROThpSEVNc0N6TEF3Q0dZWVpjTHo2UEI2Yy95S3pkWGova3FWQktpVEJ5LzZrTFh6anZrS0tIaDNvT2toeVNKSW5CdUxVaGxEMTE4cUVZZVVJR0xrbmFrR0doVHVNWW9rUTRKTjd1RnR1UnQ2elptTEF4bjBENlhMdXJMeGNjVmh4NThwdnRRNzdCRkF2NDdOMG5MM2p2cW1OS3J4N3FPVWp5U0lZa0J0U0drSUdnR1BtK1VZdzhTU1FaMnBEaG9rNGpJZU1rR0FtemxpRStsWjBNQnZ2a09CNlBBZTQrWmNIWGYvcS8rZWVNWUpYSUZFWkpEQWpoWXVTZitIcmJnR0xrSXl5d3BxSU9heXJxSmx1TWZPUzk4cUdIUEJDU0NMVWgvYU0vdWpGRVNRd0lHWmc3VDE3dzQ2MG5HVThjNzNxUXlhT2lvbUxGZU5kaHRGRWJRdnBDTWZMOW94aDUwcHRrYUVPR2l6cU5ZNGlTR0JEU3Z6OGNPMmZURllmay9PNmU4YTRJSVJNTXRTR2tOeE01Um40a1VJdzhJZU9QT28xaml4TGhFTktIaTQ0bzNubjE0cm1ucGl1Vjd2R3VDNWxja2lTSkFiVWhKS0ZKRWlNL1pCUWpUMFpia3JRaHcwS2R4akZFU1F3STZkM1MrZmwxdC82dTdJeENwYko5dk90Q0pwOWtTR0pBYlFqcERjWEk5NDVpNU1sQUpFTWJNbHpVYVNTRWpMdmppelBiLzdKazRaSVphWnJhOGE0TG1ad29pUUVoSkJHS2tTY0RRVzFJLzZqVE9JWkdONGxCV2lydzNQUGM5dExsQUlJamZ3MUNSdDVoMDlLY1Q1MTE1SktTTk4zMjhhNExtYnlTSVlrQkpjSWhaSEFvUm42a1RQMTd6R1JvUTRhTE9vMWphSFNUR0VobHdKSXpZcGRDcjMvUTdDRFhKNnFxQWtwS2dGOS9CVlNxZ1IrMzdFeGdOOTNZa0Q3Tnp0UUZYcjdvMktYRjZacWZ4N3N1aEV4MGxBaUhrSUdqR1BtUlJQZVloRHFOWTIyQ0pERUlCSUM2dXY3M0t5NCtzRDFqQnFCV0Qvd2FDdW5nNjBXU1NVR0tLdkRoVlNlZG5XOVFyUi92dXBESkwwbVNHSXhiRzFKZVhrNGRWVEpwVUl6OGVKcWM5NWhKMG9ZTUMzVWF4OURFU1dKUVh3L2NlaXZRWmdJMi9nSmNlUVZYdm5NWDhNTVB3SjEzQVZWN2dIZmU3WGtzd3dCLy9qT3d0UnhZLysyQjhzV0xnYlBQQWE3L00rQzBqTW5ISUpOV2psWVJlUG5DWTYvSU42ZytHdSs2a0traEdaSVlUSncyaEpDSmkyTGt4OXZrdk1kTWhqWmt1S2pUT0NYNWJEM0xjdk9BZGpPM3JkRUFyNzBHN05nQkhIRUM4TkREM0JPZUxWdUFrMDREN3JrYitPcXJ4T2MrNUZEZzBVZUJVQWk0N2xyZzM4OERoUVhjK1hRNm9HSUw4UFF6by9mWnlHU1hwcFFHbnpoNzBlMUhGbWE4TXQ1MUlWTUhKVEVnaEZDTS9GaVltdmVZMUliMGp6cU5ZMmpza2hpSXhUM0wyTGlwUlZZcjhNckx3TTIzQUorOHpmMHgxOVFBQ3hZQUg3d0RDQVRBNnRYY2s1M3VOdjhLTEY4T3ZQb3E4TnkvZ2JuemdQLzdQKzZQK1kwM3FNTkkrcUtWaWNOL1czTDQ0MHZuVDN0OHZPdENwcFprU0dKQWlYQUk2UjNGeUkrVnFYbVBtUXh0eUhEeHhyc0N5WVRQNSsrTVMyUXdpaGdwTjhRZi85UFJkdkErVHowR3VOM0FLYWNBRGdldytDVEE0d0VXTFFLYW00SDMrNWcyK1A3N3dBbkhBNTJkd05WWEEwVkZ3SGZmQWVkZk1xb2ZpMHhxY3JFd2N0K3BoN3h5MFcrS2J4dnZ1aEF5R1kxZEc5S1QwV2hralViaklKTmNFREkyWWpIeXhla2FpcEVmZFhTUG1heW8wemkyZG1MQ0pNTnA3UVRlZVlmYmZ1bGxvR1lmOFA1NzNPdlZMd0hvWnlYZFZoTmdpWnRYcmxRQ2FacFJxU3FaOUVSOFBudlhxUXMrdXViWU9hdkd1eTVrYWlvckt6c3Zsc2hnQ3B0QWJRZ2hFd1BGeUU5RWsrOGVNMG5ha0dHaFR1TVlLaTh2bnpOeEVobG9OTURwcDNQYnh4NERRQWFjOEg5eHIvdXdhQkd3Y1NPWCtlcWJiNERkdTdscEJ6LytCQlFVam1LbHlTUjF6MmtMdnIzcGhQbkx4cnNlWk9waUdPYU51RVFHVTlMRWFrTUlHWDhVSXo5UlRiNTd6R1JvUTRhTE9vMUo2K0dIQUwwZWFHa0I1czBEdnYwRXlNamc1cUwvOXJmY0gyMGk1NTBIZlBzdGtKWUd2UFk2Y1B4aTRQK09Cc3JMZ1lJQzRPZWZnTHo4c2Ywc1pDSzc3U1RqVDdlY1dQYTc4YTRIbWRwWWxuMlRFaGtRa2p3b1JuNGltM3ozbU5TRzlJOFM0WXloaVpQRUlDY0h1T3h5b0xvYVdMWVUyTDRET09aWUxrM3lxdDhEWDM4RC9QR0d4TWV1V3dkc0tRZmVmeGQ0OURHdXJMVVRPUDU0N3IxMW53TU5BMWlmaDBpRm92Q1JoZW5lOGE1SFF1RVF0d1lTWHpEayt1WHBGZnlyamk3ZGVjT2lnc1VNdy9RekZZV1E0VW1HSkFZVHB3MGhaSHhSalB4RU5qbnZNWk9oRFJrdTZqU09vYmdFQnNOY0pQbnd3NEJQUGoyNGpCYzNhdHpablBnNGc0SDdOeGdFZkQ3Z3NzdUFYYnVCTjk0RWpHWEFyYmR6Nll4WFhRWlVWQUJuTHVQMmpiZHhJM2V0UzFkeFAvSDRmR0RGZWR6UG1nK0EyK25MdkE4THA2VTg4NzgvbmJGbXZPdVJ5TEpseXlvQllNMmFOV1ZEUFljckVKamI0bkQ4cU5mckhTTlhNMEtTMThpMUlZUk1YaFFqUDlyb0hwTWtScDNHc1RWQ0NRd0VRbTdZdnpkOXZRY0FiVzNBNFljRHR1aGFPeGVzQk1BSEVBYTJidVdtRXNUczJYUHdzY1hGQTZ0alJzYkE5a3RlRE1PNEFGU05kejBTTVJxTkFBQ0dZWVpUdnduNTJjalVGRXRnVUZGUk1aV25GMUVTSEpMMEtFWit0Q1huUFdhU3RDSERRcDNHTVRSeUNReCsrSUZMY1R3VVZWVkFiZTJCUCtiOXd0dy9uNjBEWkRMdUtWRk5EWERUTFZ5NWhqS2pFa0ltckxnRUJsTzJ3YWNrT0NUWnhXTGtieDN2aWt4cHlYbVBtUXh0eUhCUnB6SHBsSlQwL2Y3dHQ5R1FQeUZrc3FFRUJpU1pUZWdZK1JGQU1mS1R4ZVM5eDZRMnBIOFVGekdHS0lrQm1TeGlpM2lYbDVmVGR3UWhFOFI0dGlIMG5UQ3hzU3lyQUpBMTN2VVlMYkVZK1pLVWxOYnhyZ3NoeVlwR0dzY1FKVEVnaEJBeVZPUFpobEJuY1dLYnlESHlJMlFxZnpaQ0pnWHFOSTR0U21KQUNDR2pJRW1TR0ZBYlFnZ2hveUJKMnBCaG9VN2pHS0lrQm9RUU1qcVNJWWtCdFNHRW90T0F3QUFBSUFCSlJFRlVFREk2a3FFTkdTN3FOQkpDQ0puMEtJa0JJWVNRb2FJMmhFd284K2JOSzQwbE1pQmtJak1hald3czhRVWhaR0lZenphRXZoTUlJU1M1MFVqakdLSkVPR1NFUkJmSkpZUWtFMnBEQ0NHRWpCZmVlRmNneWV3RUpUSWdBMkEwR3RtOHZMd1g0OHUwV3UzS3VYUG50bWRrWk53M2dGUHdEQWJEWlFCVUE3eWtTS1ZTbmFUVDZTN3BheWVWU3JXNG9LRGdFNmxVZW5pMFNEQmp4b3h2OHZQejN3SWdUSFNNV0N3dU5CcU5iR1ptNWtNRHJBc2hnMVpXVm5aZUxKSEJGRVp0Q0NHRWpJSWthVU9HaFVZYXh4QWxNU0JEb2RQcHptWlpsaWVSU1BJRUFrR0t3V0M0eE9mejdiOXh0RnF0YjNVL3htQXdYSjZibS9zdnBWSjVRbDFkM1RuOVhVTXFsYVlXRkJTc0JjQjZ2ZDcxdmUwbkVvbnkxR3IxS1JhTDVVV3Yxd3VEd2JCS29WQWNDd0JhclhiL2RSb2FHaTZ4V0N5dkpEcEhhV2xwcFZnc0x1NWVUaW45eVhBa1F4SURha01JSVdSMEpFTWJNbHpVYVNSa0FsR3IxV2ZwZExvbEFLQlFLSTdKemMxOVdxL1hYODB3REQrMmoxQW96TXpQejkvL3BaYW8wOWpaMmJuYVlEQmNxZFZxejNZNEhKOVpMSmIveEwvZlYyelN6Smt6RzdydlYxMWRmYXhjTHYrTldxMCtEUUJTVTFPdjkvdjlXN0t5c2g1eXVWd2JMQmJMU3dDUW1abjVrRkFvVFBQNy9mWFIxL2RxdGRvTEFNQmdNRnltMVdxWHhNN3Q5L3VyQUVBa0V1VXpEQ01hMUMrS2tHNG9pUUVoaEpDaG9qYWtmOVJwSEVPeEJBYmJ0bTNiTmQ1MUlST1RUQ2FicjlWcXp3Y0FzVmhjd09QeGx1M2V2YnM0SlNYbCt0VFUxT3N0RnN2TG5aMmRUMlJrWkR4aU5wdi9FUWdFS3J1Zm82U2taR3NvRkRJM05EUmNOWFBtekI4ek16TWZ0bGdzN3dEd3h2YXhXQ3lyWTlzU2lhVFE1L1BWQW9qRXl2UjYvYVh4K3dXRFFaTmFyVDVab1ZBY0RnQUtoZUxZN096c2wzZzhucnkxdGZYdWNEaGNvMUFvbGdpRndqUzczZjVaT0J5dUFRQ0JRSkF1Rm91blI3ZDFBb0ZBRitzczd0cTFxd1RvZmVTUmtNR29xS2hZTWQ1MUdHM1VoaEJDeU9oSWhqWmt1Q2ltY1F6eCtmeWRjWWtNQ09uQlpETGR1Vy9mdmhNQnJzTzJZOGVPYklGQUlEY1lESmY1Zkw3Szl2YjJ1L1I2L2JVcWxlb2tpVVF5M2UvMzEwUVB6Wmc1YythT2xKU1U2MlF5MlR5cFZGcnE5WHAvYm1scHVhRzZ1dnBJQUFHTlJyTXNOVFgxVHdEUTBOQ3dxcUdoWVpYTlpudEhJcEdVOFhnOFJVTkR3K1VORFEycjdIYjdwN0g2TkRRMFhOdlEwTERLNy9kWFZWZFhMMnBzYkx3S0FHcHJhNWQ2dmQ1ZERNTUlac3lZOGUzTW1UT2Jjbkp5bmdFQXRWcDk4c3laTTVzQW9MR3g4Y3JhMnRxbEFORFcxdll3VFVFbFpPaW9EU0hqZ09MZENTRUFhS1J4ckZGalQvcWwxV292QmdDTlJyUGM0WEI4bEptWitTaVB4NU5LSkpLU21UTm5OZ09BdytINDBtNjNmd211TVE1cU5Kb2pwRkxwYktGUWFJZy9sOWxzZmlxNktjbk56WDJPeitlcjI5dmIzd1RRbHA2ZWZuTkdSc1pmQWNEdGRuK0w2RWlqeitmYkZqdCs1c3ladjlUVzFpNzMrLzNWOGVkVnE5V25zaXdiQnJnT3BGNnZ2MWl0VnA5UlcxdDdwc0ZndUVTbFVwMGEyMWVqMFN3RkFKVktkV0pYVjllL1FKa2Z5U2lJSlRDb3FLaVl5bE9NcUEwaFk2cDd2THZYNjIxTXRCL0Z1NVBKTGtuYWtHR2hUdU1Zb2lRR3BEOFNpV1M2VnFzOUd3RDRmTDRxSnlkbmRYdDcrNk04SGsrdjFXcVhpc1hpR1Q2ZmIzZHJhK3R0SlNVbEczdytYMlYxZGZWUlNxWHlLQUJ3dVZ5LzlISnFYMmRuNTcvUzA5UHZ6c3JLdWxZZ0VHVG85ZnBMd3VHdzFXdzJQOFV3akNTMm8wQWd5STF0UzZYU3VjWEZ4UnUyYjk5ZW1KNmUva2VkVHJjQzRLYXZkbloyUGc4QU5wdnRRN2xjZnBSYXJZYk5adnRRb1ZEOFZxWGFuN1JWcjlGb3pnSUFtVXhXVmxoWXVBRkFDQUN0OTBaR1ZESWtNYUEyaEl5MmdjYTd4MUM4TzVrcWtxRU5HUzdxTkJJeWdlajEra3REb1ZDN1VDak10TnZ0SDdXMXRkM3JkcnRyY25Oem54V0x4VE84WHUvMmhvYUdWZm41K1c4TEJBS2QyV3grQUFBVUNzWHhMTXVHSFE3SHo3MmQyMmF6L1RzdExlME9uVTUzY1cxdDdXS3hXRnpZME5Cd1NXRmg0VHFSU0RUZDQvRnNjanFkVzNOemMvOFpPNmE5dmYwUnQ5djlBd0NuWHErL1NDd1dGd0JBUjBmSGsyS3h1QkFBTkJyTkVvbEVVaExkUGwwaWtSVEV5dVZ5K2FFOEhrOFd2ZjVhdDl2OVUycHE2aDhpa1lndlFSV2w0TmFnZEkzTWI1TWtFMHBpUU1qdzlSZnZMaEtKcGdVQ2dmcllhNHAzSjFNRnRTSDlvMDdqR0tJa0JxUS9mcisvem13MlA1NmRuZjE0S0JUcTVQUDVHYVdscFIrSXhlSnBOcHZ0Zy9iMjlxY0xDZ3JXQ0lYQ3JQcjYrc3ZzZHZ1WE1wa3NVeXFWem5HNVhEOENzQ1k2cjE2dnY4aGlzYXh6T3AxZjhuZzhCY3V5bmRYVjFiOEZnSWFHaGl1S2lvcSt5cy9QLzlEcjllNlFTQ1F6WThjMU56ZmZFdHV1cmExZHFWS3BEc3ZLeW5veUZBcFpVbEpTL2dnQTA2ZFAveUMyVC9mdHRyYTJod0tCUUoxSUpNcjMrWHk3eldiem81bVptZmVIUWlGejl6cUtSS0s4bVRObmJ0eTJiVnNXQVBkSS9ENUo4a2lHSkFiajJZYlFGTUhrME5EUXNBb0ExR3IxaWRPbVRYczNFQWkwMTlYVm5Rc2dvdEZvbHVibjU3L2IyZG41WEZOVDA0MEFmQUJRWFYyOXlHQXdYSm1ibS91djJ0cmFwUXFGNGhpbFVubkNqQmt6dm8wL3QxcXRQbG10VmplVmw1Y3pqWTJOVnpvY2pzK2o3Y1REcmEydHQ1YVdsdlpJN0ViSVdFbUdObVM0cU5NNGh1SVNHRkRqU3hKeU9wM2YrdjMrNXV6czdNY0JnTWZqQ2ZsOHZyeXhzZkZ5UHA4dkx5b3ErcHhoR0hFNEhMWjd2ZDZkQUJBS2hWUk9wL003cDlQNWVXL256Y25KZVRZM04xZFVVVkdSQ3NBZS81N0w1ZnEybzZQakg2bXBxZGNybGNwallwMjg3dWZ3ZXIwYjVYTDVmSUNiUHJSNzkrNThBSkRMNWNmazVlVzlIRDNYRC9YMTlaZnhlRHdmQUloRW9wSkFJTEF2TnpmM2hlaStzeG1HRVhxOTNqM2R6eThRQ0pSOFBsK0Z1Q3l2aEpBRHFBMGhZNERwSzk3ZDUvUHRTa2xKdVVhaFVCeEY4ZTZFSkJmS25qcTJkb0lTR1pBKytQMytmUUQ4c2RjMm0rM2pmZnYyclRBWURKZG5aV1U5RVF3RzIxcGJXKy9tOFhqU2twS1MvK2wwdW5NQ2dVRGwzcjE3ajIxcmEzczRkcHhBSURDSXhlSWlBSXhjTGorZXgrTXBvcGxXOTNjWUpSTEpkSVBCY05tTUdUTytTVTFOdlQ1V0h0OWhqTVpLeXFNdmVRS0JRQWtBa1VnazZQUDViR3ExZW1sT1RzNHpvVkNvbzcyOS9WR0ZRckdvcUtqb1U3VmF2WVJsV2FIRDRmaks2WFIrRnp0ZmJDa1BtODMyZnZmUExwVktTOExoc0ExeFU2RUlHYWl5c3JMellva01wakJxUThpb3lzdkxXNTJabWZsUUpCSnhtRXltQjdySHU5dHN0bzl0TnRzSHNYaDNBTXIwOVBTN1VsTlQvd0FjK0k0SHVIaDNuOCszci90MlZJOTRkNFpoaEtCNGR6Sk9rcVFOR1JZYWFSeERsTVNBREpaWUxDNHFMQ3hjeStQeCtCMGRIZjlzYW1xNkRZREQ0L0ZzS2lnbytGQ3IxYTdvNnVwNk8vNFl2OTlmTHhhTHA1V1dsaDcwQk5qbGNxMlBiZ3BuelpxMVBSYUhDQUNCUUtEQlpETGQ0L2Y3dDZTbnAvOWRwVkw5SHdBVUZSVjlEeUJTV1ZtNU1ETXo4NzdZVTJLV1pRWHo1czB6OGZsOGljZmoyVlpYVjNlTzMrK3Zpa1FpM3ZUMDlEdXpzcktlRUl2RkpZMk5qVmZHcnNIajhSaVpUUFpicjllN3ZiT3o4NlZZZWJTamlMeTh2UDk2UEo3eUVmNFZraVNSREVrTXFBMGhvODFpc2Z5OXIzaDNpVVJTVWxsWmVWZ2dFTmhMOGU1a0trbUdObVM0YUNvQUlSTlFXbHJhclY2dmQ1dkQ0VmdubDh1UEQ0ZkQrM3crWDMzOFBrcWxjcEhUNmR5TWFGeEpqRUtoT0NZek0vTUJnVUJnWUJpR2lVUWlBWS9IczdtaG9lRm1BSjBBb05WcVYyWm1adDdwY3JsK3N0dnRIOXBzdHMvQVpUVUZjQ0NEbnN2bCt0N244MVUyTmpaZW9kRm9scWxVcXNWK3YzKzMyV3grS2pNejgxNmZ6N2VqcTZ2cmZjU05Ec3JsOHZrYWpXWmxTMHZMWGVDbW1tcFNVMU5YZWIzZVg1eE9aN1ZFSXBGSGt5dkVQc2VSMFN4NmJFZEh4eXRlcjdlM0RMQ0U5S3Fzck93TmdPSlNSa3ZzTzRGaUc1T0hRcUU0dHFpbzZLdHdPR3p6ZXIwN2xFcmxNZTN0N1U4MU56Zi9NWDQvcVZSNmVDemUzV1F5M1pXUmtmRkFmK2R1YTJ0N1NLZlRuU01TaWZLak1ZMTNsSldWZVVPaGtIbkhqaDA1d0lGRU9EdDM3cHhKOGU1a3RGRWJRaWFVZWZQbWxjWVNHUkF5a1JtTlJyYXYxT3VFa0xFM25tMElmU2NrcCt6czdLZGkvKzFuejU1ZEMwQ1NhRCtEd1hDbDBXaGtkVHJkY29sRU1rMGlrVXpUNi9VWHg0NmRNV1BHQnBGSVZCSjdUNlZTbldRd0dGWVpqVVkyTXpQeklibGNQczlvTkxLRmhZVmZ4czVaV2xwYWFUUWFXWmxNdHRCb05FWkFJVldFakN1YW5qcUdLSWtCSVlTUW9hSTJoSXdGaVVReVhhRlFISy9UNmM1VEtCVEh4c3BGSWxGK2FXbnBMcXZWK3JyVCtmL3MzWGw0RkZYV0IrRGZyVTQ2Q3lRRVF0aVZMUW94Sk4yM0dnUUVRUkZSQkRkUVZGQVVFUjJVZGZoVUJuRkJSeDNjd0FVVmR3ZEZ4bkVRaEJFR0JBbWdLSmlxem9hQWlRU0lRQWhrSlV0MzBuVy9QN0tZa0QyZGRQVnkzdWZ4SWFtdTVYUmI2ZE9uNjk1VEJkc0xDZ29VbEYvNXF6WGZ2V3ZYcmpPNmQrLytiRmxaV1ZaMmR2WW5YYnAwZWZTU1N5NzU3OW16WjkvTXpjMzliMzUrL3ZhQWdJQ3ErZk0wMzUwUTkwZEZvMnRSQXdOQ0NHa0RsUTBNVkZYMTV2a29sRU5JVzJyU2ZQZHUzYm85MmExYnR5ZEI4OTJKRi9HUkhPSVVLaHBkaUpvWUVFSkkyL0NGSmdhVVEwZ2JLejExNnRUejljMTNUMDFOSGRlK2ZmdEJvYUdoVTlxM2J6KzZwS1RrVUZGUmtYTDI3Tm1QN1hiN2Fadk5kakF2TDI5OVZsWlc3SVh6M1UrZVBQbDBYbDdlMTlYbXU4Tm1zNTNOeU1oNHRMaTQrT2VNakl6WEFnTUQyd0VvclF6bWp6LytXRlI5dnJ2TFh3M2lVM3doaHhCQ1NLdWorVXZFMDNETzExWTJNaUN0ajk0VENDSGVqSEpJNCtoS293dFZOakJJU0VoSTBUc1dRZ2p4SnI3UThZNXlDQ0dFdEExZnlDSE9vcUxSaGFpSkFTR0VrSmFpSEVJSUlVUXZWRFM2RmpVeElJU1FOdUFqVFF3b2h4QkNTQnZ3a1J6aUZDb2FYWWlhR0JCQ1NOdndoU1lHbEVNSUlhUnQrRUlPY1JZVmpZUVFRanllRUlJU2ZSdFNGSVdHeEJKQ3ZCYmxFT0pXVENaVGRHVWpBMExjR1hWS0pNVDlVQTRoaEJDaUY3clM2RUxVeElBUVFraExVUTRoaEJDaUZ5b2FYWXVhR0JCQ1NCdndrU1lHbEVNSUlhUU4rRWdPY1FvVmpTNUVUUXdJSWFSdCtFSVRBejF6U09Wd2RacmJTQWp4UnI2UVE1eEZSU01oaEJDUFIwME1DQ0dFdEJUbGtNWlIwZWhDbFEwTUVoSVNVdlNPaFJCQ3ZJbXFxbFAxanFHdFVRNGhoSkMyNFFzNXhGbFVOTG9RTlRFZ2hCRFNVcFJEQ0NHRTZJV0tSdGVpSmdiRVUxeXZkd0NFTkllUE5ERm9OSWNJSVJnQUk0QUFBUDRBcE5ZNHNNVmlxZHgvUkd2czd3SWFnRklBTmdCMnhoamQ3b2NRNGxJK2trT2NRa1dqQzFFakhPSkt2MmZsRDlpU2N2eHBvNS9reklmR0dhMFdrSk1NVE1MdGxuNC9oZ1FhMzlBN0Z1SitmS0dKUVJOemlEK0FDQUM5S3Y0MXRuSVlvMXA1ZndCZ0I1QUZJQVBBbVlyZkNTSEVaWHdoaHppTGlrWkN2TkNCNDFrM3pWMjNaOTNXZ3llQzlJNmxOUVQ0R1RCN1ZMU21DZUVIZ0lwR1VnczFNYWdTZ1BLQ2NWOGI3ZityTnRvdkFBd0hrQWNxR2draExrWTVwSEZVTkxvUU5URWdyckR1bDkrV1RmOW94K05ITW5NRDlJN2xRbGRHZGtmNnVYeWN5Q2xzOGpidGpQNWkxcFZSMnNvZGlZYjM3aDVOdzlaSW5YeWhpVUVUYzRnUjVWY1lQVkZiWEJrbGhKQkcrVUlPY1JZVmpTNUVUUXhJV3pxYWt4TzJMZW5rQnc5OXRudnllVnRwbXgybmMvdEF0R1RFNjdqTGV1SERlNjZDUXdqOE96NE5iKzFLeHM5SHp6UzRUV2lnVWN3Y09kQ3g0cnRFZXE4aVBxK0pPVVNDNXhaZUFXaWxPWmlFRUVKYUYzMFFjeTFxaEVQYXhKSE0zSDRydGlXdlg3VXIyZFNXeDdrKytpSThkOVBsemRxR01jRFVNeHlNbFgvT3RaZVdJYUo5RUs2TTdJN0RtYm5JTGFwN0pGckg0QUJ4NzdBQlpTdStTL1N2V3FpMVBIYmkzWHlraVVHTGNzaXNXYk13YmRvMFhIWFZWVlhMOHZMeWNNc3R0K0R6eno5SGp4NDlXaXMrNHFWYWFZNjgyNkE1OHVSQ1BwSkRuRUpGb3d0Ukl4elNGbEl5Y3E5NWZQMVBHNzVKVEcvZm5PMk1CZ2xkUTROeEl1ZDhrN2ZabW5JQ1cxTk9OQ3UreDhhWkVlenZoN2pmVG1GVFlqcStPNVFCZTFuRDFWL25kb0hpN21HWGxxN2NrZWlwVjB5SWkvbENFNE9XNUpCZHUzYkJhclhpL1BueldMMTZOUURBWkRMQllEREFack5oMGFKRk5kYVBpb3JDdm4wMXAwTVdGUldoVjY5ZUFJREJnd2VqWjgrZUFJQ1RKMC9pd0lFRE5kYmRzMmNQRml4WWdFV0xGbUhxMUQ5SGV5VWxKZUcrKys0REFEREdFQllXaGxHalJtSGh3b1VJQ1FscDd0TWlMa1J6NUlrdjhJVWM0aXdxR2dueFlGL0ZwejQ2OWVOdHp5YWZ6QTVzeXZvOXc5cGg5S1U5TUdIUXhSamN1d3ZHdjdtNVRlTXpHaVQ4T3o0TkwyMnpObm1iTHFGQjJsMURJa3RYN2toMHV6bVp4SDFSRTRQYVRwMDZoWlVyVjJMVHBrMTQ3TEhIOE9LTEw2Smp4NDVRRkFVdnZ2Z2lObTdjaUVXTEZ1SDExMTlIeDQ0ZGEydzdldlJveE1YRlZmMjhjZU5HQU1ESWtTT3JmaDQ5ZW5TdFkyN2F0QW05ZXZYQ3BrMmJhaFNObGZiczJZUEF3RUFjTzNZTXk1WXR3OU5QUDQzWFhudXR0Wjg2YVNVMFI1NzRDc29oamFPaTBZV29FUTVwTGFlRmFQZnR2a052ei81aXo5M1poYllHaHd2Rjlnckh6YkY5Y0l1NUQweTlPbGN0L3lQM1BENjVkMHl6anB1UmV4NXoxdTFGZHFHdFNldmJIUnFPbml0bzh2Njdkd2pXYnBmNzIxL2ZrZFNrSXBpUVNyN1F4S0M1T1NRdkx3OFBQdmdndW5YcmhpbFRwa0JWVlZ4NjZhVll0bXdaMXExYmgvRHdjTng2NjYxSVRVM0ZrQ0ZER3R6WGxDbFRBQUEybTYzcTU2S2lvaHJyNU9mblkvZnUzVml4WWdYbXpadUh3NGNQWThDQUFiWDJKVWtTK3ZidGk0Y2VlZ2p6NTgrSHBtbVF2R1BVbzllZ09mTEUxL2hDRG5FVy9lRzRFRFhDSWEwaDVXVDJ4YTl2MkwvdXBXM3E4S2FzZit4Y0FSeWFockNnOGkrS1U3UHlNT25kL3lHL3BQbGQ3WE1LYlNpMGx6Vjd1NmJvMWJHZGRyT3ByLzJON3hzcUdHbFNJL0ZkemMwaEF3Y094TFJwMC9ESko1L1VXTjZ4WTBmTW5qMjcxdnBIang2dE5keTAwcGRmZmdtZy9FcGo1YzhYWG1uY3NtVUwrdmJ0aStIRGgyUElrQ0hZdEdsVG5VVmpKWnZOaHFDZ0lDb1kzUXpOa1NlRTFJV0tSdGVpUmpqRUtlbm44b2N2L3ZyblRmK09Ud3R2NmpaNXhYYThzRlhGOHY5Wk1VbnVoejIvbmNMcC9LTEdOMnlCSUg4REhyenlNbnlUbUk2alo1dCtoZkhpVHUyMUd3YjF0cS9hbGR6Z0ZVWW1TVFNjaU5USlI1b1lORHVIR0kzR3FpS3ZNY09IRDBkaVlpSWVmL3h4RkJZV1l2ejQ4ZWpjdVh4MGdzVmlBUUFFQmRVL3JXM1RwazJZTUdFQ0FHRENoQWxZc1dJRkZpeFlBRCsvbWg4MU5FM0RvVU9IOFBiYmIrT09PKzVvN2xNaWJZam15Qk5mNVNNNXhDbFVOTG9RTmNJaHp2aHYwdkcvVEhsdjIydnh4OCsycUJsQjVUQ2V4Z1FiL1JEVG8xUHpEOENBcGVNdEdEL29Zcnc4YVRpK3RoN0ZtOThuWVcvYTZRWTM2eDBlb2wxMzJVWDJkM2VuMEpCVTBtSyswTVNnSlRsazM3NTlHREprU0wxWC9BNGRPb1JmZnZtbGFsMmcvSXJoNk5HanNXWExGZ0ExcnlpV2xKVGc1cHR2QmxCemVHcGFXaG9PSHo2TWxTdFhBZ0RHakJtREYxOThFWHYzN3EzUnRmWEtLNitFSkVtNDZLS0xjUHZ0dCtQT08rOXM3bE1pYllUbXlCTmY1Z3M1eEZsVU5CTGk1b1FRQVovdlQxdjU0R2U3WnAzT0x6SzA1YkVrQml3WUV3djU0czZOcjF4Tmw1QWdYTkcvR3dDZ3pLRkJ6VGlMdEt3ODJCME5md1BjdDNPSU5tWkFML3Q3ZXc1U3dVaWNRazBNR3ZiWlo1L1Z1WHo0OE1aSHVkOTU1NTM0NElNUEFBQ0JnWUZWalhEZWVlZWRxblcrK2VZYkNDRXdlZkxrcW1VMm13MmJObTJxVVRUdTJiTUh3Y0hCTFhrS3BJM1FISGxDS0ljMEJSV05Ma1NOY0VoenBXY1ZkbjkraTdMbTZVMEhybW5LK3QwN0JLTmpjQUFPbnNwcDBmRTBBYnl3VlduV05pR0IvbGozd0ZoOHBmeU9MY25Ic0NucFdKTStCUFNQQ05XdTdOKzk5TU1mZnFXRVRwem1DMDBNbk1raGQ5OTlkNTNMUzBzYmIzSXllL2JzcXFMeHd1VUE0SEE0c0dYTEZpeGF0S2pHVmNuRXhFUTgvZlRUeU1scDJmc1JhWHMwUjU2UWNyNlFRNXhGUmFNTFVTTWMwaHpwWjNMNGs1dC8yclIyLzI4OTYxdkgzeUJoU084SWpCbllFN2VZK2lJMHlJaGh5OWU3TWt3NE5JRUpiMjFwMWphUlhUcG93L3AyS2Z2a3A4UE5HekxFR00xcEpENnJMWEpJbHk1ZGNQZmRkOWQ1SlZMVE5HUm1adUwrKysrdldsWlNVb0x4NDhkWC9mN3d3dzhqTEN3TWVYbDVtRGh4WW8xN0xuYnQyaFd2dlBJS3RtelpncGdZbXAzaGJtaU9QTTJSSjZRNXFHaDBMV3FFUTVya3UwTW43cDYrWnZmcUgxSlAxVG1PYTNpL3JwaHoxU0NNSDNReFFnUEw1L2JieWh3NFgxSUtaY2x0elRyV3I2ZHpNTzJqSFUwZUluU2hvbVorVTN4cDF3NmFmRkdFNDdPZmY2T21CS1RWK0VnVGd4Ym5rUHFHcHdJMWg2Z2VQSGdRR3pkdWhOMXV4LzMzMzQ5TExya0VXN1pzcVdxRUV4Z1lXRFhYc2RKamp6MkdvVU9IMWlnWUFjQmdNR0RzMkxIWXRHa1RGWTF1aHViSUUxS1RqK1FRcDFEUjZFTFVDSWMwUmdoaFdQdEw2a3NQcnRrOTkxaDJnWDk5Ni8xOE5CUGRPd1NqUjFnN2pPemZIVDhmemNSMWIyeHVzNkUrcldWQTF6QXRwbWNuYmQwdnFmVSt0NFl3QnZwbW1OVEpGNW9ZT0pOREt1K3RXSmZxUTFRN2RlcUVjZVBHWWNHQ0JRZ0tDc0t6eno2TGlSTW5WajFlVWxKUzQzY0EyTHk1L2dZb2l4Y3Zydm81UGo2K0phR1RWa1J6NUFtcG15L2tFR2RSMFVpSW0vanRWRUhFaXU4U1BuNWk0LzRKalNWSFRRRHIxYU5Zcng1RlRJOU8rUDFzdnRzWGpBTzdoWW1vYnAyMHI1VGY2WDJIdERwcVlsQy9xVk9uWXVIQ2hmVSsvdWFiYjFiOTNLMWJOM1RyMXEzcTk2ZWVlZ3JBbjdmY3FPeTBTandQelpFbnBINlVReHBISDk1Y2lCcmhrUG9jUFpzLzhJVXQ4WnMrK3ZGUVpITzNUVHFaM1JZaHRhcW83aDFGWkVRSDdXdHJ5d3ZHVHUwQ3l3TDlEV3ByeGtXOGh5ODBNV2hpRHRFQTFPaEswbERCQ0FCejU4NTFPclpXWWdOMUoya1RORWUrRGpSSG5sVGpDem5FV1ZRMHVoQTF3aUYxeVMwdUh2TzFtcjRwcjlnV09KbjM5Ym9QVEFaSlFvR3RsRzFLVEcveFVLaVFRSC90MllsRDNyOXI4Q1hMV3pNMlFqeEpFM09JSFVDV0M4SnBDMW00b09BbHpxTTU4b1NRMWtCRm8ydFJJeHhTeThFL2NrYzh2djRucjcxeDJUMURCMmdyZHlhMitJdVNBRCtEZU9vR3kxZXpyNHArdURYakl0N0ZSNW9ZTkNXSDJBQmtBQmdPSUFKQXE5elV2STNuSTlwUVhqQm1WUHhNV2dITmtXOFl6WkVuMWZsSURuRUtGWTB1Ukkxd1NGMUtOWWM0MThKdlpUMUJjNzg1cms1aXdGTVRMTi85OVZyekhhMFlFdkZDdnRERW9JazVwQlRsQlZnK0FIOEFEZDZzM1Uxb0tJL2JWdkV2Y1JMTmtTZWtlWHdoaHppTC90Z0lJVzVyNlEyV0h4WmZMNC9UT3c3aS9xaUpRVGxXUGsvTEJycGk1N05vam56amFJNDh1UkRsa01aUjBlaEMxQWlIa0thYmYzWE1nWWNHWDNUZDAzb0hRanlDTHpReDBET0hXQ3lXRGdBUUh4K2Y1K3BqazZhak9mS05vem55cEM2K2tFT2NSVVdqQzFFakhFS2E1dDdoQTVJZkhoODdzVnRJU0tIZXNSRGlMdlRNSVVLSVhMMk9UWnFPNXNnM2pPYklFOUp5VkRTNkZqWENJYVFSdDVyN0hsMThIYjg1TWlUa2pONnhFTS9oSTAwTUtJZVFCdEVjK2ZyUkhIblNFQi9KSVU2aG90R0ZxQkVPSVEyN1prQ1BNMysvWmNndGwzWU4rMTN2V0lobjhZVW1CcFJEQ0drNW1pTlBHdUlMT2NSWlZEUVNRdHpDMEQ1ZEMxNi9iY1F0QTd0MlN0UTdGdUo1cUlrQklhUStORWVlTklaeVNPT29hSFFoYW9SRFNOMEc5ZWhrLy9qZXEyOGQwQzFzbjk2eEVNL2tDMDBNS0ljUTBudzBSNTQwaFMva0VHZFIwZWhDMUFpSGtOcjZSNFRhTjh5K2ZrcmZ6cUU3OUk2RkVIZEdPWVNRNXFFNThvUzBIaW9hWFl1YUdCQlN6VVVkMjlzL25uNzFRMzA3aDI3VU94YmkyWHlraVFIbEVFS2FpT2JJaytid2tSemlGQ29hWFlpYUdCRHlwNjRoUWFVcnBveGNNaUt5K3lkNngwSThueTgwTWFBY1FralQwQng1MGx5K2tFT2NSVVVqSWNUbE9nWUhPRjY4WmRpcnQ1cjd2S3AzTE1RN1VCTURRZ2hBYytSSnkxQU9hUndWalM1RVRRd0lBZG9GK0d2TEpnNys1TjRyQnZ4TjcxaUk5L0NGSmdhVVF3aHBHTTJSSnkzbEN6bkVXVlEwdWhBMU1TQyt6bWd3aUNjbldqWStjblhNQTNySFFvaW4wVE9IS0lwQ2VZdTROWm9qVDBqYm9xTFJ0YWlKQWZGcFQ5OW8rZjdSc2VaSmVzZEJ2SStQTkRHZ0hFSklIV2lPUEhHV2orUVFwMURSNkVMVXhJRDRzcjlkTC8vNCtEaCszV0s5QXlGZXlSZWFHRkFPSWFRMm1pTlBXb012NUJCblVkRklpTTZDL0kyT0VaSGRpdldPbzYzMERtOXZtRDA2T25uaHlQN2pHV05sZXNkRHZCTTFNV2hiblBQZUFLQ3E2akc5WXlHa0VzMlJKNjJGY2tqanFHaDBJV3BpUU9veXBFL0VtM0YvdlhtOTNuRzBsZk4yZSt3Zitmay9oSWVINStzZEMvRmV2dERFUU04Y3doaExyL3pSMWNjbXBDNDBSNTYwSmwvSUljNmlvdEdGcUJFT3FRdGo3RHlBdzNySFVZbHpQaGpBWE1aWWlCQmlxYXFxQjUzY3BkczhOMEk4R2VVUVF2NUVjK1FKY1MxSjd3QjhUREtva1FGeFk3SXNUMk9NL2NRWW13N2dWc1pZZ2l6TE4rb2RGeUdONFp6ZlZkbkl3SXRSRGlFRWY4NlIxenNPNGoxOEpJYzRoYTQwdWhBMU1TQnV6STl6dmh6QVg0VVFHbU1NUWdnQU1EREd2cEZsK1MrS29yd1BRTk0zVEVMcTVndE5EQ2lIa01iUUhIbENXc1lYY29penFHZ2t4TWRGUjBlM054cU5YelBHeGdvaGJJeXgrUURlclNnY253THdGSUIzT2VlbWdvS0NoYW1wcVRhZFF5YWtGbXBpUUFqTmtTZWtwU2lITkk3bVJiZ1FOY0loN3NaaXNYVFhOTzBIeGxoZklVU09wbWszSlNRazdKVmxXUURsTi9TdUdKNjZEa0N3RUdLZkpFbmo0K1BqOC9TTm5CRGZvMmNPcWY2ZTRPcGpFODhWRXhQVFVaS2t5dzBHUTdETlp0dWVrcEp5WHUrWUNDRXRRM01hWGNoZ01DUlhhMlJBaUs1TUpsTzBFT0p3UmNGNDBtNjNYNWFRa0xEM3d2VVVSZG5rY0RndUYwTGtNTWFHYTVwMlpOQ2dRUmZwRVRNaHZveHlDUEVrc2JHeEEvejgvSDQyR0F4YmhSRHJqVWJqbnVqbzZJdjFqb3NRMGpKVU5Mb1dOVEVnYm9GemZxY2tTWWtBUW9RUVA5anQ5cjRwS1NtbjYxcy9JU0VoeGVGd1hBVGdFR09zaTlGb1BHbzJtMGU0TG1KQ0d1WWpUUXdvaHhDUFlES1pKdnI1K2YzTUdMc0VBQmhqWUl5WkF3SUM0aXM2ZEJQaVZud2toemlGaWtZWFVoUWxoaG9aRUoweHp2a2JqTEV2VUQ0OC9YMVZWVWVtcEtUWUc5c3dNVEd4VUZHVUtDSEVUaUdFSkVuU1hsbVdxZDA1Y1F1TXNiWFZHaGw0SmNvaHhCTnd6aDgzR0F3YkFIUVFRbndGb0xLeDJqWUFuUUg4S012eTNUcUdTRWd0dnBCRG5FVkZJeUUrd21LeCtIUE80eGhqY3dFNE5FMTdRRkdVQjV1N0gxVlZyMkV3bENna0FBQWdBRWxFUVZTTXJSUkNhQUQrd3psL0FmUmVRblFtaFBpQ0doa1FvcC9JeU1nQXp2bm5qTEYvQ0NFWWdHV3FxdDRPbEY5cFZCVGxlazNUVnFDOENlTWF6dmsvUUEwWmladWdITkk0bXREdVF0UUloK2hsNk5DaG9YYTcvU0JqckNlQUVrM1RSbG10MWdQMXJkK1VwaGVjOHpzWlkyc0ErQWtoZHR2dDltdWJjc1dTRU5JeWxFT0l1K0tjOXdEd0RXUE1BcURBNFhCTVRVaEkyQXpVemllYzg5bU1zZGNBQkFvaHZzbkx5NXYrKysrL1UzTTFRdHdjWFIxd0lXcGlRUFFRRXhQVHI3UzA5SFJGd1poZlZGVFVxNkdDc2FsVVZWMVhXbG9xQ3lIc2pMRlJScU14bzErL2ZoMWFJV1JDU0Iwb2h4QjNaRGFiaHpER2Zxa29HTlBzZHZ2UXlvS3hMcXFxdnVOd09HNEFrTVVZdTZsRGh3NC94c2JHOW5WZHhJU1FscUJoQWE1RnlaNjRWTVhWd0xVQVdGbFoyZThsSlNXbmc0S0NqcHBNSm4rYnpYWTRKeWZuMDh6TXpEY0FPQ3EzcWZ4V3VDNE5QY1lZaXdnTEM4dU9qWTI5TERFeDhYRHJQaE5DR2xiWndFQlZWWThjWGxReG5NOElJQUNBUCtyNFV2Znl5eTgvVkxGdWhHdWo4d2dhZ0ZJQU5nQjJ4bGk5NzFXazlaak41bnNsU1hvSFFCQ0E3MjAyMjIwcEtTblpqVzJYa0pEd1BlZDhDSUQvTXNhaS9mejhWTFBaZklQVmF2Mnh6WU1tcEE2ZW5rTmNnWWFuRXVLbFpGbGVCZUJoQUxEWmJFa0JBUUV4WldWbFozSnpjemNLSVVyRHdzSnU4dmYzNzVXZm43ODVOVFgxRmxRVWp0VUx3d3VIcC9ibzBlTWZBQ0JKVWxDWExsM21BY0RwMDZlWEEwQkVSTVIwZzhIUUhRQWNEc2YxQ1FrSi8zUEY4eVFFOFB6N0NBb2hqQUM2QU9nRklBTGxCYVRiK1BISEgvc0F3QlZYWEpHdWJ5VDFzZ1BJQXBBQjRBeGpqSWJLdHkzR09YOEZ3RUxHR0JOQ3ZDdEowcno0K1BqU0MxZHM2Ryt6VDU4K2dSMDdkdndYWSt3bUlZUW1oSGpJYXJWKzRJTDRDYW5CMDNPSUs5QUxRNGdYNHB6L0FHQTRZNHdWRkJTOEd4SVM4aGVielhZNEpTVmxCSUJ6RmF1RlJrVkY3UTBLQ29vNWNlTEV2S3lzckRlQmhvdkdhanJMc3B4MXdUcVNMTXNmQXJpdkl2a3Z0VnF0TDdiTk15U2tKczc1V2dCUVZYV3EzckcwaEJBaUJFQTBnSDE2eCtMaGhnTklZWXdWNkIySXQ0cU1qQXdOQ1FuNWlqRjJMWUJTSWNSOFZWWGZxVy85SnM2UmZ3SEE0NHd4Q2NCS204MzJPTTJSSjY3azZUbkVGV2hPb3d1WlRLYm95a1lHaExTRjRjT0hCM0hPVHpER2hqUEdVRnBhT3BneE5nZ0FUcDA2OVJUK0xCZ0JJUC9reVpQTEFDQThQSHhHS3h4ZVV4UmxocVpwc3hoalRKS2s1MlZaM2dwNm55RXVvS3JxVkE5UDlrYVVYMkdzVjFwYUd0TFMwbHdVanNkeXU2dTAzc1JrTWwwYUdocXFNTWF1RlVKa0FSalZVTUhZVktxcUxtR01QUUNnQ01DQ2dJQ0FiOHhtYzVqVEFSUFNSRjZRUTlvY2ZaaHpJV3BpUU5xU3lXU0tMaWtweVdLTTlRS1FiYmZidXljbEpjVUhCd2ViQWFDNHVMaldGUXk3M1g0QUFBSURBd2UyVmh4V3EvVUR4dGhnSVlRZHdIV2M4K01EQmd3SWFhMzlFK0tsSkRSUzdFeVpNZ1ZUcGt5cCtsMElnWk1uVDdaMVhHNGpMUzBObXFZMXRsb0E2TE5ObXpDYnpkY2FESWI5QVBvN0hJNWpSVVZGNlE2SFk1dkpaQ29lT0hDZ3RXdlhyZ3NCR0twdjA5Z2MrZXIvQWZnSVFIREZ3OWRKa2hSdk5wc3ZhYk1uUkFocEZucGpkYTFrVURNYzBnWXFtaEVvakxGMkFQWXl4aTVPVGs3T0JBREdtSDhEbTFaK0FuTTBzRTZ6eGNmSEs1SWs5UVZ3bGpIV3MxMjdkc2Vqb3FKNnQrWXhDS21PYzM1WFpTTURiOVcvZjMvMDc5Ky82dmZTMGxMY2VPT05OZFpKU2txcXRkM2h3NGRSWEZ4YzV6NFRFeE94YXRXcVdzc2REZ2RHamh4Wlo1R1drcExTbE9LdFZmMzY2NitZTVdNR1VsTG9iaU42NEp6UGt5VHB2d0E2bEphV0hqVVlETDBEQWdKNjUrVGtyTXZPenY3STM5OC92R2ZQbnE5RlJrWnV3QVdGWTMxT256NjkvUFRwMDh2UG5EbnpSdlZsNTg2ZGU4dmhjSndCMEUrU0pLdkpaTHE2alo0V0lWVjhJWWM0aTdxbnVwQ2lLREY2eDBDOEQrZjhiY2JZZ3loUDFDOHBpcklFMVlyQTR1TGlROEhCd1NhajBUaTB1TGo0UlBWdEF3SUNCbGVzVS91VHBwUGk0K05QeGNiRzl2SHo4OXNISUNZd01QQ3d5V1M2S1NFaFlWdHJINHVRaWk3QkFPQzFuZSsrL1BMTFJ0ZVpNMmNPNHVMaWFpejc5dHR2RVJnWWlObXpaOWRhdjIvZnZuaisrZWRodDl1eGNPSENxdVdhcHFHNHVCaVNWUE83WlNFRVhuLzlkVVJFUk9DNTU1N0RtalZyOFA3NzcxYzlYbHhjaktDZ29CcmI3TjI3RjBPR0RLbDFiRTNUYXUwZkFENysrR01NR2pTbzZ2Zmp4NDlqd1lJRldMSmtDV0ppeXROb1ptWW1Nakl5WUxGWUdubzVpUFA4WlZuK0dNQlVBQ2d1THY0NktDam8xZ3ZueUo4NGNlSnZVVkZSZTBORFF5ZEdSRVE4WERsSHZpRW5UNTVjWFBGajU4ckdhcFhMT25mdS9GY2h4R2NBYmpjWUREdk1adk5jcTlYNk5nRHFpa3ZhaEMva0VHZFIwVWlJQitPY2Z3OWdOQUNtYWRvTXE5WDZUL3g1OVJBQWtKT1Q4M0Z3Y1BES25qMTdMc3ZMeS9zT1FHN0ZReUhkdW5WN0JnRE9uajM3WGx2RWw1aVlXQmdkSFQzWWFEUit6aGk3eldBd2ZNczVYNmlxYXFNZktBaHBEaUdFMXlSNlRkTXdZc1NJR3N2c2Rqdmk0K09idkk5NTgrYmgyTEZqTlpadDNicTE2dWVOR3pjQ0FFSkNRdkRHRzI5Zzl1elptRFJwRW5yM0xoOFE0SEE0WUREVXZtREVHTVBLbFN2eHdBTVA0SjEzM3NFamp6eUNlKys5dCtweGk4V0N1TGk0V3RzZU9IQUFoWVdGYU5ldVhZMTFkKzdjaVpDUTh0SHJPVGs1Nk5peFk0M3RqaDA3aG9jZmZoaVBQUElJcnIvKytxcmx1Ym01V0xKa0NaNTY2cWxhcnhWcEhiR3hzVjM4L1B5MkF1QUFpb1VROXpnY2pnVkEvWFBrKy9mdi8xVjRlUGlNcGhTTkRhbm93bm9INXp5Rk1mYVVKRWx2Y2M2akN3b0tGcWFtcHRxYzJUY2hkZkdtSE5KV3FIdXFDMVUyd1VsSVNLRHhOY1FwMGRIUjdRTUNBcXdBK2dzaE5BQWpWVld0cit1aUlUSXlja05vYU9qRTB0TFNVN201dVJzQW9PS1dHejF6Y25JK1AzcjA2RDJvK0FhMytoeVUzTnpjLzFUKy9QdnZ2OTlXYlo5MWRVOXRFT2Q4RVlDWEdXTU13TDhVUlptS0N3cGNRbnhWeGIwWFJ3SDRDZ0FTRWhJd1lNQUFCQVlHSWpNekUvZmVleS9DdzhOeDlPalJHbGZuS3Evc0dZM2wweUh6OC9NUkdocUtuVHQzNHF1dnZrSkJRUUZtekNqdmM3Vjc5MjVzMmJJRkw3NVl1Nm54aFZmOUNnb0tNR2JNR1B6MDAwOTFGby9aMmRrSURBeEVjSEJ3amVVV2l3WDc5Kyt2dGMzSmt5Y3hjK1pNZlBqaGgralJvMGZWdXJ0MjdVSklTQWp5OC9OeDU1MTNZc21TSlJnNWNpUUFRRkVVUFBIRUUxaTBhQkhHamgxYi9iVkNTVWtKRGh3NGdDVkxsdUNsbDE3Q0ZWZGNVZm53N1FEaUdHTlpqYi9xcEQ2Yzg4RW92NGRpRnlGRXVzUGh1REV4TVRIWmJEWVhTSkxVL3RkZmY3MzR3cEVyUVVGQkYwZEZSUjNUTkszWWFyVUdBMDUxNDY1aU5wdW5TcEwwSG9CMlFvZzR1OTArcVNuM2dpU0V0QzZhMCtoQzFBaUh0QWF6Mld3T0NBZzRBYUEvZ05PbHBhVjlHaWdZQWNDUm1wcDZ5NGtUSithVmxwYWVEZzhQdnk4OFBQeGV1OTMreC9IangyZFZMeGd2RkJZV05ybnlQMmZqVmxYMVZRQlhWelRJdVVPV1phdkZZZ2x1YkR0Q2ZGRmNYQnhlZWVVVkFPWHorYUtqbzNIbzBDSFliRGJzM2JzWGUvZnV4YzZkT3dHZzZ1ZWRPM2VpWGJ0MlZjdHZ1T0VHSkNRa29LU2tCT2ZPbmF1NlFsanBpU2Vld0pneFl6Qm16SmhhdzBRTENncWdhUnBPbktoUkYrREREei9FdGRkZWkyblRwbFVWaktOSGoyNzArZlRvMFFQVHAwL0hnZ1VMVUZKU1V1TXhoOE9CcFV1WDRvb3JycWdxR1BmdTNZdUhIbm9JUlVWRmVPdXR0ekIrL0hoY2ZmWFZ1UExLSzNIVlZWZmgxbHR2eGNxVkszSHh4UmRqOGVMRlNFaElhTTdMU3hyQU9iK1RNYmE3b21DTUUwTHd4TVRFWkVDZk9mSldxM1d0dytHNEVzQXB4dGhvbzlHWXlEbS9yRFdQUVFocEhBMVBkUzBxR0lsVFpGbWVBZUJ0QUlGQ2lGMUZSVVUzSFQ1OHVDbjNJM05rWldXOTJaUWhRNHFpc0NiY1YrdHNTMjZBcTZwcUhPZWNBL2dSUUl3UTR0ZW9xS2hodi83NjY2bm03b3VRNmlvYkdLaXE2aFZEakdiUG5vM3AwNmRqMTY1ZDJMMTdOMGFNR0lFalI0NGdKeWNIWldWbDhQT3JQMzEvK3VtblZjTlBBV0RxMUQrN3lELzY2S01BZ0k4KytnalBQLzg4QU5RNUw3Q3lXRXhLU2tLZlBuMnFscytjT1JNelo4NnNNVWZSYm0vYTdmVHV1dXN1L1BUVFQxaTVjaVVXTDE1Y3RmekZGMStFdytHb3NXelFvRUZZdW5RcExyMzBVb1NFaENBNE9CanQyclZEUUVCQXJmMis4ODQ3K095enoyQXltWm9VQjZtZjJXeitPNEMvb2Z5aXdudVNKTTJwR0NvS1FMODU4Z2tKQ1dwTVRFeTBuNS9mL3hoalF3Q29ack41aXRWcTNkam94b1EwZ2JmbGtMWkFSYU1MVVNNYzRnek8rWnNBWmdNd0NDR1dxNnI2SklEU1JqWnpPNnFxSG95TmpiM1V6ODl2TDRCTGdvS0NEcHZONXZGV3EvVUh2V01qbnN2Ym1oajQrL3ZqdWVlZXc1dzVjMUJXVm9ZRkN4Ymc1cHR2eG93Wk0vRG1tMi9XYUZvREFHZk9uTUd2di82S2twSVM3Tnk1RSsrLy96N0N3OE1SRnhlSDc3Ly9Iczg4ODB5empxK3FLa3dtRS9idTNWdXJRMnRqeG93WkF3QXdHbzNZdm4xN2pjZWVmdnBwRkJVVjFWZzJaY29VWEhUUlJUVUs0YkN3TU54ODg4MU5PdDRERHp6UTVNS1YxTTFpc1FScm1yYWg0djZMR29BNWlxTFVhcXVyNXh6NXBLU2tIQUJET2VlZkFMaEhrcVFOblBQL1UxVjFCV2lxQTNHU3QrV1F0a0JGSXlFZVFKYmxQVUtJRVNodmVEUE5hclYrQVEvdUlwZVltSGdtTWpJeUppUWs1RXZHMkUyU0pNVnh6dWVvcXZxdTNyRVJ6K1NOVFF3aUl5TmhzVmh3OU9oUmhJYUdBaWd2dXU2KysyNU1uRGl4cW1uTjJiTm5jY2NkZDJEWXNHRXdHbzB3bTgyWU5Xc1dBQ0FyS3d1QmdZR1lOR2xTalgydlg3Kysxdkh5OC9PUm1abUp5TWhJYk51MkRZc1hMOFl6enp4VFo0T2FodXpjdWJQR25NYXRXN2RpMmJKbGRhNDdidHk0T3BmdjI3Y1BkcnNkdzRjUFIvdjI3ZXM5MXZuejU3RnYzNzRhRFhaSTg4VEV4UFRUTkcwSFk2d1BnRnpHMkUyS291eXBhOTNNek15M1FrSkN4b2FHaGs2TWlZazVXTmNjK1hQbnpuMWExN2I5K3ZYN3F2TG5DK2JJTjRkUVZmVmVXWlpUQVB5ZE1mYUsyV3lPUG4vKy9HeHFrRU9jNFkwNXBMVlIwZWhDMUFpSE5KZkZZdWtnaFBnWndBREdXSmtRWXF6VmFvMXJkRU1QVUpIZ2IrYWNQd3RnS1dQc0hjNTVyS3FxYzBEZkdwTm1VbFYxYXVOcmVaYlUxRlRzMzc4ZlBYcjB3TGZmZm9zQkF3WUFLTzk4MnFWTGw2cXJhNTA3ZDhhT0hUc2dTUkpHang2TmhRc1hZdUhDaFZpK2ZEazZkdXlJQng5OEVBRHcyR09QNGFxcnJzSU5OOXhRNjFocGFXbDQ3TEhIOE1namorRFlzV013R0F3WU1tUUl4bzBiaDQ4KytnaUxGaTJxdFUxK2ZqNSsrS0h4QVFMWFgzOTlqYzZubFN3V0M3WnQyMWJWUGJVK0Z4YWhsUndPQnk2Ly9QSkdqMC9xeHprZnl4aGJEeUFFUUpMZGJwK1FuSng4b29GTkhLbXBxYmRFUkVROEhCNGVQaU04UFB3K0FLSzR1RGo1MUtsVHo1dzllL1pETkRCSHZyWGlWaFRsSlZtV0R3SllKMG5TakpDUWtPaExMNzEwd3BFalI4NjIxakdJYi9IR0hOTGFxR2gwb1dwTmNLaHJMV2tVNTN5d3BtbmJHR01kaFJBWkRvZGpWR0ppNGxHOTQycHRxcW8rSmN1eUZjQy9HR096T2VkUkJRVUYxOU8zeHNTWDVlWGw0YkhISHNQOCtmUEJPY2ZERHorTWpJd01BS2p6MWhzWE5yTEp6YzNGMXExYk1XblNKT1RrNUNBMU5SVkhqaHpCQ3krOFVHTzk0dUppQU1EOCtmT3hiTmt5OU8zYkYzZmRkUmVlZXVvcE1NWXdmZnAwVEo0OEdWZGVlV1ZWZ1dhemxmOXB6cG8xQzQ4ODhraXJQM2ZpR3JJc3p3SHdHZ0IvQUY5bloyZFBUVTlQTDJsa004Qk41c2dyaXJJNUppWm1zSitmMzNiRzJPWHQyN2MveERtL1JsVlY2b3BFU0J1ZzdxbXVsUXhxaGtPYWdITSttekgyUTBYQnVDVXpNM09BTnhhTWxSUkZXVjlXVmpZVVFDRmo3S3JRME5BVWk4WFNXZSs0aU9mZ25OOVYyY2pBMCtYbTVtTDI3TmtZTW1RSUprNmNpSjQ5ZTJMdTNMbm8zYnMzK3ZYcmgrTGlZZ2doY09USUVRUUdCdGE1ajdDd01HemV2QmxCUVVHWU5Ha1MvdnJYditJdmYvbExyUVk2NmVucDZOMjdOMWF2WG8zSXlFak1tVE1IWThlT3JicjNZYWRPbmJCbzBTSXNXclNvNnFyaTRjT0g0ZS92ajRVTEYyTFVxRkZ0KzJLUXRpQnh6dDhYUXJ3QndGL1R0T2NWUmJtdGlRV2pXMGxLU2pya2NEZ0dBdGdMSUJ5QVlqS1o3dEE1TE9LQnZDbUh0Qlc2MHVoQzFBaUhOQVhuL0ZYRzJIeVVON3g1VFZYVnh3R1U2UjFYVzB0TVRGUTQ1OUdNc1QwQSttdWFkc1JrTWwyVGtKQ2c2aDBiY1gvZTFNUkFraVFNR1RJRTgrZlByMW8yZHV4WWpCMDdGaGtaR1ZXM3BmRDM5OGY5OTk4UG9QeUs0Zm56NStIdlgzNUhoUHo4ZlB6NDQ0ODRjT0FBUWtKQ01HYk1HTHp5eWl2NDVaZGZNR3ZXTEhUdDJoVUFFQlVWaFhYcjFzRmdNT0N1dSs1Q2RIUjByYUdvRXlkT1JIWjJOdDU5OTEwTUd6WU1zYkd4V0xkdUhZNGRPNGFSSTBmQ2JyZFh4UVRVdmdYSDFxMWJHNXlYMkppNmhyYVNsb21PanU1a05CcDNNTWJNUWdpN0VHS2ExV3I5cXZFdDNWZGlZbUloZ0N0bFdYNFB3RXlEd2JCT2x1VklSVkZlQkUxMUlFM2tUVG1FRU9MOW1Dekxtem5ubWl6TG91TDJHcm9NWmE0NHZpNk5kbnIxNmhVa3kvSjNGVEdVbWMzbWFYckVRVHdMNTN3dDUzeHQ0MnU2SnlGRWhCQmlzbWlDa3BJU1VWUlVKQndPUjlXeWE2NjVSZ3diTmt5ODl0cHJZc3VXTFdMSWtDSGl2dnZ1RS8vNXozK0V6V1lUUWdpUm41OHYzbjc3YlhIUFBmZlV1ZDlqeDQ0MWVOelMwdEttaE5ka28wYU5FZ1VGQmZVK2JyZmJ4WXdaTTJvOHorb2NEb2VZTVdPR3NOdnQxUmZmSm9TSTBQdi9wenN5bVV5Y2MzNnU0cjMxcEt2dWRlaktmTUk1bjhjNXQxVWM4NHZvNkdpaks0NUxQSituNXhCWG9MbDFMa1NOY0VoOVltSmlPdnI3Kys4RE1BQ0FYUWd4UVZYVjcvU0twd2x6VU5wY3hTMUdIbUdNTVNIRXM2cXFQZ01QN2hoTFNFTXFDcDFSQU9xOTZwT1dsZ1lBNk4rL2Y2UDdLeXdzckxlanFLWnB0ZVpBZXBIYkFjUXh4ckwwRHNTZHlMSThSUWl4aGpGbUJMQkgwN1NickZacmJxTWJ0czZ4WFpwUE9PZlhBTmpJR0dzbmhFaHhPQnhqRWhNVHo3amkySVI0TTYvTkd1N0lZREFrVjJ1R1F3Z0F3R1F5WGU3djc1OE9ZSUFRSXFPc3JHeWduZ1dqdTFCVmRTNWo3QzlDQ0kweDloVG4vRXNBdFZzb0V1SWpwa3laZ2lsVHBqUnAzWVp1UWVIRkJTT3BBK2Q4bVJEaUM4YVlVUWp4Z2FJb1kxeFZNT3BCVmRVZGRydjlNaUZFT21NczJtQXdwSm5ONWlGNngwV0lwNlBNNFZyVUNJZlVZRGFiSHpBWUREOEFDQlZDYkhVNEhBTzl1ZUZOY3ltSzhoNkE2d0RZR1dPM2NjNlZ5TWpJVUwzakl1N0hGNW9ZOU8vZnYwbFhHUy9rY0Rodzd0dzVBRUJwYVdscmh3VWhCTkxUMDF0OXY4UTUwZEhSUnM3NU40eXhKeXRHYk14VFZYVVdmR0NPZkVwS3luRlZWUzhWUXV4Z2pMV1RKT2xuenZsMHZlTWk3c3NYY29penFHaDBJVVZSWXFnWkRxa2t5L0xmR1dPclVkNlFhcFdxcWhNcUp2U1RhbFJWL1U3VHRFRkNpRE9Nc2RqUTBORGZZMkppQnVvZEYzRXZqTEcxMVJvWmVKMC8vdmdEbzBhTndqLy8rYzltYjN2aXhBbE1uejRkZHJzZDk5eHpEelpzMkZEajhROCsrS0RXTmw5OTlSVUtDZ3FhdFAvUzBsSk1udHp3TGZnU0V4T3hhdFdxV3NzZERnZEdqaHdKVGF2ZHJ5UWxKYVhPNWFSeGd3WU51c2hvTktZd3htNFVRaFNXbFpXTlZsVzEwVnRrZUpsU1ZWWEhDaUhlRWtJSXh0aW5uUFBuUUZPelNCMjhQWWUwQmlvYUNYRTlpWE8rUVFpeGhERW1DU0VlVmhTRmJtamZBS3ZWK2x0bVptWmZBRDhCQ1BmMzkwK1daWG1TM25FUjl5R0UrRUlJNGJWZDc5cTFhNGVOR3pkaTllclZ6ZDQyTURBUW1xYkJhRFRpN2JmZnhvRURCM0QrL1BtcXg5ZXVyZjA1S1NzckMydldySEVxNXVyNjl1MkwzYnQzWThXS0ZUV1dhNXFHNHVMaVdrTm1oUkI0L2ZYWDhlU1RUMExUTkh6NjZhY1lPWEprMVg4V2k2WEc3OVc3dC9vNnM5bDhsZEZvUE1JWWl4UkNISkVrNmRMRXhNUTllc2VsRjFWVjV3a2hacU44eE1wU1daWTNVb01jY2lGdnp5R3RnYjV0Y1NGcWhFTmlZMk83K1BuNS9ReWdENEFTSWNSMXFxcnUxam1zV3R5aEVVNTlPT2NmQUxpL1lyalZZbFZWbCtzZEV5SE91ckFSanNWaVFVUkVCQmo3ODArd3JLeDhWR0gxZXkwS0laQ1ZsWVg0K0hob21vYXJyNzY2cm4yanFLaW8xanpIZi8zclgraldyUnZHakJtRG5UdDM0dVdYWDhiT25Uc0JsRjg5TkJnTU5ZcTVMVnUyQUFDR0R4OWU2eGgydXgxR1k4M1A0VWFqRVhGeGNWVy9aMlptWXZiczJWaXhZZ1Y2OSs0TkFDZ3BLY0dvVWFPd2YvLytXdnNzS2lyQ0F3ODhnQkVqUnVDUlJ4NnA4WmpGWXNIKy9mdGhNTlNhNXV6VGpYQXE3dkg3SnNwdjJmUnRRVUhCcE5UVVZKdWVNYmxMUHVHY0R3ZXdqVEhXWGdoeFZKS2tFZkh4OGFmMGpJa1FRdXFrNTIwTWlQNWtXYmJJc2x3c3k3TGduSitJalkzdHBYZE05WEgzYzVWenZwUno3cWg0TGQvUk94NUNuQ1V1dU9XR0xNdWlzTEN3eGkwbUt2OHVxeXNzTEt4YVZsWldWdXR4SVlRb0tpb1N3NGNQcjdWOHdvUUpZdno0OFdMdzRNRml3b1FKSWkwdFRUZ2NEdkhWVjE4Smg4TWhIQTZIMkwxN2Q2M3RaRm11dW8ySEVFSmtabWFLVWFORzFWZ25QejlmREJzMnJOYTJGOTQrSXo4L1h3d2VQRmlVbFpYVldsY0lJYzZkTzFmcmRhaU1vWjV0ZlBhV0c1enpkeXB2MmNRNWZ3RnVNcHJNbmZJSjV6eENsdVhmS2w2akVsbVdyOVE3SmtJOGhWL2pxNUJXUkUxd2ZKVFpiSjRLNEhNQUVFTHNLQ2dvbUtEM3Q3K2VURlhWdjV2TjVpVEcySDhZWTMvaG5NdFpXVmxYWldSa0ZPc2RHOUZIWlFNRFZWVzlZbmpSOHVYTEVSZ1lpUEhqeDFjdHE3eXFWbjFaVUZBUWxpOXYrR0o3WUdBZ1NrdExxMjYxc1d2WExrUkZSV0h6NXMySWo0L0hvNDgraXJWcjF5STBOQlJidG16QmpoMDdNSG55WkJRVUZPQzExMTdEK2ZQbmF4enpRa2VQSGtYUG5qM3JmZnlKSjU3QXZuMzdBS0RxU21hbGdvSUNhSnFHRXlkT29FK2ZQbFhMUC96d1E2eGJ0dzUrZm41VlZ6aEhqeDVkNDhvbEtSY2RIZDNlYURUdVlJeGREc0FCWUpxcXF2L1NPeTUzcEtwcUZvQUJzaXgvQStBR0FMdk5adk5EVnF2MVBaMURJenJ6dGh6U0ZxaG9kQ0ZxZ3VPYk9PY3ZNTWIrQmdDYXBxMnlXcTF6OUk3SkcxaXQxbzFtc3ptS01mWVRZK3p5aUlpSWpLNWR1MTRlSHgrZnBuZHN4UFdxTlREd2lvUS9kdXhZQUg4T0NXMk8wYU5IMS9oOSsvYnQ2TkNoQTNKeWN0QytmWHNzVzdZTTc3NzdMcnAyN1lwdnYvMFdOcHNOUzVjdXhjc3Z2NHdQUC93UXI3NzZLZ0FnSkNRRUsxZXV4S3haczNEeHhSY2pPanE2enVOdDJiSUZKMDZjd0hmZmZWY1ZkM1hQUC84OGdQSWhwUmM2Y2VJRUFDQXBLYWxHMFRoejVrek1uRGtUUTRiOGVhY0V1OTNldkJmQ0IzRE9MMk9NeFFIb0RPQXNZK3pLK1BqNFEzckg1ZVkwUlZFbXlyTDhraEJpa1NSSnF6bm5nMVJWbmFkM1lFUS8zcFpEMm9KYkRGMGd4QnRGUmtZR3lMSzh2cUpnRkE2SDQ2OVVNTFl1cTlYNlcxWldWaThoeEVIR1dDY2h4QkhPK1NpOTR5S3VKNmlKQVJ3T0J3SUNBaEFYRjRlNHVEaDgvLzMzS0NvcWd0Rm9STmV1WFhINjlHbHMyclFKVVZGUkdEQmdBTEt6czVHY25JeUFnQUJjY2NVVitNYy8vbEcxWHFXTkd6ZGk4dVRKK1B2Zi93NGhhbzh3L082NzcvRDk5OTlqNWNxVldMVnFGVmFzV05Hc2pxZXFxc0prTW1IdjNyM05mcjVqeG96QjZOR2pjZTIxMXpaN1cyOGd5L0lreGxneWdNNUNpQU5sWldWOXFHQnNPa1ZSSG1PTTNRdWdqREUyVjVibG5kUWd4M2RSRG1rY1hXbDBJV3FFNHpzc0ZrdDNJY1JQQUM0R1VPeHdPTVlsSkNRMC8xTVJhVlJHUmtaeFJrWkdkTVZ3b3hzWlkzRm1zM21HMVdyOVJPL1lpT3VvcWpwVjd4aGFVL1ZDS0M4dkR4MDZkSURENFFCUVBxUXpMQ3lzNnZHUWtCQ3NYNzhlaFlXRkNBa0pxVnBlVWxLQ29LQWdBRUR2M3IyUmxKU0VEei84RUN0WHJnUUF2UGZlZTdqaGhodnc2YWVmNHM0Nzc4VEJnd2RSVUZDQTFhdFhZK2pRb2NqT3pzYUdEUnV3WWNNR1RKczJyVVpUSHJ2ZGprOCsrUVJyMXF6Qks2KzhBb3ZGZ2s4KytRVHo1OC9IdkhuejhPU1RUOWI3M1BMejg1R1ptWW5JeUVoczI3WU5peGN2eGpQUFBJT2NuQngwN05peHlhL1J6cDA3NjJxRTR4TXNGc3RUUW9obEFLQnAybWRXcS9WZVVBZnVabE1VNWJPWW1KZ0VQeisvWFl5eHE0MUc0M0dMeFhKNWZIejhjYjFqSTY3bGJUbWtMZENWUmhjeUdBekpCb09CNWpWNk9iUFpiTlkwTFIzbEJlTkp4dGpGVkRDMlBVVlJidEkwYlJVQU1NWStrbVg1ZWIxaklxU2x0bS9manUzYnQyUGp4bzB3R0F6WXZuMDc4dkx5a0plWEIwM1RxaDdmdm4wNzFxOWZENkQ4TmhrUkVYLzJnTW5QejY4cUltTmpZL0htbTI5aTlPalJpSTZPUmtGQkFlTGk0bkRiYmJkVnJYL1paWmRoNk5DaEVFSmd5NVl0V0wxNk5XNisrV2FFaG9haWZmdjJOZUpic1dJRnZ2dnVPM3p3d1FjWU9uUW9BS0JEaHc1NCsrMjM0WEE0b0twcW5jOHJMUzBOTTJiTXdJa1RKN0JqeHc0WURBWU1HVElFNDhhTncwY2ZmVlRuTnZuNStTMGFwdXVsSkZtV3Y2NVdNQzYwV3EzM2dBckdGa3RLU2txeTIrMjlLMGFzZEJWQy9NNDV2MGJ2dUFoeE4xUTB1bFl5cUJtT1Z6T1pUTGRLa3FRQzhBZXdWMUdVbnZIeDhXZjFqc3RYV0szV09RNkg0eDdHbUFaZ2lTekxPL3YwNlJPb2QxeWs3WEhPNzZwc1pPQk52djMyVzNET0FRRDkrL2RIdjM3OWFxM3o4c3N2NC9UcDAwaExTME8vZnYycTV2NGxKaWFpZS9mdUFNcWI0ZGp0ZHN5ZE94ZEFlZEgzMEVNUDFib05CMURldU9hVlYxN0IzcjE3TVhQbXpEcmptajkvUHI3NDRnc01HRENneHZMZzRHQzg4ODQ3R0RGaVJJM2x4Y1hGVmRzdFdiSUVack1aTDcvOE1oWXNXQURHR0taUG40N05temZYdVBXR3pWYmVLMnpXckZsMXh1bHJPT2NSblBOVUFMZWcvSlpOVjFtdDFwVjZ4K1VOVWxKU3pxdXFHaTJFV0EvQXdCajdqbk0rVisrNGlPdDRhdzVwVFZRMHVwQ2lLREhVRE1kck1ZdkY4cFRCWUZndmhOQUFmS3dvQ3JYeTFrRkNRc0puakRFT0lBL0ExWjA2ZFRwcU1wbnFiKzFJdkFKamJHMjFSZ1llVDlNMGJOeTRFYXRXcmNLY09lVlRvYi84OGt0ODhjVVhZSXdoUHorL2FyMTkrL1loSUNBQSsvZnZoOGxrd3RLbFN6RjgrSEM4K09LTHVPKysrM0RzMkRHc1dyVUswZEhSMkwyNy9MYXdwMCtmcmxYd1ZVcE9Ub1lrU1NndUxzYm16WnZybktNWUdCaFlhMmlvcG1uSXpjMUZXVmtaVHA0OENYOS8vNnJIMHRQVDBidDNiNnhldlJxUmtaR1lNMmNPeG80ZFcxVmNkdXJVQ1lzV0xjS2lSWXZ3d3c4L0FBQU9IejRNZjM5L0xGeTRFS05HK2ZaVTVZcTUyaWNZWTMyRkVPbjUrZmtYcTZwS3JXUmJtYXFxazRVUXp3RUFZK3lOaXZzQ0V4L2diVG1rTGRDY1JrS2NGQjBkYlF3SUNQaVhFT0lXQUE3RzJOOFVSWGxaNzdoOFdZMEZPdVFBQUNBQVNVUkJWSHg4ZkZLL2Z2MTZoNFdGSlFEb0xVbFNtc2xrc3RCOFl1L2xUUTBNenAwN2gvdnV1dy90MjdmSFcyKzloY3N1dTZ6cU1UOC9QNHdmUHg0VEpreUF2NzgveXNyS01HellNQmdNQnV6YXRRdHo1ODdGNU1tVFVWWldCajgvUDV3NmRRcXpaczNDL1BuekVSMGRqYmx6NTZKMzc5NUlTMHREMzc1OWF4ejN5SkVqV0xWcUZVNmRPb1gzM25zUERvY0R6ejc3TE5hdVhZdEpreVpoeXBRcENBNE9iakQyQ1JNbW9LU2tCUDcrL3BnNjljOHBRbEZSVVZpM2JoME1CZ1B1dXVzdVJFZEhZOUdpUlRXMm5UaHhJckt6cy9IdXUrOWkyTEJoaUkyTnhicDE2M0RzMkRHTUhEa1NkcnNkSTBlT3JGci93aTZ4TFdtbTR3bGtXWDRJd0xzVnYyNVRWZlY2QUc1eDMwTnZwS3JxVXlhVFNUVVlEUDltak0yVVpUbTZyS3hzYkdKaVlxSGVzWkcyNDAwNWhIZ0JrOGtVWGRrTWgzaUhxS2lvN3JJc0g2KzRVZkI1enZsd3ZXTnFEZTUwTTJZbkdXUlovckhpK1pSWkxKWUplZ2RFU0YyRUVCRkNpTW1WZDZoUFMwdXJkZGY2MU5SVWtacWFXdGNON1lXcXF1TDU1NSt2dGR4cXRZbzFhOVpVL2I1cjF5NXgvZlhYaTJlZmZiWnEyZFZYWHkwS0N3dkZyYmZlS3Y3NXozOEt1OTFlWXgrN2QrOFdyNzc2cXRBMFRRZ2h4QjkvL0ZIMWMxMGNEa2VEang4N2RxemV4NFFRb3JTMHRNSEhHM0diRUNLaThWZmNJMGl5TEw5VmtWOGNack41aGQ0QnRZU241cE9ZbUpoK3NpeWZxWGo5czJKalkrdStORStJajJDTnIwSmFTK1dicHFJbzlMcDdnZGpZV05uUHorOW5sRit4UDZGcFdxelZhczNWTzY3VzRHWG5LdU9jdjg4WW0xbnhvWEtaMVdwZHBuZFFoRlFuaEFnSGNBV0FiK3BicC9JK2gvSHg4WFUrN25BNGZMYWJhRFUzQWZpUk1YWk83MENjRVJzYjI4NWdNUHlQTVRZQ1FDbGo3TDc0K0hpUEhEcm55ZmtrT2pyYWFEUWFmMkNNRFFaUUNtQ1NvaWliOVk2TEVEM1FuRWJYb2tZNFhvSnpQdDdQenk5ZUNHRUFrS3dveXNYZVVqQjZJYUdxNmdOQ2lObU1NVTJTcEdka1dkNU05K1B5TGw3UXhNQU9JS3VoRmZyMzc0LysvZnZYK3pnVmpBREtYME83M2tFNHcydzJYK0xuNTNlMG9tQTg1M0E0dUtjV2pKNHVKU1hGcnFycU1BQ2ZBL0FYUW16a25EK3VkMXlrOVhsQkRtbHpIdmV0RHlFNms4eG04OThrU2ZxN0VFSmpqSzFWRk9VZXZZTnFiWjc4elhCRFltTmpoL3I1K2UwQTBBN0FNWnZOSnFla3BHVHJIUmR4bnFlZnMwSUlJNEF1QUhvQmlBQVFvRzlFTlQzKytPUC9Cb0RseTVmZnJuY3M5YkNodkdETUFIQ0dNZWFSaGFQSlpKcG9NQmcyQURBQVVNckt5a1o1K2x3NlQvL2JyTVE1WDh3WWUxRUlJUUQ4UzFYVmFhQmJuWGdOYnpsUDJ4STF3aUdraWZyMDZSUFlxVk9ualFER29YeTQwRjhWUlhsTDc3aEkweVVtSnY0OGNPREEzc0hCd2NrQWVsZmN5TmtVSHgrZnBuZHN4RG5DODVzWWxLSzg2TWxIK1MxNzNHb2tVTFVoc2U3YXNWTkQrV3RvcS9qWDAwaWM4eWNZWTg4S0lRUmo3SE5GVWU3V095anlKMVZWL3lITHNncGdJMlBzVGxtV0I1U1dsbDZUbEpTVW8zZHN4SGxla0VQYUhGWFRMbFRaQkljNk9Ib2V6bmtFWXl3QlFIY0FSWGE3ZlhSeWN2SXZlc2ZWVnJ6OUc3Zkl5TWlBME5EUUpBQ1hBQ2dETUVaUmxEMDZoMFZJZy9UTUlkNytucUNuaXZlak5RQnVGK1czYkhwQ1ZkVi82QjFYYS9HMmMyZlFvRUVYR1kzR0h3QmNCT0NjcG1sanJWYXJWZSs0Q0dscmJ2Vk5wcmN6R0F6SkJvT0I1alI2R003NVpZeXgwd0M2QVRodHM5bTZlblBCNkF0U1UxTnRpcUlNQUxBZWdKOFFJazZXNVlWNngwVklReWlIZUovbzZPaHVvYUdoS3NvTHh2TkNpQnU5cVdEMFJzbkp5U2RzTmxza2dEMEF3aGxqUDNQT2I5TTdMa0xhR2hXTnJrV05jRHdNNTN3c1l5eEZDTUVBcENtSzBqMGxKZVc4M25HUlZpRVVSWmtzaFBnL2xOL3o3RFZabHI4RXZTOTZKQjlwWXFCYkRsRVVoWG5MbFNKM0VSc2JPelFnSUNBVlFCU0EzeDBPUjVUVmF2MVc3N2hJNDFKU1V1eUtvb3dSUW56QUdETUMrSmNzeTgvb0hSZHBPUi9KSVU2aEJFQkkzVmpGL0pMbnFrMTY5NWszRTI4YlR0UVlzOWs4UkpLa0gxRSt6L3V3eldhTFRVbEo4Y2hHR3I3SzE4NVo0dEdZMld5K1Y1S2tqeXArMzY0b3lnU1VENVgzT3Q3K3Q4azVuOGNZV3drQVFvaE5raVRkRmg4Zjc0bnphbjJhdDUrbnJZRytVU2ZrQWhhTHhaOXp2cE14OWh3QUI0Q0hmYWxnOUVWV3EvVkFZV0ZoYndERkFBWUVCQVJreHNURWROUTdMdEowUW9ndnFKRUJjWGNXaThWZmx1VTNKRW42dU9JTHlkY1ZSYmtPWGxvdytnSlZWZDhBTUZvSVVjZ1l1MG5UdElQUjBkSGQ5STZMTkEvbGtNWlJOZTFDMUFqSC9Wa3NsbUJOMDQ0eHhqb0RLQzB0TGJVa0pTVWw2UjJYcS9ucU4yNFZOOVEreGhnTEIxRHFjRGc0L2IwU2Q2Rm5EakdielRjRGdOVnEzZWpxWTN1TGZ2MzZkUWdMQy9zYXdOVkNDRHZLdjVEOFVPKzQycHF2NUJPTHhkSmQwN1E0eHRnbFFvaHNTWkp1aUkrUC8xbnZ1QWhwTFhTbDBZV29pWUY3R3pSb1VIOGh4UG1LZ2pFM096czcxQmNMUmwrV21KaFlxS3BxRndBN0FmZ2JESVlrczluOGdONXhFUUxvbTBNa1Nkb2dTZElHUFk3dERVd20wNlVkT25SSVFYbkJlRWJUdEN0OW9XRDBKZkh4OGFkeWNuSmloUkJiR0dPZE5FMkw0NXg3M1gyY2llK2lvdEcxcUJHT200cU5qYjNSYURTbW92enEreUZGVVRxbXA2ZVg2QjBYMFlXbUtNbzFtcVk5RG9CSmt2UytMTXVmNlIwVWFaaVBOREdnSE9LQlRDYlRSSVBCa01RWTZ3bEFFVUlNU0VoSTJLOTNYS1QxcGFlbmw2aXFPbEVJOFNaakxBREFKN0lzTDljN0x0STRIOGtoVHFHaTBZVVVSWWxSRkNWRzd6aElUWnp6WncwR3cwWUFFRUw4UjFHVWFMMWpJdnF6V3EwdmFabzJEZ0NFRUZObFdmNUo3NWhJL1JoamF4bGphL1dPb3kxUkR2RTRraXpManhrTWhrMUNDSDhBbnl1S010aHF0ZWJxSFJocFU1cXFxdk0wVFp2RkdCTUFIdU9jYjdOWUxNRjZCMGJxNXdzNXhGbFVOQkpmWnVDYzcyS01MV1dNUVFqeGdLcXF0d0hROUE2TXVBZXIxYnE5dExRMHFpTHhYODQ1ejZERTc1Nm9pUUZ4SnhhTEpaaHovakdBNVFCS2hSQlBLSXB5TjhwdjcwTjhnTlZxL2NEaGNGd2hoTWhtakYycmFWb0s1N3kzM25HUnVsRU9hWnhYVDBwMk45UUl4MzJZemVZd3h0Z2h4bGhYQUNWbFpXVkRFaE1UYWRoWEJWOXBYTkJVMGRIUm5ZeEc0NitNc1M0QWlnQU1WeFFsVWUrNGlHL1JNNGZRZTBMVGNjNTdBUGlXTVdZU1Fwd0hNRTFWMVcvMGprc3Z2bjd1REJvMHFLdlJhTndHSUZZSWtRUGdGbFZWZCtzZEZ5SE5SVmNhWFlnYTRiaUgyTmpZUVpJa0hXT01kUlZDbkNrcksrdE5CU05wU0VwS1NuWldWbFlmSVVRY2dHQUFCOHhtODFTOTR5SytoWEtJKzR1TmpSM0tHRXRtakprQUhCZEN5TDVjTUJJZ09UazVNenM3ZXlpQXJ4bGpIUUZzTjV2TnMvU09pNURtb3FMUnRhaUpnYzVNSnRNZEJvTWhIa0FvZ0hoSmt2b21KaWFlMFRzdTR2NHlNaktLVlZXOUJzQUxBSXlTSlAxVGx1V1Zlc2RGeXZsSUV3UEtJVzdNYkRiZlp6QVlmZ1RRVVFpeC9jeVpNd090VnV0dmVzZEY5SmVlbmw2aUtNcHRtcWE5eEJnek1zWld5N0w4Sm1qRW45dndrUnppRkNvYVhZaWFHT2hMbHVYbkpVbGF5eGd6QXZpY01UWThQajYrU08rNGlFZHhLSXJ5cEJCaU9nQ0RFR0llNTV5dUlyZ0JYMmhpUURuRVBWa3NGbjlabGwrV0pPbmppa1VyVlZVZGw1R1JVYXhyWU1UZGFGYXI5WEZOMDZZeHhrb0J6T0djNytyWHIxOEh2UU1qdnBGRG5FVkZJL0Y2RlFuOWZ3Q1dBSUNtYWJNVVJiazdQajYrVk9mUWlHZlNWRlZkSTRRWXpSalRHR00zY3M2VFkyTmoyK2tkbUMrakpnWkVEOUhSMFowMFRkc0E0UDhBbEFnaEhsSVVaYUhlY1JIM1piVmExMnFhTmhUQWFjYllxTEN3c0VTVHlYU3Azbkg1T3NvaGphUEw0aTVFalhCY3oyS3hkQlpDL0FTZ3Z4Q2lVTk8wTVhSL3JNYjVldU9DcGpLYnpYMFlZejlYTk1nNVcxWldkalhOanlWdGhScmh1SmZZMk5nQkJvTmhLMk9zanhBaVN3aHhpOVZxL1ZIdnVOd05uVHQxNDV4SEFQZ3ZZMndJZ0R4TjAyNjNXcTNiOVk2TGtQclFsVVlYb2lZR3JpWExza1hUdEdTVUY0d1paV1Zsc1ZRd2t0Wmt0VnJUeThyS0Jnb2g5Z0hvYkRBWWZqS2J6VGZySFJmeFRucm1FRVZSR0gzby81UFpiTDdCejg5UFpZejFBWkJrdDl0anFXQWt6YUdxYWxaT1RzNm9pcXRiSFNSSitpL25mSjdlY1JGU0h5b2FYWXVhR0xpSTJXeWVCbUJQUllmVUg0VVFNVWxKU2IvckhSZnhQa2xKU1RrRkJRVlhBM2liTWRhT01mWWw1M3lwM25INUdoOXBZa0E1UkgrUzJXeCtWSktrelFBQ2hSQnJGVVhoS1NrcHAvVU9qSGllOVBUMEVsVlZwd0ZZQnNDUE1iYVNjLzRoQUQrZFEvTTVQcEpEbkVMZkdoS3Z3emwvRmNBQ3hwaWthZHA3Qm9OaERzMWZiQjRhVHRRaUV1ZjhRY2JZTzBJSXdSajdVbEdVTy9VT3lsZlFPVXZhV3E5ZXZZSWlJaUxlWVl6ZEM2QVV3RE9Lb3J5Z2QxenVqdjQybThaa010MXFNQmcrQXhCY01hM21KbFZWcy9TT3kxZlFlZG80dXRKSXZBcm4vQ2JHMkY4Wll3TEFYNnhXNjBOVU1CSVgwVlJWZlZmVHRGc1pZdzRBZDVqTjVpVjZCK1VycUlsQjJ6S2J6ZmVhemVaNzlZNURMN0d4c2IyNmRPbnlmVVhCbUs5cDJ1MVVNSkxXbEpDUThMWEQ0Ymdjd0hIRzJEQUFhdVU4WnRMMktJYzBqcXBwRjZKR09NMzMzSC9qbjk2Y21QNS81d3BMMmpkcEE2RWg0T0QzS09zK0FJNU92WnA5UElOQjBtSjdkVTU0YUhUc2JXTXY3ZW9WdzFuWEhqaHk3V2MvLy9iWmtkTzVYWnE2RFR1ZkRRQVE3VHUxNkpoQlJuLzc4UDdkTnQ0VTAvdWhpYkc5YzFxMEV6ZlRuSE5SeXM5Q3dHOC9vb2hQQkpNTUxUcWVONTZMeERuVUNFY2ZGb3RscUJCaUU0QUlJVVE2Z0FtcXFoN1VPU3lQNGN2blRrc01IRGd3UERnNGVBT0FrUUFLSEE3SDFJU0VoTTE2eDBVSWpabDJvV29ORE9pTnN3bldIVWlkL3VEbnU1WVcyc3FhZDU1MnV4d1FBTTRWdE9Td1V1cVpQSjViV0xJR3dJaVc3TUNkZkp2d1c2OUhOeWovT1hRNko2UjVXL3FYLzJOcjBXc0lBTWFEcDdKdjF6UXRIY0JqTGQySnUyait1UmdJOUJrRDVEaDFHMUN2T2hlSjh5aUh1SjdaYkw1WENQRUJBRDhoUkZ4UlVkR05odzhmYnZFYkl5R05PWFRvMExubzZPaHIvUDM5MzVVa2FZYkJZTmpBT1g5Q1ZkWGxlc2RHZkJzTlQzVXRhbUxRUkh1T1pQWjdiUDIrdDVwZE1MYVNwRCt5dVI3SGJVM2ZwNXhwLytuK285dWFYekMybmw5UFpkK24xN0ZiQzUyTG5zRkhtaGhRRG5FaGs4azBVWktrVDRRUUVvRFhWVlc5aWdwRzRnb3BLU2wycTlWNnZ4QmljZmtVZWZZUFdaWWYxVHN1YitZak9jUXBkS1hSaFJSRmlkRTdCazhnaEpCdWZHdkw1My9rRnVwVzdCU1hsZ1hxZGV6V3N2M0k3My8vU3ZrOVNzOFlUdVlXZDlieitNNmljOUZ6TU1iV1Z2em90WE5TS0ljNHA3blRIUXFGaHVCZk5xSzBhMytwOU9MWStaRTNZSDV6anVlTlE4eGJNdDJoS0NzZEFCQjV3eUxSa21QNjhuU0hBZ0IrWjM2SDhiZDlLQnAyeDB1Uk4vaTkxSkxqZWVPNTJOcDhJWWM0aTRwRzRuYWUyTGgvNWY5K1BURk16eGdFaEVjUC8zcHJaK0xOajY3L3FWa2ZjTnFDZ09iUnJ5T2RpNTZER2hpUWhyUjR1a08vc2VYLzBuU0hsazkza01MTC8yM1phd2o0K25RSFF3UXc4Q1lndDlpWnczclZ1ZGdXS0ljMGpvcEdGNkpHT0kzYm1IVHMyZ2MrMmZtZ0pscjBoU1FCc0ZFNTN1UHAvLzc4aWQyaDZSMktSNk56MGJPb3FqcFY3eGphR3VXUWx0bHpKTFBmdEkrMzBSQnpKM3lmY3FiOXV6OWEzV0c2ZzBjWGpYUXV1aTlmeUNIT29xTFJoYWlKUWNOK09YbXk4NUovSy8vc0h4RWEwTjlGeDNRSUFmWDRXWGhMV2ZETHlaUEI3KzM0YlgyZ3Z4UTJwSGVFeTQ1NzNsYUtYMC9udXV4NGJZM09SZUtPS0ljMEh3MHhieDAwM2NGNWRDNFNUMGRGbzJ0UkE0TUdmSitjK2RMSjNQUGRHaW8rTHU3VUhrSCt6VHR0aFJBNGNpYXZ6c2Y4Sklacm8zcGgyNjhaemRxbnU5ci8yOW03Znp1VE8vVEFzZnJ2Qit3bk1mU1A2TkRzZmVjVjIzRTZ2KzV1b0dGQlJveStwRHZpZmp2VjdQMjZJem9YUFU5bEF3TlZWYjE1aUJIbGtHYWlJZWJPbytrT3JZUE9SZmZtSXpuRUtWUTB1aEExTVdqWWhvVDBRWTFkclJyV3B5dis5K3VKWnUzWFh5cHZFc3dBaEFRYWtWOWlyM3FzVEJQWWNlZ1BqSXU2Q051YXVWOTNGSitlZmVYdTFJWUx0eUIvdjNxTHY0WmNGM1VSdmxUU0VONHVFTGxGTmppcURkdk1MYllqL3ZoWlJMUVBSTmI1a21idjI5M1F1ZWg1ZktHSkFlV1E1cUVoNXM2ajZRNnRnODVGOStjTE9jUlpWRFFTdDVHUmM3N1JEMFRGcFdYSUs3WTN0bG9OL29ieUQrcVQ1WDc0L1d3K2xPTm5henp1RUFMbkNtdE9NR2NlT3ZvcitmUzVHeHRiUjROQVFYRnBzL2R0Y3pnQUFEM0Nnakc0ZHdUK2Q3Qm1ZWFBlVm9vKzRlMXJGSTBTODh6WDBkM09SYlBaWE9OYmZzYVlxcXJxN3NyZnpXYXpHY0RveG83dnpkc0pJUlFBTlRvcnVtT2NucnlkSjZFaDVzNmo2UTZ0Zzg1RnowQ05jQnBIUmFNTFVST0RoaFhhMm5hc3ZjUVlDbTFsZFQ2V1hXaXI4WHZ2VHUxUEpyWmxNRzNrYkVGSjg4ZWRObE9oclF4U1BiVmdoNkNBR3I5ZkVkbDlqeWYyOW5hM2MxR1NwSlVYckxZU1FQVVA4NlByV0tjdXZyQmRkZTRjWjdPM0UwS3NNWmxNNTZybEVKZkZxU2lLUjMwRFJFUE1uVWZUSFZvSG5ZdWVnUnJoTkk2S1JoZWlKZ2I2K28vNk8vcDFEcTN6c2Y5bjc4N2ptNmpXUG9EL0p1bSswWVZ1WU5sa1Z5aHRaVkVCUlJHdkNLSXN5aTRpbStqRjZ3SmNyd2dLK29wNkw3SzRBWW9pZ29yS3BpSWlJcXZzclVCWkNpMlVGbWdMdElYdVRkdmsvYU1rSm0zU05NM01aSm5mOS9OUk81bVprOU5wekpNejV6eFBqTy9HZVh1b3RMTUhKcncrZExZOC9YSTFRVDZlK0NQbHN0WGpHZ2Y0VkR3V2YrdS92cEtoVDY3RzF0ZmkvMjFBUitOanRGcnRUdU50UVJDU1VIdkFWQXZQYyszekJFSDRsMXF0SG9PYk1VVHVmcm9TTGpHM0g5TWR4TUhYSXJrTERocmx4U0lHRHZSb2JBdGN5Q3V5ZWx6M2xsSEpRK05hTDVlaFN5NUpCNkIzbXlaV0E5R29ibTFYRElsdGtTaFByMXlMMksvRm0wc0liVjVHNkU3bnhjWEZqUkFFd1ZldTUzUEVlZkh4OFgzbGZMNmF1blRwTWtpbFVtMndkcHhPcDB0UFNrcHFxZDlPU0Vob3BOUHA2clhlc09hTVpueDhmTDFXMk5VOHo5bVdtTHNpcGp1SWc2OUYxOEJDT05aeDBDZ2pGakd3bnhiQWZlMmEybnplOXBSTDhGQ3JyTDRwQi9wNFZzenAzL1ZmZjd6WXdBNjZBbDNEcm1GaFdmVUhneHVsR2pScDVGZm5zZTBpZ3dzZjdod3piMEdET3VnYStGcDBMa29vWXNBWVVuL090c1NjNlE3bU1kM0Jma3A0TGNwQkNUSEVYaHcwa2t2NStmaUZCcC83ZmVJNXRBaXIrK3VSK3QvZWZPZTk3YVAvYVBDVHVJQmlUU1cycDF4cThQbU5mTDJ3M2NyeTFDSHhyZWJlM3k2bTRVL2lBdmhhZEM0c1lpQzl2Lzc2YXlNYWtGNXg1TWlSR3cwNUQzRGVYRXFtTzRpRDZRNzI0MnRSSEl3aDFuSFFLQ01Xd2hHZmo0Y2E3YU9DNGFsV3djdERqWW9xTFNvcXRUaVhXMUJySm1kUTV4YTRmS01ZYVZjTHpMWVZIdWhUTXZQKzJ5ZXRNYnZYdlhWcUVncFBEeFc4MUdvSUFxQ3AxS0pDcThXeGk3bTFqdlZVcTlDN1RUUitzNUJnZjArYkpwZEczZGx5NlR5cE8rMWsrRnAwTENVVU1XQU1jUjVNZHhBSDB4M3N4OWVpT0pRUVErekZRYU9NV0FpbmJnSUVIV3k0TnNHK1htZ2JHWXlENlZkcTdldlVOQlRGNVpVNGQrM3ZEK1ZlSGlya0ZKYldPaGFvWHQ0eHFlZHRYOGUyaURwdmU4K2RoNjNYVUFCd2YvdGI4TWVaUzZqUzZtcnR1NmROTkhhblpzRjRWL2FORW9RSG1GOXRJd2dDQm5ScDhXejc4UERDQm5UZmFmQzFTTTZJTVVSY1hHSXVBcVk3aUlLdlJYSUZIRFRLaTRWdzZoRGc0MUdTVndMLytoNnZWZ2tvcTZneXU2K3NvZ28rbm1xVHg3NUxQSWVtd2VhYnY2MUpTT0ViQSs5NGRxNE4vWFZHMGNGK3VlZHpDeHJiY281V3A3UDRDYlNzc2dyVm4wLy9Ialg2ZVhuZzk5UG1WNTcyNjNETDRSZjZkUHJKMWVNU1g0dXVSeUZGREJoRFJNUWw1dlpqdW9NNCtGcDBQSVhFRUx0dzBDZ2pGakdvVzV2dzREOHo4b29lcU8veHVjWGxLTkZVNHA0MlRTQUFxTkJxNGFFU29CSUVITDJZaTd3UzB3VHdLcTBPR1dhV2NIaXAxYm9SWGR1c0ZnU2h2TlpPRjlPcFNjaktQOU95WDZydjhUcFUzNm04cTFVa2ZEelZxS2pTUVFjZHZOUXFWRlJwc1NjMXU5YVhBMXY2WHFqb1J2NjZOdEdoRXdWQk1EOTZjaUY4TGJvZUpSUXhZQXlSRnBlWWk0UHBEdmJqYTFGK1NvZ2g5dUtna1p6R2l3L0VUbFdyc2VGa1ZuNkhLcTFPVmQvenpseXBYY25kMjFPTmFDdExYZ0FnME51enJHLzdXelk5Y1VmcloyenJyWE42SkxiVi94V1ZWM1g0TXkzcmdiTEtLcy82bm5jKzEveHEwcWg2WEVNQlFGU1EvL1d4UGRwKy9IaGN5Ny9xM1Zrbnh0ZWk2MkVSQXpMR0plYjJZN3FET1BoYWRBMk1JZFp4MENnakZqR28yejl1aTBrRmNMdmN6M3RLN2llVTBEOXVpOGtEOExEY3o1c0o0SkRjVHlvaHZoWmRqeEtLR0RDRzFCK1htTnVQNlE3aTRHdlJOU2doaHRpTGcwWVpzWWdCRVJFMUZHTkkvWEdKdWYyWTdpQU92aGJKWFhEUUtDOFdNU0Fpa29CQ2loZ3dodFFUbDVqYmora080dUJyMFRVb0pJWVFFUkVwVzN4OHZDNCtQcjdtUkFZUkVaRlZqQ0hXY2FhUmlJaGNIb3NZRUJGUlF6R0drRk9KalkyOVRWL0lnSWlJeUJhTUlVUkU1Q2ljYVpRUml4Z1FFVkZETVlZUUVaR2pjTkFvTHhZeElDS1NnRUtLR0RDR0VCRkpRQ0V4aElpSVNObFl4SUNJaUJxS01jUTZ6alFTRVpITFl4RURJaUpxS01ZUTY1Z1hJU045QVlPalI0K2VjSFJmNUJJU0VqSXFQRHo4R1Y5ZjM4NEFQTXZMeTFQeTgvTlg1dVRrTEFaZytOSmUvZDJkNjlldi8zanUzTGxIakpwb0hCOGZmeFVBRWhNVEJlTmpFeE1Ud3dGY3MzUmNRelJwMG1SdVZGVFVhd0J3N3R5NXdkZXZYMTl2dk4vNExwUk9wNnVxckt6TXVuNzkrbmVabVptekFKUTA5SG5yd21zb0RsNUhjblZLakNGRVJPUWM2djBsbzJRL3RWcWRiRlRJd08wMWE5WnNlY3VXTGIveThmRnBrNStmLzAxZVh0NEtUMC9Qc0taTm15NW8zYnIxQmdEcW11Y0VCd2NQREFrSkdlNkE3Z0tvSGxob3Rkb2lBQWdORFIxcDZiZ3JWNjRzenMzTi9Vd1FCTC93OFBBWG1qVnJ0a2lLL3ZBYWlvUFhrZHlCMG1JSUVSRTVEdzRhNVpVTWhSUXlDQWtKR2RtNGNlTUo1ZVhsS2NlT0hldVlrWkV4S1RNejg5bmp4NC9mVmxwYWVqd29LR2hBZUhqNDFKcm42WFE2VFV4TXpHSUFZWEwzT1RBdzhDNXZiKzlXTjI3YzJLelZhb3NDQXdNSEFBZ3lkK3pGaXhmblpXUmtURTVMUzNzY0FFSkNRb2FJM1I5ZVEzSHdPaXBEWEZ6Y0NIMGhBemVtbUJoQ1JDUW5oY1FRdTNEUUtLUEV4TVJPaVltSm5SemREem1FaDRjL0F3QlpXVm16QWVRYTdTcTRmUG55R3dBUUZoYjJWTTN6cmx5NXNzVER3eU84WmN1V29zNldCQVFFM0I0WEYxZFoxekhCd2NHakFhQ2dvR0J6WVdIaDcycTEyaWNzTEd4d1hlZFVWVldkQXdCQkVIekU2MjAxWGtOeDhEb3FneUFJYXdSQldPUG9ma2hKU1RIRW5KQ1FrRkZ0MjdiZEV4c2JXeEFiRzF2YXZuMzd2eUlqSTE5QWpaVUMrb0lXclZxMTJsU2ppY1kxaTEwWWJUZXU2N2lHYU5La3lWeDlPOEhCd1kvVjNLL2ZGeDhmcjR1TGk2dnMxS2xUWmt4TXpBSUFmdlk4YjExNERjWEI2K2grbEJCRDdNVkJJMG5DejgrdkN3Q1VscGJ1cTdsUG85RWNBZ0FmSDUvMk5mZGR1blRwZnlVbEpVZERRa0pHQlFVRlBTUjlUdzA4UTBKQ0hnZWd5ODNOM1hManhvMHRRUFVzVlIzbmhFUkVSTXdBZ0tLaW90L0Y3aEN2b1RoNEhaVkJwOU45elVJRzdvdEx6TzNIYXlnT1hrZjN4QmhpSGF1bnlraEpSUXdFUWZDc1k3ZjI1bityek95cnlNaklHTit1WGJzRHpabzEreVExTmZWZUc1L2E1RzVjemJ0enh0dkdSVXFDZzRNZjh2RHdDQ3NwS1VrQ2tGTlVWUFFMQUFRR0J0NEhJQXBBZG8xMnJ1cC9MaXNyTzMzcDBxVmF5eHZ0eFdzb0RsNUhaVWhLU3FwclVPMFdsQlJEakJrdk1UOXg0c1RkdUxsaUlETXo4NVVPSFRyczBTOHh2M3IxNmhMajgvUkx6UFB6ODMrRDZTb0R5ZW1YbU9mbjU2OXQxS2hSZjZNbDVnVTFqNzE0OGVJOEFOZHljM1BYdG12WGJsdElTTWlRakl5TWlXTDJoOWRRSEx5Tzdrc0pNY1JlbkdtVWtaS0tHSlNXbHA0R0FDOHZyKzQxOTNsN2U5OXg4NWpqNXM0dEtTbEp6TW5KK2ErWGwxZXo2T2pvZVRYM1YxVlZGZDVzSjhTb3pVWTM5MTAzUGpZN08vdWQ3T3pzZDNKemN6OERvTk52WjJkbnYyTjhYRWhJeUdnQUVBUkJhTktreWZ6UTBOQm50RnB0aVNBSTZzakl5Q2RxOXVIS2xTdUxzN096NTZhbHBRMDdlZkprYkdscGFhYlZpMklqWGtOeDhEcVN1MUJTRERIR0plYjI0elVVQjY4aktSbG5HdVdsbUdDZm41Ly91WitmMzhLbVRadStjZVBHalcwQTlCK2dBNk9pb2w0SGdHdlhyaTJ6ZFA3bHk1ZGZEdzRPZnRUY2tyelMwdEsvQWdJQ2VvV0hoMCs0ZVBIaVRBQUlDd3Q3RWdDS2k0c1AxMmpuMzBEMUcydG9hT2c0L1hZTlFVRkJRUU1Cd05mWHQ0dXZyMjhYNDUzQndjRWpjM0p5VE43bzlYZmo2cndJZHVJMUZBZXZvekxvQ3hna0pTVzU4L0lpeGNRUVkvWXNNUThNRE93YkVoSXlLamMzZDNWQlFjRWg2WHNMb01ZU2MwRVFmQnMxYWpRb0pDUmtaRzV1N2hjV3puSGFkQWRldzcveE9yb3ZoY1FRdTNEUUtDTWxGVERJeWNuNUlEQXdzRzlRVU5DQVRwMDZuYngrL2ZvR0FBZ09EbjdFMDlPemFYNSsvdXJjM055VmRUUlJucG1aK1hTYk5tMTJvOGIzaVY2NWN1Vi9BUUVCdlNJaUltWTBhdFJva0U2bnEvTHg4ZWtJUUplVmxmV3VyWDBORFEwZHFsYXJmVFFhVFdaeWNuSUwzRnl5Nk8vdjM2bGR1M2JIL1AzOXUzbDdlN2N1THk5UHRiVnRlL0FhaW9QWFVSbU1DaGk0YmNCWFVnd3h4aVhtOXVNMUZBZXZvL3RTUWd5eEZ3ZU5KSldxMU5UVVI4UER3NmVHaFlVOUZSWVdOZzZBcnJTME5Ea3JLK3YxYTlldWZZWWFiNEkxRlJZVy9ubmx5cFVsRVJFUnp4cy9mdjM2OVkzcDZlbVBSMFJFL052YjI3dWpJQWphNHVMaVA3T3lzdDRzTGk3ZVpxNnRvcUtpNUtTa0pMT3Y5OGFORzQ4R2dMeTh2Tlg0KzAwZnhjWEZ4MHRMUy8veTlmWHRFaElTTWpJN08zdXViWmZBYnJ5RzR1QjFWQUFXTUhCZnBhV2xwLzM4L0dLOXZMeTYxMXgrWGQ4bDVsRlJVZisydE1SY3JWWUhlbnQ3aDVTWGwxKzcyYWJGSmVZQTRPbnAyVGdzTEd4OGRuYTIyUnRETlplWUE0QldxeTFScVZSK2taR1JUOVJjTFhEbHlwWEZXcTMyZW5GeDhmRWJOMjVzQXFDcDE0V3hBYStoT0hnZDNSZGppSFdDOVVOSUxFb3RZa0JFUlBaVGFneUpqSXg4dm1uVHBndkx5c3BPbmp4NThtNFlMVEZ2Mzc3OWJqOC92OWdMRnk0OHBWOXVwNTkxU1V4TURFZjEwbTN2amgwNy91WGo0OU1PTnovMzZHZGoyclp0dXlzZ0lLRFhsU3RYM3RVdk1XL1NwTW5jcUtpbzF3b0tDbjVMVFUzdFY3TS9BUUVCdDdkcDArWXZDemQvZ21KalkzUFVhclhaWExEaTR1S0RLU2twM1MzMFV6SzhodUxnZFNRbDQweWpqSXdLR1BWL0dnQUFJQUJKUkVGVUdIQ3dUa1JFTmxGcURPRVNjL3Z4R29xRDE1R1VqTlZUNVpVTWhSWXlJQ0tTVWx4YzNBaDlJUU0zcHRRWVVwV2FtdnBvWm1ibXRJcUtpdXl3c0xCeFlXRmhUMm8wbWtzWkdSa1R6NTgvUHdiMVhHSmU4M0g5RXZPU2twSkVEdytQNWw1ZVhpMktpNHYvVEUxTmZWaUtKZWFBMWU5Y2xRcXZvVGg0SGQyVVFtSUlFUkdSc3NYSHgrdHFGb2NnSWlLcUQ4WVE2N2c4bFlpSVhCNkxHQkFSVVVNeGhwQlRpWTJOdlUxZnlJQ0lpTWdXakNGRVJPUW9uR21Va1ZLTEdCQVJrZjBZUTRpSXlGRTRhSlNYRWdzWUVCRkpUbC9BSUNrcHlaMlhHREdHRUJGSlFDRXhoSWlJU05sWXhJQ0lpQnFLTWNRNnpqUVNFWkhMWXhFRElpSnFLTVlRY2lvc1lrQkVSQTNGR0VKRVJJN0NtVVlac1lnQkVSRTFGR01JRVJFNUNnZU44bUlSQXlJaUNTaWtpQUZqQ0JHUkJCUVNRNGlJaUpTTlJReUlpS2loR0VPczQwd2pFUkc1UEJZeElDS2lobUlNSWFmQ0lnWkVSTlJRakNGRVJPUW9uR21VRVlzWUVCRlJRekdHRUJHUm8zRFFLQzhXTVNBaWtvQkNpaGd3aGhBUlNVQWhNWVNJaUVqWldNU0FpSWdhaWpIRU9zNDBFaEdSeTJNUkF5SWlhaWpHRUhJcUxHSkFSRVFOeFJoQ1JFU093cGxHR2JHSUFSRVJOUlJqQ0JFUk9Rb0hqZkppRVFNaUlna29wSWdCWXdnUmtRUVVFa09JaUlpVWpVVU1pSWlvb1JoRHJPTk1JeEVSdVR3V01TQWlvb1ppRENHbndpSUdSRVRVVUl3aFJFVGtLSnhwbEJHTEdCQVJVVU14aGhBUmthTncwQ2d2RmpFZ0lwS0FRb29ZTUlZUUVVbEFJVEdFaUloSTJWakVnSWlJR29veHhEck9OQklSa2N0akVRTWlJbW9veGhCeUtpeGlRRVJFRGNVWVFrUkVqc0taUmhteGlBRVJFVFVVWXdnUkVUa0tCNDN5WWhFRElpSUpLS1NJQVdNSUVaRUVGQkpEaUlpSWxJMUZESWlJcUtFWVE2empUQ01SRWJrOEZqRWdJcUtHWWd3aHA4SWlCa1JFMUZDTUlVUkU1Q2ljYVpRUml4Z1FFVkZETVlZUUVaR2pjTkFvTHhZeElDS1NnRUtLR0RDR0VCRkpRQ0V4aElpSVNObFl4SUNJaUJxS01jUTZ6alFTRVpITFl4RURJaUpxS01ZUWNpcFNGREZvOFdIUjh4TTJseVRxZExyM1czNVVxTlBwZE8vUDNsVzZnNC94TVQ3R3g5enRzUllmRmI0djV2dW5xMkVoSENJaWNoUW0wOHRJUCsyZG1KZ28yblcvZDNYUnFUOUcrcmNYcXowaUlpZTJVQkNFRnh6ZENVZVJJb1lRRVJIVmg4clJIVkNZWkloY3lHQkVSNjgveEd5UGlNaFp0ZnE0NkYrVzlzWEZ4WTNRRnpKd1k2TEhFQ0lpVWt3TXNRc0hqVEpLVEV6c2xKaVkyRW5NTmtOOGhGSXgyeU1pY2xibm5nbFlhR21mSUFockJFRllJMmQvNUNaRkRESFc0c09pNTRlc0svNVZwOU05ZVhOWjhKUFBiQ2xkemNmNEdCL2pZKzcyV00xMEJ5WEVFSHR4aVl1TDY3R3lPSDNmV0wvbWp1NEhFWkhVSnY1U212UnBmNzk0Yy92aTR1TFdBRUJTVXRKSWVYdmxQaDc3dm5qZnVpRitQUnpkRHlJaUdaaWtPekNHV01mcXFUTFNGekE0ZXZUb0NiSGEzRGZXNzMwQUZ1KytFeEc1aXlZQlFvR2xmVW9JOUZMRUVHTWRHcXZTQVhEUVNFUnU3MmE2ZzJIUXFJUVlZaTh1VDVXUldxMU9WcXZWb3VhajlGbFRQRVhNOW9pSW5OVWJ2WHlTSE4wSFI1SWloaGg3cUpWSHFsUnRFeEU1azdyU0hjZzhEaHJsSlhvUmd3bWR2YmFLMlI0UmtiTmlJUnhwQytIODg3Znl5VksxVFVUa1RCWWNLTzlvdksyUUdHSVhMaytWa1JRRkRMUmlOMGhFNUtUT1BST3dVSmhxZnA5UkFRTzMvWUptS1l2Z0FFRFNlUCszd0hRSElsS0F3OWxWdHhodkt5R0cySXN6alM1dWFWTEZBRWYzZ1loSURpTTNsdlN6dEUrbjAzMnQwK2tZN08wdytJZVM0WTd1QXhHUkhOWU04ak5acWNjWVloMW5HbVVrUlJHRFBXUDhGb04zaG9sSUFlNklVbCswRk5HVlVNUkE2a0k0TFVLRXkxSzBTMFRrYkZnSXgzWWNOTXJJcUlDQmFGOTEwbk5WeWJROVkvekVhbzZJSlBEc2YrWmpmK0p4UjNmRGJzK09leHpqaHc5eTJQTy8yTjM3NUVzT2UzYkhreUtHR0J2WjN2TTRnTUZTdEUxRTVFenFTbmNnODdnOFZWNmlGekY0SnM3ekp6SGJJeUx4U1QxZ0ZGUUNBa0lDSlgwT0FEaDE5cnprejFFWEZzS1J0aERPK00xbDA2UnFtNGpJbVh4NlZIT3I4YlpDWW9oZE9OTW9JeGJDSVNJcDZMUTZGT1VYT3JvYmttTWhIR2tMNFJ5YkVQQUdtTzVBUkFydzQ1bEtrK3FwU29naDl1S2cwY1V0VGFvWU1PWjJUMGQzZzRpc0dQTHcvZWgvMzkyTzdrYURKS2VrNGYxbHF4M2REYXVGY09Uc2l6c2F2ckYwOERlRGZCM2REU0txQTlNZHhMRnhtTitQeHV2OEdVT3M0NkJSUml5RVE2UmNUU0lhbzh0dDdSemRqUVlwS1N0emRCY0FzQkNPMUlWd21nVGltaFR0RXBGNDVFaDM4RzhVSVBucUZTZEpkMkFoSEJ0dzBDZ2pLWW9ZZEY5Wi9QS0JKLzNGYXM3aGpoMUx4cElQbHVMWThST29xS2kwK2Z6UTBCQU1HVHdJNDhhTmhLK1Bqd1E5ZEMwLy8vd3JQdnhvT1hLdVhJVk9wNVB0ZVFNREF6Qms4Q09ZOXM4cHNqMG51VDhXd21FaEhDS1NGdE1keUJJT0d1VWxlZ0dELzl6bC9RMkFsOFZ1MXhGT25UNkRjZVB0K3o4NEx5OGZ5ei85QXNlUG44Q2loZlBoNmFuc3Bidi9OMzhCU2t0TEczeStoNmNYS2lzME5wOVhXRmlFTDFhdTRhQ1JSRlh6enJBeGZRR0RwS1FrZDE1aUpGa1JIS0M2RU02eENRRlNQZ1VSaVlEcER2WXpWd2dIY1BzWVloY09HbVVrUlJHRHF5VTZ0MGxBbWZQNi8xbmNkLy85OStMMzMzZWdTNnpwSlR4eDRoUXFLbXZQU080L2NBZ25UNllnTnZaMjBmdnBTdXdaTUFLQVZsc2xVaytJN01kQ09DeUVRMFJNZHhBREMrSFlqb05HRjdjcVdkTnZRcXg3ekthbHBwNnp1Ty9Rb2NNQWdMK08xbjh0LzQyQ0Fydjc1QTZhTm9sR1pGU2tyTTlaVWxLQzA2ZlB5UHFjNVA0R2ZWY3lFQlptR2xuRXdINVAvbFEyWU9VQUx1c25JdmZIUWppMjQ2QlJSbElVTWRnNXl2OUR1TkdkNGFDZ1FQajdtOC9SOVBldi83S3BuSndyWW5YSjVUMzIyRUNNZjJxMHJNOTU2dlFaakJvOVFkYm5KUGMzc0szSHlVMFc5aW1oaUlIVWhYRDhQWFhPTVFVZ0V1YklpNHM1OHVST1dBakhkaHcweW9pRmNLeDc2cW5SZUhLTS9kK3QydThmajRuUUd5SnlKaE5pdmRJbU9yb1REaVIxSVp4bkV6d1BBaGdnUmR0eVk0NjgrSmdqVCs2RWhYQnNwM0owQnhRbUdTSVhNcmhaQ0llSXlPM2R2RE5zVmx4YzNBaDlJUU0zSm5vTU1mYjQrakszS0tvR1dNK1JCNEF1c1oxTS92SDBNSDhmWFo4anIzVE1rU2QzOG4xSzVTM0cyd3FKSVhiaFRLT01XQWlIaUtqaFdBaEgya0k0SnlZR3pJYWJwRHN3UjE0YXpKRW5kL0ZKb3FhSDhiWVNZb2k5T0doMGNlNVVDSWVJcUM0c2hDTXRkeXVFd3h4NThURkhudHpGdGhGKzN3dEdXWXlNSWRaeDBDZ2pGc0loSW1xNE1aMjlrbGdJaDRWdzZvczU4a1JrQ1F2aDJJNDVqVEpTcTlYSlJvVU1SQkcvb3ZnVk1kc2pJbkpXUTl0NVhIUjBIeHhKaWhoaTdHWWhIQ0lpdDNmdW1RQk91TmlJZzBaNWlWN0U0TDM3dkZlSTJSNFJrYk5pSVJ3V3dpRWlFZ01MNGRpT3kxTmxKRVVSZzVTOHF0RDdXL0RQU0VUdWo0VndXQWlIaUVnTTd4OG92OGQ0V3dreHhGNmNhWFJ4UDZSVTluWjBINGlJNU5EMzY1S2hsdmJwZExxdldjakFQcE4rS1h2UTBYMGdJcExEM3JIK3E0MjNHVU9zNHhTVmpLUW9ZdkQ3Q1ArbDRKMWhJbEtBS2ZGZSszKzNzRThKUlF5a0xvUlR4UnZKUktRUUxJUmpPd1lJR2JFUURoRlJ3N0VRanJTRmNGNjl5MnVuVkcwVEVUa1RGc0t4SFFlTjhtSWhIQ0tpQm1JaEhHa0w0VHk4dHZSVnFkb21JbkltZjF5b0NqZmVWa2dNc1F1WHA4cElpaUlHeDY5VWhiTVFEaEVwQVF2aFNGc0k1OVJFLzFmQmRBY2lVb0JaTzh2NkdXOHJJWWJZaXpPTkxtN3p1Y29lanU0REVaRWM3djZ5ZUpTbGZTeGlZRDhXd2lFaXBXQWhITnR4aWtwR1VoUXgyRHJjLzFQd3pqQVJLY0NiOS9oc3ZjL0NQaVVVTVdBaEhDSWljYkFRanUwWUlHUWtSUkdEenA4V3pSR3pQU0lpWjlXbnVmcXFvL3ZnU0ZJWHdubXJ0OWQycWRvbUluSW1MSVJqT3c0YTVTVjZFWU1WQTN3V2k5a2VFWkd6WWlFY2FRdmg5UDZxWks1VWJSTVJPWlBqVjZ1Q2pMY1ZFa1Bzd2tHampCSVRFenVKWGNoZ1QwWlZVekhiSXlKeVZuWGRHUllFWVkxUklRTzNKRVVNTVhabWNzQk1xZG9tSW5JbVQvNVVPdFI0V3dreHhGNGNOTG80RnNJaElxVmdJUnhwVGR0YTJzZlJmU0Fpa2tQaVV3RW1YMW5IR0dJZEMrSElpSVZ3aUlnYWpvVndwQzJFazFlR0lPdEhFUkc1UGhiQ3NSMW5HbVhFUWpoRVJBM0hRampTRnNMNTcvM2VXNlJxbTRqSW1iQVFqdTA0YUpTWDZFVU0xZzN4KzYrWTdSRVJPU3NXd21FaEhDSWlNYkFRanUyNFBGVkdVaFF3V0pkUzJYcEdEeSt4bXlVaWtmM3g1MkZjem5ITmliS2NhM21PN2dLQTZqdkR3bFR6KzR3S0dMaHRUb3FVUlhBQVF5RWMzbjBuSXJkM3N4RE8wL3B0SmNRUWUzSFE2T0syWDZpSTU2Q1J5TG4xN05ZRmV3NytoZVNVTkVkM3hTNTN4SFowNlBQSGYxNDBIa1k1S01aWXdNQiswN2FXOWxuY3o5ZlIzU0Fpa2x6aVV3RXJoUEYvYnpPR1dNZEJvNHlrS0dLdzVRbi96OEU3dzBSTzYzUmFCZ1kvM0JleHQ3ZUhSbE1CdFZxRnBsR1J5TGlVQlFBSUN3bEdZWEV4TkpvS3FGUXFOR3NhamZUTVN3Q0FnQUIvK1BuNDRNcTFYQUJBcSthMzROeUZpOVVOQ3dJaUdvZmh5dFZyQUlDV3pacml3c1hMMEdwMWh1M3pHZFh0UkVVMHh0WGNmRlJWVlZYdmEzNEx6dDlzSnl3MEdCcE5CUXFMaWdFQXR6U0p4TVhMT1lhKzZYUTY1RjIvQVIxMENBOXZqTEp5RFh5OEhYT2phdVVBMys4N1c5aW5oQ0lHVWhmQ3lTNUJtQlR0RWhFNUd4YkNzUjBIalRJeUttQWdpTlZteDJWRmI1NmNGQ0JXY3c2M1pjczJwS1NjdGJoZmdBQmZYeCtVbEpiVzJVNWhZYUhZWFhOWkowK2R4dm9OUDhuNm5OblpPYkkrbjdNNmwzRVpGN092NEZwZVBnNzlWZjA1UDdaalc1dzZldzZwNlpud1VLdlJ1MGVDWVYrekpsSHc5ZlhCMFpObkFBRDMzZDBOaWNkT0lQZDZBVlFxRlZvMnU4V3d6OWZIRzhYRkpVaE56d1FBTkk5cGd1VFRhYWlvckFSUVBjQk1QcDJLS3EwV2hVVWx1RkZRZ056ckJRQ0FtS1pST0oyYWpuS05Ca0grZnVnVzN4bDdEaVlCQUR3OFBIQSs4eElLQ292aDQrMkZlKzY4QThrcHFhaXEwcUtrcEF5ZUhoN29FWGNiUEQzVThsM0ltenFGcXd0a2YxSW5Ja1VNTWZiNUFOLzFBSHBLMFRZUmlZZnBEdmFySzkyQnpPT2dVVjZpRnpEWU5NenZiUUJ2aWQydUkzaDdleUVsNVd5ZGc4YmxTeGNpSkNRWWE3NytBZXZXLzFobmV4NXErVC9VT3FQdDIzZGgrL1pkTnAvWEtEUU1hcFVIcnVkZGhWYXJsYUJuN2kzbldqN09aVjZHVnF2RnlUTnBDUEQzaFkrWEY1cmRFbzAvOWg1RWdMOHZHdmtIb0xDNEdBSCt2aEFnb0YzckZqaDVKaFVCL3I1UXE5Vm9GQlNBOG9vS0JQajczbnc5NnhEZ1g3MThNQ2pBSDFXVlZZWnRBUUlDL0gwTmcwWUFDQXowUTJWbEZRcUxpaERUSkJybEZSVUFBSTJtQXVGaEliaGVVQUF0ZFBEMThVWjRhQWhLeTh0d1B2TWlPcmE1RlNkU1VxR0REb1ZGeFdnWjB4VFpWNjhoNTJvdThxNWZ4OUZUcVVpNHZTMEVRWkt4aTBVMTd3d2IweGN3U0VwS2N1Y2xScElWd1FHQTJFK0wza21kNGo0M0lZbmNFZE1keEpGZHBQVTIzbFpJRExFTEI0MHlZaUdjdW8wWVBoUmZyRnhqY1g5WVdDaENRb0lCQUU4OC9paldiL2dKT3AzTzdMR0NJS0JGaTJhUzlOT1ZDSUpnOFJyVlJlM2hnWUNBUm9BZ29LcXFFamZ5Y3lYb25mc3FLaW5GaWJQbkFRQUhqaHpIOFpPcEFJQkhIK3FEdlFlU2tIb3VFNElnNElsQkQyTHRwcTNRYXJYdzhmRkdyeDZlT0hMME5BQWd1RkVBS3F1cWtIcXVlaVl4S2lJTVplVWF3M2Juam0xeElmTUNjdk52QUFENjNOME5xZWtYVWFHcEhoamUzN01ITWpLelVWSmFCZ0NJNjlRUlcvN1lDd0R3OVBCRXk1Z21PSHh6aHJOSlpEZ0NBL3h3L0ZUMURadGJtOGNnTC84R2N2TnZJTzM4Ull3ZStqQVNqNTFDU1drWkxtZGZ4ZWloQTVDV2NRbXRtOThpK2JVMHhrSTQwaGJDU1owUzhES1k3a0RrdEpqdUlKNCthMHJHQXpCRUZDWEVFSHR4ME9qaTNLa1F6dVJKNDNIeTFCa2NQSGpZN1A3YzNEenMzcjBQRVJIaFdQMzFkeFlIUTc2K3ZuaHQxZ3cwYVJJdFpYZGRRdnQyYlhEcTlCbWJ6NnVxck1TTkcvbndVS2tiUEdBTURGRG1qSVdtb2dKSGtsT2cxV3FSY1RFTFI0NmROT3hidjNtNzRXZWRUb2V2MS85aTJHNFU2STk5aDQ4YVh0ZTlldHlCdlFlVEROdFpPZGZ3K2RjYkRNY2ZQWkZpOHJ6THZ2emVaUHVUbFd0TnRsZCt1OUh3ODhtVU5DUjA3Z0FQRHpVcUtpcXhhMzhpSm8wWmlpTkhUNktzWElOTlczWUFBSHg5dkRCKzVHQjg5ZjFQS0M2cFhoSmVWRnlDVDFmL2dQRWpIME9ndng4aUc0ZmFmSTBhaW9Wd3BEVjllMm5QOSs1aklSd2laOFIwQjNHZG1oVHdzVEQ1NzIzR0VPczRhSlFSQytIVXpkdmJDNTk4dEFDSER5ZmgyUEZrYUc3T21CZ3JMU3ZIaFl5TDZIbjNuZWg1OTUyMTlvZUZoZUxCZnZjaktDaFFqaTQ3dlM4Ky94aS9iTm1Hckt6c0JzMDRObFJRVUNEKzhXQmYyWjdQV2VoME9odzlsWXFLaXVwQUd4RGdoMGY3MzFldmM0T0RBbEZVWElLMnR6WUhVRDM3NStQdGlaYk5tcUtpb3ZiL0N3M2xvVmJEMDhzTGZyNitlT1RCZTFGMWMrbXhJQWdZME84ZVZONjhlNnluMWVyUS8vNWVLQzB2TjNsY3A5WGh4Tm56Q1BEemhiK2ZQQU9OemNQOFZrZVBONzlQQ1VVTXBDNkVjNkVBVVZLMDZ5ak1rUmNmYytRZGcra080bU1oSE50eDBDZ2pLWW9ZdEYxYTlPNlp5ZTQxbzNQSEhYRzQ0NDQ0UjNmRExYaDZldUtSZ1E4NXVodUtjVG90QXpjS2l3M2JvY0dORUJyY3FON25CL2o3bVd5SEJqZkNzYVBtWjk3dDBhUDczZkQwOUVCMFpMako0MUVSamMwZUh4WWFiUFp4clZhSHBKTm4wYVBMYmZDUTRVNXhWSUNxM1BwUjdvdUZjT3FQT2ZMU1lJNjgvSmp1SUEwV3dyR2R5dEVkVUpoa2lGekk0TSt4ZnJQRWJJK0lHdVp5empWY0VybWEzYVhMRjBWdFR5L3pZb1pvYlpXVmEzQXNKVlcwOXVweTg4NndXWEZ4Y1NQMGhRemNtT2d4eEZqc3AwWHZTTlcyM0VZTUgxcm4vcG81OG5YTmNqQkh2bHBEWjRMME9mSysvZ0VJYkJRaWNxL2NtN2wwQjUxT0I1MU9oL1didCtORVNocDBPaDIwV2kyK1h2OExxcXFxb05QcFROSWRkRHFkU2JxRFRxY3pwRHZvdDQrZVNNRzF2T3VHN1dWZmZnOU51Y2F3L2NuS3RTZ3VLVFZzci94Mm8rSG5reWxwQ0ExcEJBOFBOWFE2SFhidFQ4VHRIZHJBMjhzVE9wME9tN2Jzd0xXODYvRHg5c1F6NHg3SHhpMS9HTnJTcHp1Y09aOHBlMVZWYzRWd0ZCQkQ3TUtaUmhsSlVjVGdreU9hVHJONitvamRMQkhaSU85R0lVNmxYUkM5WFU4UFQvajRpUC8vdDZlbnVHLzllZGNMY2VaOEp0cTJqQkcxM1pwWUNJZUZjT3FMT2ZMaVk0Njh2Smp1SUMwV3dyR2R2QXVJU1hRUHJ5MCsvTk13dndSSDk0Tkl5WFlkUEFxTmlJSFlWWFh2MGhHQk5aYllpcW5Ec3FMeTA1TUR6WTZpNCtMaTFnRE1TN0hIYXp0TFY4L3Q3ZU5XMTYrdUhIbHJtQ052cXFLaXdxRTU4cUdoeXBxbFBKVjZRZFRWSzVXVmxkaXg4M2ZSMnRQcjBmMXVCSWcwcVBmeDlwSXQzUUhBUWtFUUREbU5qQ0hXY2RBb0l5bUtHT2gwdXVmaEpuZUdpVnpWMlhQcCtQTklrdFhqaEp2L0V2UnZ2ZnFmelQwR1FCQU1aeGtlLzN1Rm1JQ2lvaUtVbDVmWGVpZHZIQnA2ODJRQk91Z0F3d2M4QVVEMXo5VVA2UXpIQ0RBNnpNempKc2Y4M1V4MSt3Q2FSa1doVi9jN0pNMzl5aTdTZmh3ZHFGWnNGb3JVaFhBR2ZWZDhZTU5RdjI1U3RFMUU5WGM1NXhwT3BxYUwydWFGakhTY1BadGkvVUFiTlcwYWd3N3R4ZnZPeGREZ1FNVGYxazYwOWl4cDlYRVJ6azhONURqSUJseWVLaU1Xd2lGeVQyMWF0VUJvU0NOb3F4UmE0RUVRRU5Jb1NQSmlJU3lFSTIwaG5BMUQvZFlBNEtDUnlJR1k3dUQ0ZEFjeWo0TkdlWWxld09CbUlaeDN4VzZYaUd3VEZxS3NwVk9PVUxORXVqRjlBWU9rcENSM3prZVJyQWdPQUxUNnVHamh1V2Q0RTVMSWtaSlR6a215L0xkSms2Wm8wcVNwNk8xS0llTnlEcUlqd2lSTmQ2aEpJVEhFTHB5V2RYSHpkcGQrT2F1bnp4aEg5NE9JU0FZbU9Takc0dVBqZFFDUW1Kakl1TlpBVEhjZ2NqeW1POGlUN2xCemVTcGppSFdjYVhSeGg3TzEwaS84SmlKeUFuWE5OT3AwT3Q0ZHR0UHNYV1hkNXZabU5XNGlSMks2Z3p6cERqV1hwektHV01mUnRJeFlDSWZjemZIanh6RnUzRGpzMjdjUFhsNWVqdTRPdVQrTE00MUt3RUk0UkVUaVlDRWMyNmtjM1FFbFVhdlZ5VWFGREVUUjZ1TWlEaGlKaUJSQWloaGk3R1loSENJaXQzZnVtUUIrZnJZUkI0M3lTb2JJaFF6T1BSUHdMekhiSXlKeVZqZVhwNW9WRnhjM1FsL0l3STJKSGtPTXRWMWF4S0pxUktSSUNva2hkdUdnVVVhSmlZbWRFaE1UTzRuWjV1eGRaVzZ4bE9qZ3dZTVlPWElrdW5mdmpvRURCMkxmdm4wQXFwYy9KaVFrWU8vZXZSZzZkQ2p1dlBOT1RKczJEZGV2WDYvWGZqSlZuK3RsNlc4QkFBVUZCWmcrZlRydXV1c3VEQmd3QUFjT0hIREVyMEVLVmRlZFlVRVExZ2lDNE5ZelpWTEVFR00zcTNFVEVibTltamNobFJCRDdNVkJvNHM3ZGtYYjJ0RjlFRU54Y1RGbXpacUYzYnQzNDk1Nzc4WGJiNzl0c24vVHBrMVl0bXdaTm03Y2lHdlhydUc5OTk2emFUK1pxdXQ2MWZXM21ETm5EbTdjdUlGTm16YmhpeSsrTUJsUUVrbXRycGxHblU3M05Rc1oyT2VUSXhySkJxUkUxdWh2YW1vMEdrZDNoUlNnNWsxSXhoRHJPR2lVVVd4czdHMzZRZ1ppY1pjY2xENTkrcUJWcTFaSVMwdERRRUFBTGwyNmhNcktTc1ArWjU1NUJxR2hvWWlJaU1DNGNlT3dhOWN1ay9PdDdTZFRkVjB2UzMrTHZMdzg3TnExQy8vNjE3L1F1SEZqTkc3Y0dCTW1USERnYjBGS1U5ZE1ZMUpTMHNpa3BLU1JjdlpIYmxMRUVHUDdzN1FkcFdxYmlNaVpkRmhXOUl6eHRoSmlpTDM0bFJzeU1pcGdJRnExSm5mNU11WWxTNVpnMDZaTjZOeTVNN3k5dlFFQVd1M2Y1YVlqSWlJTVA0ZUhoNk9rcEtSZSsxVXEzaGN4cDY3clplbHZrWk9UQXdCbzFxeVo0ZHlBQU5kLzdia0NmWlZhQUJBRUFjSEJ3ZWpkdXpkZWVPRUZCQVlHR282cnFLakFOOTk4ZzgyYk4rUENoUXZRYXJXSWpvN0cyMisvamZidDJ6dW85eVFXS1dLSXNaK0crYTBDa0NCRjIwUkV6dVNQa1g0cm9pYzd1aGV1aForbzVjVkNPR1pjdkhnUlgzenhCWll1WFlyLy9lOS9HRGh3WUsxamlvcUtERDlmdUhBQkVSRVJKZ05DYS92SmxLWHJWZGZmUWo5QXZITGxpdUV4L1VDUzVMRjc5MjRjUEhnUXk1Y3Z4N2x6NXpCbnpoekR2ckt5TWt5ZVBCbmJ0Mi9IeXkrL2pCMDdkbUQ3OXUzNDk3Ly9EVjlmWHdmMldqd3NoTU5DT1BYQkhIbDVNRWVlWEZsVWdLcmNlRnNoTWNRdS9GUXRJeW1LR0V6Zlh0cFR6UFljUWI4TU5Tc3JDd1VGQmZqNjY5cEx5ai80NEFNVUZ4Zmp3b1VMV0xGaVJhMkJwYlg5Wk1yUzlhcnJieEVURTROV3JWcGh5WklsS0Nnb3dLVkxsL0RsbDE4NnBQOUtwbEtwMExKbFMweWVQQmw3OXV3eHpMaC84TUVIS0M4dng5S2xTNUdRa0FBdkx5LzQrZm1oZS9mdWFONjh1WU43TFE0V3dtRWhuUHBnanJ5OG1DTlByb2lGY0d6SFFhT0x1MUNBS0VmM3dWNHRXclRBOE9IRE1YMzZkSXdkT3haMzNYVlhyV002ZCs2TVJ4OTlGR1BHak1HZGQ5NkppUk1uMnJTZlRGbTZYdGIrRnZQbno4ZTFhOWZ3d0FNUFlPYk1tUmc4ZUxBanVrOEF5c3ZMNGV2ckM1VktoY3JLU216Y3VCRVRKMDZFbDVlWG83c21HUmJDa1phN0ZNSmhqcnk4bUNQdld2UXp4QWtKQ2JqampqdlF0MjlmekowN0Y0V0ZoU2JIVlZSVVlOV3FWUmd4WWdUdXV1c3U5T2pSQTQ4OTloaE9uejd0b0o2TGk0VndiTWVjUmhucEN4Z2NQWHIwaEZodGZqN0FkejBBbDU5dG5ENTlPcVpQbjI3WUhqNTh1TW4rL3YzN1kralFvUmJQdDdhZlROVjF2ZXI2Vzl4NjY2MVl0V3FWeWZHUFB2cW9OSjBrczdSYUxVNmZQbzJQUHZvSVR6enhCQUFnSXlNREpTVWw2TlRKTFQ3elczVHVtWUNGd2xUeis1UlF3RUNLR0dMTVhRcmhNRWRlWHN5UmQwMjdkKytHajQ4UExseTRnRGZlZUFOejVzekJnZ1VMQUZTbk8weWRPaFU2blE0dnYvd3lPblhxaE1yS1Nody9mdHh0MGgxdUZzSjVRYit0aEJoaUx3NGFaU1JGRVlQWVQ0dmVTWjNDTjFvaUplalZxeGRVS2hWaVltSXdiTmd3dzRDK29xSUNBT0RoNGQ1djZkbEZXbTlIOThHUldBakhPbjFlOW5mZmZZZFdyVnBoMzc1OStQWFhYMDJPS1NvcWdwK2ZId0RMT2ZKMTdTZFRscTVYWFg4TDR4eDUvYy9Na1plZmNickQ4ODgvYnhqczY5TWRQdi84YzhQcUZTOHZMM1R2M3QzQlBSYlAyc2Q4VjNkbUlSeWI4RjFRWHFJWE1VaWRFdkN5bU8wUmtmUGF2WHMzRGgwNmhIWHIxbUhFaUJFUWhPcXhRM1IwTkFSQlFHcHFxb043S0swK2EwckdXOXFua0NJR2toYkM2YmlzNkUycDJwWUxjK1RseHh4NTE2ZkVkSWRPNGVvQzQyMkZ4QkM3dVBkdGFTY2pSUUdENmR0TGU3NTNuM3NzRlRDblU2ZE9PSExrU0lQM2t5bGVML2NVRkJTRTd0MjdZK1hLbFVoSWNPbUpvanFkbWhUd3NXRGh6ckJSQVFPM3pVbVJzZ2dPQUd3YTV2YzJnTGVrZkE2cEdlZGxSMFJFWVBqdzRkaTdkNi9KTWZxYzd2THljanowMEVNV2MrUXQ3U2RUbHE2WHRiL0YvUG56OGZycnIrT0JCeDVBbXpadE1IVG9VSnc0SWNuS2E3SkF5ZWtPTjNQa0RjdFRsUkJEN01WQm80dHpoMEk0UkdTL21UTm40cW1ubnNLTUdUTXdhZElrdEd6WkVzWEZ4VGh5NUFpYU5XdUdXMis5MWRGZHRGdk5JRytNQlF6c3R5NmxzdldNSHE0L3M4QWNlWGt4Ujk0MUtUM2RvV2FPUEdPSWRlNzlpbkF5TElSRFJGSnAxcXdaVnE5ZWpXWExsdUc1NTU1RGJtNHVmSDE5MGJadFc3ejIybXVPN3A0b1dBaEgya0k0Mnk5VXhMdkRvSkdJck51OWU3Y2hGOVdZY2JxRE82OWNpZis4YUR4WUNNY21IRFRLU0lvaUJuR2ZGZjNmbWNrc2hFUGt6dXE3ckRncUtncXpaOCtXb1VlT2NmeHFWWkNqKytCSVVoZkMyZktFLytjQUxINFhKaEc1UDZXa082d2M0UHQ5WjBkM3dzV3dFSTY4UkM5aWNHWnl3RXd4MnlNaWNsWlAvbFJxY2MyZ1Fvb1lzQkNPSGZRM1g4ek5ydFJuUDVuaTlYSmZNMmZPeElrVEp6Qmp4Z3lrcHFhaXFxb0tCUVVGK09PUFA1Q1dsdWJvN29tQ2hYQnN4MEdqakJJVEV6dUpYY2hnMnRiU1BtSzJSMFRrckJLZkNsaGhhWjhnQ0d1TUNobTRKU2xpaUxHYmhYQ0lTT0gwNlE0QkFRRjQ3cm5uMEtOSER3d1lNQUNyVjY5Mm0xekhtem55QmtxSUlmWnlqNys4Z3VXVlFkSEx0WWhJT1ZnSVIxcnVVZ2lIaUN4anVrTTFGc0t4blNSNUVXU2VGRVVNc29xcVprVDVxOTRScXowaUlpZTJVQkFFczROR0paQzZFTTREWHhjZDN6cmMvM1lwMmlZaWNpWjNmMWw4OWM4bkF5SWMzUTlYd3VXcE1sS3IxY2xHaFF4RTBmdXJrcmxpdGtkRTVLeFlDRWY4R0dKczYzRC9UNlZxbTRqSW1ieDVqODlXUi9mQjFYRFFLQzhXd2lFaWFpQVd3cEcyRUU3blQ0dm1TTlUyRVpFejZkTmNmZFY0V3lFeHhDNWNudXJpL3ZscnlZYkYvWHdIT2JvZlJFUXlzTGc4TlQ0K1hnY0FpWW1KakdzTmRDamtCRmpVQUFBZ0FFbEVRVlNyNHZVN29qdzRjQ1FpdDlmcTR5S2NueHBvaUJlTUlkWnhwdEhGc1JBT0VTbEZ6V3AzeG5RNjNkY3NaR0NmUFJsVlRSM2RCeUlpT1p4N0pzRGtPMmtaUTZ6amFGcEdVaFF4U0x0ZTlVcXJScXIvRTZzOUlpSW54a0k0WUNFY0lpSjdzUkNPN1RqVEtDTXBpaGc4dkxiMFZUSGJJeUp5Vm45Y3FBcDNkQjhjaVlWd2lJakV3VUk0dHVPZ1VWNmlGekU0TmRHZmcwWWlVb1JaTzh2NldkcW5rQ0lHTElSRFJDUUNGc0t4SFplbnVyaUptMHMzTDN2STV5Rkg5NE9JU0FZc2hDTWhGc0loSXFWZ0lSemJjYWJSeFZXNTBOOHdOemNYSzFldVJGVlZsZUd4TTJmTzRQdnZ2Ni96dk96c2JPVGw1Wms4cHRGb0REL3YyTEVEbFpXVnRSNlhRbVZsSmE1ZXZXcjF1TFMwTkJRVUZOamN2azZudzVZdFc2eitIcm01dVpnM2I1N043YnM3alVhRERSczJOT2phNjg4Zk1HQUFzckt5OE9PUFAyTG56cDIxamlrb0tNQ1JJMGZNbnArZm40OVhYbm5GNURWdTdNQ0JBOUJxdFEzcW02WCtuang1VXJUMm5CMEw0VWpyNE9XcUtFZjNnWWhJRGl5RVl6dU9wbVdrOUVJNDc3Ly9QczZmUDQvRml4Y2JIcHN4WXdhQ2c0UHhuLy84eCtKNWYvMzFGMTUvL1hVc1g3NGM0ZUhoMEdnMHVQUE9PdzBmM0JNU0VyQmp4dzRFQmdZaUlTRUIrL2J0ZzVlWEZ3QVlqcldGcFFFQkFIejg4Y2ZZdm4wN3Z2cnFLM2g3ZTFzODdzVVhYMFJKU1FrKy9QQkRxTlZxM0hQUFBYVStaN3QyN2JCczJUSlVWRlRnNmFlZlJraElDQllzV0FDMVdtMzIrUFQwZEF3Wk1xVE92aXBSYVdrcGhnNGRpaDQ5ZXVDMTExNnorWHl0Vm91dVhidGkzYnAxdUhEaEFsNTk5VlVNR2pRSUw3endndUZ2c1dQSERyenl5aXQ0NzczMzBMTm5UNVB6TDEyNmhFY2VlUVFIRHg2czliY3JMaTdHNE1HRDBiVnJWOHlkT3hjcWxRb0pDUWxXKzNUNzdiZGo1Y3FWWnZmVjkzVlFuK2N4dG5YclZvU0ZoZGwwamt4WUNBZlNGY0s1YjAzUnlkOUgrSGVRb20waUltZlM5K3VTaTcrUDlJOXhkRDljaVllak82QWtSZ1VNUkJ1c1A3eTI5TlZURS8zRmFrNHlPVGs1V0w5K1BWYXRXbVY0N05peFkvajk5OStoVXFtd2Z2MTZrK05idG15SnRXdlhBZ0M2ZE9tQy92Mzc0OWl4WTdqLy92c2I5UHpmZnZzdEdqZHViTmkrLy83NzhjVVhYeUFtNXUvM2k4ek1USXdiTjg3a3ZKS1NFcFB0SjU1NEFqLzk5Qk8yYjk5ZWF5RG82K3NMUWFqKzA4NmFOUXZEaGczRG9rV0w4T0tMTDJMbnpwM1l2WHMzTGw2OGlFR0RCc0hYMXhjN2QrN0VaNTk5aG9pSUNFeWFOQWtBNE9ucGlYZmZmUmRQUFBFRTNucnJMY3llUGR1bTMzUGJ0bTJZT1hPbVlkdkx5d3N4TVRGNDVKRkhNSExrU0toVWYwOU1helFhckYyN0ZyLzg4Z3N1WExnQW5VNkhWcTFhWWRDZ1FSZzhlTERKc1RYYjlmUHpRN2R1M1RCOStuUkVSVlZQVGxnYm1OUWMyRXliTmcxNzkrN0ZKNTk4Z3E1ZHUxcjhYVFpzMkdEeWQ2cUxyNjh2bm4vK2VheGV2UnJsNWVWMUR1ek5VYWxVVUtsVXFLeXNSTy9ldmZIcHA1L2k1NTkvTnZ4ZEFlRGVlKy9Gczg4K2krblRwMlB4NHNVbWZkZlBJaHBmT3oxL2YzOHNXclFJVHovOU5ONTY2eTI4OXRwcjJMclZOQTgvTXpNVFR6Lzl0TW5qbnA2ZU52ME9scXhidHc2aG9hRldqN3YzM250RmVUNHBzQkNPK0RIRTJPOGovSmNDV0dqMVFDSWlGemNsM212Lzc0N3VoSXZob0ZGZW9oY3d1RmtJeCttRC9NS0ZDekY4K0hBMGI5NGM3NzMzSHU2Nzd6N01uejhmZm41K2VPZWRkM0RYWFhjQkFNckt5akIrL0hqMDZ0VUxBREI0OEdCY3VYTEYwTTZjT1hQdzVaZGYydno4Z1lHQkNBNE9ydk94NjlldjF6cFAzNCthWnMyYVZldXhIMzc0QVMxYXRBQUFoSWFHWXViTW1kaTVjeWVxcXFxZ1ZxdlJvVU1ISER0MkRNT0hENGVYbHhjaUlpSXdlL1pzdEduVHhxU2RxS2dvekpzM3p6QmJXdGRnekhpZjhhRHNrMDgrUVZSVUZJcUtpckIzNzE0c1diSUVXVmxabUQ1OU9vRHE2engxNmxTa3A2Zmo2YWVmUnRldVhhSFZhckYvLzM0c1hyd1lCdzhleFB6NTgyc05majc1NUJORVJrYmkvUG56ZU8rOTkvRENDeS9nNjYrclYzTnMyTERCY055ZmYvNkpkOTk5MTlDUG1uSnljckJ2M3o0RUJ3ZGp3NFlOWmdlTmRibDgrVElHRGh4WTV6SDYxMVJEUFA3NDR5YmJxMWV2eG11dnZZWkhIMzBVQURCNjlHaGN2WG9WT3AzTzVMakt5a29JZ21BeXlEVFd2bjE3dlBycXF6aHk1QWlxcXFwcXplWVZGaFlDZ0NTemZHcTFHaDRlSHZEMTlVVkJRUUZPbkRoaE1ndC83dHk1ZWcwcUhjbGFJUndBU0VwS2N1ZmxSWklWd1FHQStCWEZyeVNPZC82YmtFRDFFdjJmZnZvSm8wZVBOc3pxbnpsekJzZU9IY1BRb1VNdG5wZWRuUTB2THkrVDE3cEdvekc4Mys3WXNRTTllL2FFaDRlSHllTlNxS3lzUkg1K1BzTEQ2NzRYa3BhV2h2RHdjQVFGMmZhMXpEcWREci8rK2l2dXUrKytPbitQM054Y2ZQVFJSdzFhbmVIT05Cb05ObS9lalB2dXU4L21hNjgvZi9EZ3dWaStmRGtPSHo2TW9LQ2dXamViQ3dvS2NQYnNXYk54UGo4L0grKysreTdlZlBOTnM2dU9EaHc0Z0s1ZHU1cTlTZGtRR28wR3FhbXA2Tml4b3lqdE9idWg3VHd1R204ckpJYlloWU5HR1NVbUpuWVN1ODFKdjVROXVPd2hIN0diRmRVZmYveUJNMmZPNEkwMzNzQ0dEUnV3WmNzV1pHZG5vM0hqeG5qampUZnd3Z3N2WU1tU0pXamF0Q2xlZlBGRk5HdldESk1uVHdaUVBUdFNrMGFqUVdob0tCNTQ0QUVBMVFPMHdZTUhBd0R1dlBOTzBkNUE5ZGF1WFl0YmI3MjF6bVBNdmVIMzY5Y1AvZnBWZjhZMURoUVZGUlVvTHk5SFptWW1Ka3lZWUhqY09IK3VkKy9laHA5MzdOaFJxKzJNakF5TUhUdlc3RDZnZXVDcG41M3IwS0VEU2t0THNYcjFha3liTmczZTN0NVlzbVFKenA0OWl5Ky8vQkl0VzdZMG5OZStmWHZFeDhkandvUUpXTHQyTFlZUEgyNjIzV2JObWlFM054ZHZ2ZlVXcmw2OWl2RHdjSlBaUVAyZ3g3Z2Z4alp1M0lpQWdBQU1IejRjSzFhc1FFRkJnVTFCT1NvcUNwczNielpzWDd0MkRXUEhqc1VQUC93QVgxL2ZPcy8xOExEOHRuZjE2bFdNR2pVS216WnRnbytQNmY5WEFRRUJKdHN2dkZCN2xXUjVlVGwwT2gxS1Mwc3Q5cU4vLy83bzM3Ky9ZVHMzTnhjaElTR2l2MjVyK3V5enp4QVNFb0pwMDZiaDk5OS94NTkvL29rYk4yNmdYNzkrVUtsVStPOS8vNHVISG5MdW1scDd4L3F2RnA0MHYwOFFoRFUzZjNUYmdDOUZEREgyM24zZUt3QzhJdVZ6aU9YTEw3L0UrZlBuOGVTVGY3OGdQdjMwMDFvM0Iydkt6czZ1TTkzaHBaZGVNcVE3M0hubm5aS21PeXhmdnJ4ZTZRNGZmdmhoZzlJZEtpc3JzV2JOR3Z6eXl5OTFwanNVRmhaaXc0WU5IRFRXVUZWVmhlWExsK1A0OGVNTnVqWWVIaDdJeXNxQ1JxTkJvMGFOektZN0pDWW1Xa3gzS0NrcHdkYXRXL0htbTIvV2FydTR1Qml6Wjg4V05kM2g4dVhMR0RObWpHTFNIVzdteUJzQ3VSSmlpTDA0YUhSeEhpcWQrWW9iVG1UYnRtMjRjT0VDZXZic2lhcXFLcnp4eGh2dzlQUkVqeDQ5MEtoUkk3ejg4c3VZTW1VS0FnTUQwYU5IRDh5Y09kUHdBWHJyMXExbzNMZ3g0dVBqOGYzMzM2T2twQVJqeDQ3RmI3LzlabE1makQrazZ3MFpNa1NVMzYrbTR1SmlWRlJVQUFDQ2dvS2dVcWxRVkZSaytQQlJVbEtDWHIxNjRjQ0JBd0JnMkFhcVA1VG9pL3JvbDdzR0JnYWlxS2pJWk5EaTcxODlHeEFZR0ZpdlByVnAwd1lWRlJXNGZ2MDZHalZxaEhYcjFtSE1tREVtQTBhOXpwMDc0Nzc3N3NNMzMzeFRhOUJvVEt2VlFoQUVtNWVBYXJWYWJOeTRFUTg4OEFBR0RoeUlwVXVYNHVlZmY4YUlFZld2ZEsxU3FSQVpHV25ZMW1nMEVBUUJ6Wm8xczJ2d3BmOWRmSHg4ekFhNU8rKzgwMUNreU55eVdmMU1ZWHA2T2pwME1FME5HejkrUEk0ZVBXcHlibFZWRmZyMTY0Zk5temViL0Q2MnNoVEVqVC93amg0OUdwTW5UOGFRSVVQdzg4OC9ZL1RvMFZpN2RpM0t5OHZSbzBjUG5EcDFDZ3NXTE1EcnI3L2U0SDVJcldhUU44WUNCdlpMeWFzS3ZiK0Y4MzhzWUxvRDB4Mlk3c0IwQjN1ZGV5WmdvVEQxNzIzR0VPdWNQenE0RVNtS0dEeWI0SGtRd0FDeDJwUENyRm16TUh2MmJMenp6anZJenM3R2dBRi9kN2V3c0JBcEtTblFhclhJejg5SFZWVVZjbkp5RUIwZERRQTRlL1lzVWxKU0VCOGZqL1BuenlNME5MVFczVGh6Sms2Y2FISUhldDI2ZFNaTGdIcjE2b1hWcTFlaldiTm1oc2N5TWpJd2F0UW91My9mbDE5K0dRY1BIZ1FBL1BqamoyalNwRW05ejUwK2ZUcjI3TmxqY3U2eFk4Y3dhOVlzZlBYVlZ3MWFJZ01BcWFtcENBZ0lRRmhZR0U2Y09BR05SbFBuOHMyRWhBVDg5dHR2S0N3c05Ec3dUVTlQeDZwVnEvRGdndy9hM0tmOSsvY2pPenNiL2Z2M1IxUlVGT0xqNDdGaHd3YWJCbzAxYWJWYTZIUzZPcGU1Nm1jUEFGaXNidXJyNndzdkx5L2s1ZVdaSFRUKzl0dHYwT2wwRmdOaFJrWUdBQ0E1T2JuV29QSGpqejlHVlZXVnhTWFB4b3lYU3Z2NStWbGRJdmZERHorWWZkejRBMEp3Y0RDR0R4K09XYk5tSVNzckM3MTY5VUprWkNSZWV1a2xuRDE3RnYzNzk2ODF1K3BzYWdaNVkwbEpTU1BsN1kzOHBDNkU4ME5LWmUrcDhiWjlNSFlFcGpzdzNjRVkweDJZN3RBUWZiOHVHUXFqbTVCS2lDSDI0cUJSUmxJVU1YaDhmZG5MSnlZR1dEL1FnWHg5ZlhIa3lCRnMyN1lOMzM3N0xRRGcrUEhqK09XWFgvRHp6eitqUjQ4ZVdMTm1EUVJCd0lJRkMvRElJNDhnTGk0T2ZmdjJSYnQyN2JCcDB5WUExWlVwdTNUcFloaFVBZFd6ZXYzNzk4ZU9IVHZNdnJIcVorMThmSHpnNStkbnNxL21ZelUvTU92ZndHdSs0VnZ6OGNjZkE2Z2RuUFhMYWZYTUxURmF0R2hSclhNN2QrNk10bTNiWXM2Y09Yai8vZmR0Nm90K2VjdnExYXZ4L1BQUHc4UERBL241K1FCUTV6SXUvVUN3dUxqWVpOQTRiTmd3dzg5VHBrekI2TkdqYmVvUFVQMWhvR25UcG9pTmpRVUFQUHp3dzVnN2R5NlNrNU54KysyMzI5d2VVUDBCclhuejVvWnJieXczTnhkanhvd3h6TTRDUUxkdTNjeTJFeDBkamNqSVNPVGs1TlQ2OEFYVVhxSmFVM0p5TXBvMmJZcjkrL2ViWENzQU50MmxOcDRCTWY1d1lZbit3NlUxSTBlT3hKbzFhekJreUJEREI4L2JicnNOMzM3N3JjbUhOR2YxZlVybExZN3VneU94RUE3VEhRQ21POVRFZEFlbU96UUVDK0hZam9OR2VZbGV4T0RFeElEWmNQSWdmK1BHRGN5ZVBSc2pSb3pBK2ZQbmNlREFBZnp4eHgrSWpJekVpaFVyY1AzNmRRUUhCOFBQencvdnZmY2V6cDgvajQwYk4wS24wNkZObXpZNGQrNGNBT0RpeFl0bzNyeTVTZHM1T1RsbzM3Njl4VHR4NWVYbEFHRDFqZCtjc3JJeUFNRDY5ZXRObGlLWjgvVFRUMXVkRGZydHQ5OU1scWZxZzdyeDhsUkxacytlamNjZmZ4enIxNi9IWTQ4OVpyWHZ3NFlOZ3lBSTBHZzBpSW1Kd2F1dnZtcVk0ZFVIcXhzM2JsZzh2NkNnQUlJZzFBcThDeGN1aEplWEYrYlBuNCtUSjAvV0dURE55Y3ZMdzg2ZE96Rm16QmpEMHBzK2ZmcGcvdno1V0w5K2ZZTUhqU2RPbkVEcjFxM05MdkVzTGk2R241K2ZTUkQ5L2ZmcVVLRmZRcWJmVnFsVWVPMjExNUNlbmw2dkdXMmcrc2FFaDRjSHFxcXFzSGZ2WGp6Ly9QTjQrKzIzYmY3Z1lreXFyMUlwTEN4RWFXa3BUcHo0ZTZLcWJkdTIyTDkvZjRQN0txZFBFalU5TE8xVFNCRURTUXZoZEY5Wi9QS0JKNTI3RUE3VEhaanVVUE04cGpzdzNhRWhXQWpIZGh3MHlraUtJZ1pQL2xRMllPVUE1MTVTdG4zN2RtUm5aK1BiYjcvRnZuMzdFQmNYWjVoUkt5OHZ4K3paczNIdTNEbDA3OTRkL2ZyMXc3MzMzb3QvL2F2Nk83d3JLeXR4N2RvMWxKU1U0UExseTJqUm9nVVNFaElNeXg3eTh2SVFHaHBhNnpIOWgrNmlvaUlBMVFPVG1xd0YrYXRYcjBLbFV1R1dXMjZ4R2pqMFMycnFVcCtaUmt1Q2dvS3dlUEZpM0hKTC9TWmFGaTVjaU9qb2FBUUdCdFphSXRLdVhUdW8xV29jT0hEQU1OdFgwNUVqUjlDNmRldGFzN05ObXpaRlRFd00zbm5uSFR6eHhCUFlzbVVML3ZHUGY5VDc5L2pwcDU5UVdWbUp6ei8vSEo5Ly9ybkp2cTFidCtLbGwxNnE5WnoxOGV1dnYxcGNYbFJZV0ZqcnJxNStsbFcvaE14NDFyVmp4NDRtZzZxNnBLZW5ZL2JzMmZqaWl5K3dmZnQyYUxWYTlPdlhENy8rK2l2V3JsMXJjdWUvcGt1WExsa3QyaUcyRlN0V1lNQ0FBZGl4WXdlT0hEbUNObTNhWU0yYU5XamR1alZXcmx5SjU1NTdUdGIrMkdyYkNML3ZCUXNMaUpSUXhFRHFRamovdWN2N0d3QXZTL2tjOW1LNkE5TWRqREhkZ2VrT0RjVkNPTGJqb05IRitYdnF5aHpkQjJzZWZQQkIzSFBQUFdiWHQzdDdlMlAxNnRXNGNPRUNmdnJwSnl4Y3VCQ1hMbDNDeElrVEFWUXYvWWlNak1UQmd3Y1JHUmxwZUxQNytlZWY0ZVhsaGE1ZHUrSzMzMzR6L0xkbWRic3JWNjRnTkRRVUd6ZHVOSG5lK2dUNTFOUlV0R2pSUXJSbEh2Yk1OQUxWTTBJRkJRWFFhclZJVDArdjg0NnNmbkJuVG1CZ0lCNTY2Q0dzV2JNR0R6LzhNSm8yYldxeS85aXhZOWkrZlR2Kzg1Ly9XR3kvWmN1V2VPU1JSN0J3NFVMMDd0MjczZ085RFJzMm9IUG56b1pjR0wyelo4OWk3dHk1MkxwMXE5V2xtRFh0MmJNSGFXbHBocVZiTmVYbjUxdGRWbXFzVzdkdStPNjc3NkRWYWcxLys3UzBOTVRFeEpnRVczM2hpWEhqeHFHaW9nSWZmdmdoaGc4ZkRrOVBUNHdjT1JMVHAwL0h3SUVEemQ3eFRVNU94b0lGQy9EUlJ4L1o5THZhSXkwdERiLysraXZXclZ1SDVzMmJZK25TcFdqZHVqVjY5ZXFGOGVQSFkrellzUmc1MHJsVE9sZ0lSMXBYUzNTMkw4bVFHZE1kcWpIZG9SclRIYXhqdW9ONUxJUmpPdzRhWmFUVVFqaCtmbjd3OC9QRHhZc1hjZlRvVWZ6MTExOFlPblFvamgwN2h1enNiTng5OTkySWpZM0ZzODgraXlsVHBoaVc0dWg5OE1FSHlNaklRSk1tVFhEbzBDR2JudnZzMmJObzFxeVoyVUdOdFNDL2I5OCt4TWZIMi9SOHR0QXZBVTFMU3pNSkFCY3ZWcStZcUhrZGdPcENEdm9nYmV2Z3l0aExMNzJFbEpRVVBQWFVVNWcwYVJLNmRPa0NqVWFEL2Z2MzQvUFBQOGRERHoxa3RmMUpreVpoOCtiTldMNThPWjUvL25tcno1bVltSWdMRnk3Z2pUZmVxUFU5VUIwNmRNREtsU3V4YnQyNldzK2JuSnhzVXJ3aUpDUUVyVnExQWxBOUcvem1tMjlpMUtoUkZ1OVFaMmRuVzcxN25aU1VoSXNYTHlJek14TWRPM2FFbDVjWGR1N2NhWmloZnVXVlY5Qy9mMytNR3pjTzE2NWRBMUNkMC9IZWUrL2hqanZ1d0x4NTh3REE4S0duUjQ4ZTZOeTVNMmJNbUlHbFM1Y2FYbHQ1ZVhrQXFndHcvUHZmL3piOEhuSll0R2dSbm5ycUtZU0dobUxJa0NFSURBekVnZ1VMc0hidFdrUkdScUpuejU2MWJxNDRHeGJDa2JZUXpxcGtUYjhKc2VKVVY1UUsweDJxTWQyQjZRNzF4WFFIOHdaOVZ6SVFMSVJqRXc0YVphVFVRamdmZlBBQjFxMWJoNHFLQ25UcDBnVnhjWEdJakl4RVZGUVVqaDgvanVuVHA2T3FxZ3AzMzMwM2V2ZnVqYnZ2dmh0QTlaM1paY3VXR2I2d3VhaW95QkMwNjJ2djNyM28wcVdMelgwdUtDakFsaTFic0dUSkVwdlBCWUF2dnZnQ0FMQjc5MjQ4OGNRVEp2dDhmSHl3ZHUxYWJOdTJEVys5OVJZRVFUQWNjK2pRSWN5WU1jT3dSSGZTcEVubzFxMmJJYkg5cTYrK1FubDVPWHg4ZkF3QnJiS3lFaHFOeHFhbElFRkJRVml4WWdWV3JWcUZiNzc1QnYvNzMvL2c0ZUdCTm0zYVlPYk1tU1pMdml5SmlJakFpQkVqOE5WWFgySFFvRUZXNzA1dTJMQUJBUUVCdGU2UUE0QWdDQmd5WkFnV0xGaUExTlJVdEc3ZDJyQ3ZabVhCZnYzNjRlMjMzMFpXVmhhZWUrNDVSRVpHR3BhQmFyVmFreS9DenMzTnhhWk5tOUNwMDkrcitqNzY2Q01rSlNVaEp5ZkhzQVI1OXV6WnVPV1dXOUMwYVZNRUJ3ZmpxYWVld3VMRmk5R3RXemVvVkNxa3A2Y2Iycmg4K1RKaVltS3daTWtTdzMrM2JObUN6ejc3ek9Sdk1IdjJiSXdhTlFwVHAwN0ZPKys4Zy9Ed2NLU21wa0t0Vm1QZXZIbDQ4TUVITFM1cnFrbWowUmh1RmhqTHpjMEZVUDFoMXhMOTYyVG16Sm1Hd2JxdnJ5LzY5T21EeG8wYkcvYlBtREVEUVVGQitPQ0REK3JWSjBkZ0lSeHBDK0hzSE9YL0ladzhSNTdwRHRXWTdzQjBCMk5NZDdEZHdMWWVKemM1dWhNdWhvTkdlU215RUU3djNyMXg3NzMzb21QSGppYkJzbGV2WHVqVnF4ZTBXaTJTa3BLd2JkczIvUGUvLzhXY09YT3dhZE1tUkVSRUdKYWJUcGd3QVczYXRJR0hoNGZGSk8zQ3drSVVGaFlhN2hLbnA2ZGovLzc5ZGI1eEZSUVVJRDgvSHo0K1BqaDA2SkRoRHZLaVJZdlFxbFdyQmcwNDE2MWJoMDgvL1JRdnZQQUNGaTVjaUd2WHJ1SDc3NzlIZVhtNW9WeDY4K2JORVJNVGcvdnZ2OTh3Y01qSnljR2VQWHZ3NUpOUFl0eTRjZGkxYXhkV3JseUoxMTkvM1hEM1VmK1AvcnVmeXNyS29OVnFFUm9haXA5Ly9obDkrL2F0OTExRlB6OC9USjQ4MlZCWnNDNlcydjNuUC8rSmYvN3puL1U2ZnU3Y3VYVSt4NmhSbzB5V0I5ZjF1NlNscFdIaXhJbUlqbzdHb2tXTERMa1dLcFVLVHovOU5JcUxpdzNIUmtWRlllellzWWJ0Mk5oWWhJYUdJaVlteGpCUXJIbUh1M1BuempoOCtEREdqUnVIbGkxYndzL1B6ekJvN055NU05YXVYUXN2THkvODczLy93N3AxNjdCZ3dRSzBiOS9lcEkzSXlFaDg4TUVIZU82NTUvRGpqejlpL1BqeDZOYXRHOWF1WFd2NHNLcFhzN0NHOGI1YmI3MFZMNzMwRXFaT3RUREZadVo4WS9wcldQUDNEQW9LTXR5Z1NVbEpnYmUzdCtIRGpiUG1vcXc2cG9tenRFOGhSUXdVWHdpSDZRN1ZtTzdBZEFjOXBqczB6SVJZcjdTSlJ0c0tpU0YyNGFCUlJsSVVNUmkrc1hUd040T2NPdzJsYytmT2RlNVhxVlJJU0VoQVFrSUNwaytmanBTVUZFUkVSQUNBMlFHSnNSa3paZ0NvWHM3ejNIUFA0ZVRKazRhQWVlalFJWFR2M2gzdDJyV3JkWjYra3R6WnMyY05YNFRzNGVGaEtIYlF0Mi9mT2l1OTFlWG8wYU9ZTjI4ZSt2VHBnMDZkT3VHenp6N0RoZzBiY09QR2pUcG5sbTY5OVZhc1dyWEtFTHg3OSs2TjNyMTdRNmZUb2JpNDJGQUpyN0t5MGhDQTFHbzExR28xZkh4OHJDNW5jaWV0V3JYQzFLbFRNV0RBZ0ZvRG5COSsrQUVGQlFVb0t5dURoNGNIYnIzMVZwUEJrbjZnVkJlVlNvWDU4K2RqeTVZdE9IYnNHQllzV0dCeWZmVS9QLzc0NHhnd1lJRFoxeGhRWFhKKzdkcTFDQWtKTVR5bW41R3QrVVhNbG5oNGVDQXdNQkM3ZCsrdTEvRU44ZUdISCtMa3laTlFxOVVZTVdLRVNiNk9NOWs0ek85SFMxTnNTaWhpd0VJNFRIZXdoT2tPZjJPNmcvVGNJZDJCaFhCc3gwR2ppMnNTaUd1TzdvT1lWQ3BWclNwaE5mMzQ0NCtHbVNWOWN2aVVLVk13WmNvVWsrT0dEUnVHdm4zN21tMURYL3lnZWZQbU9IejRNQ29ySzZGV3F3MTNBbzN2THR2cTFWZGZOUXdxWW1OanNYanhZc00rclZhTGlvb0tWRlpXUXFmVEdaNVBwVklaWmhGckVnVEJwanViU2lBSUFvWU9IV3AyWDNoNHVFbGxRM3VlNDZHSEhxcnp1NllzM1gwM1p1a0xqbTM5d3VXR0xMUFNzemI3YlB3YWRXWXNoQ010VnlpRXczUUhwanNBVEhkZ3VvUDlXQWpIZHBMa1JaQjVVaFF4T0hTcDR2VTdtbmpNRWFzOUlpSW50bEFRQkxPRFJpV1F1aEJPNzYrS3p1d2M1Vis3ektNVE9YYnNHRlFxVmExMEJ6M2pkSWR0MjdhaHNMRFFrTzZ3Wk1rU1JFZEg0N2JiYmpOSmQ5Qi8vMXpYcmwxeDZOQWhkTzNhRmR1M2IwZGhZU0VlZWVRUkhENThHT25wNlJnMmJCaSsrdXFyV2lzTEVoSVM4TU1QUHlBME5OU1E3ckJyMXk0c1dyUUllL2Jzd2J4NTg1Q2Ftb3FWSzFmYS9QdnFsNzlQbVRJRkgzNzRJVWFQSG8zKy9mdWpjZVBHOFBEd01OenMxR3ExS0MwdE5Rd2NLaW9xc0diTkdvU0VoSmlrT3lRbko5YzczVUVwcTFlTTB4MCsvUEJEazl6QTNyMTcxMHAzV0xac21XRVo3dDY5ZTVHWm1WbG51b05XcThVcnI3eUNjK2ZPb1dYTGxqaDQ4Q0MyYnQxcXVMNGFqYVpXdWtQMzd0MXI5ZlAwNmRONDdybm5NSExrU0l3ZlB4NUFkUnBPelhTSHV0UW4zYUV1UjQ0Y1FVSkNBclp1M1dyeHhxYyszZUhTcFV1WU5tMGFkdTNhNVpTclZ3WjlWNUsyNlhILzF0YVBKRDBPR21VVUh4K3ZBNERFeEVUUnJudW41WVY1eHlZRWhGZy9rb2pJdFgxNlZQUGp4QzdlanppNkg0NGlSUXd4cHRQcG5vZVQ1OGpiUXF2VklpVWxwYzdWSzhhRHh1KysrdzdEaGczREo1OThnbjM3OXVIa3laUG8yYk1uM24vL2ZYejMzWGZZdVhPbjJabVRuajE3WXZYcTFiaDI3VnF0ZEllcFU2ZGkzNzU5YU55NHNkbXZYYkJtenB3NXVQZmVlOUduVHg4Y1BYb1VuMzMyR1U2ZE9tVnp1b05lZmRNZGxMUzZSYWZUNFljZmZqQ2I3bkQxNnRVNjB4MXNlUTU5dXNNRER6eGdkcWx5Wm1ZbVNrcEtMS1k3QU5WTFVrTkNRbXBWK05YUEVscWpUM2ZRVi9PMWxaK2ZuOVZCNDdScDB3enBEZzg4OEFCZWZ0azVWN3d2T0ZDKzlhVWVQZzg2dWgrdWhJTkdHY1hIeHg4SHhNMUxjYmNnVDBSa1NWMTNocFZReEVDS0dHTHM3aStMMC9hTThaTXZNY29KWEw1OEdkSFIwUmEvWnNOWWZuNitTWDZ5T1RxZHJsYTZnejMwczFEbU5DVGRnWWdNVEZhdUtDR0cySXVEUmhmM3hJYVNuZDhNOHUzdDZINFFFY25BNHZKVXFXZmhsT0NyNDVwRm8yNzNuT2JvZmhBUlNhM1Z4MFU0UHpYUUVDOFlRNndUcC9Zek9ZeTdGY0loSXJMa1ppRWNzM1E2M2Rjc1pHQWZyYU03UUVRa2szUFBCSmlzMG1NTXNZNmphUm14RUE0UmtWMVlDQWZTRmNKUjR2SlVJbEtta1J0TFRuNzlxUDl0anU2SEsrRk1vNHpVYW5XeVdxMFc5Y3VaSjI0cGIxZ0pMQ0lpRjdQZ1FIbEg2MGU1THlsaWlMRTlZL3hjNDd0WGlJanNkRWVVK3FLaisrQnFPR2lVVi9MTmYwU1ROTjcvTFRIYkl5SnlWb2V6cTI2eHRDOHVMbTZFdnBDQkd4TTloaGpydWFxRStZeEVwQWd2ZHZjK2FieXRrQmhpRnk1UGRYR1BmVis4YjkwUXZ4Nk83Z2NSa1F4WUNFZENMSVJEUkVyQlFqaTI0MHlqaSt2UVdKWHU2RDRRRWNtQmhYQ2t4VUk0UktRVUxJUmpPNDZtWlNSRkVZUGRHUlh6ZXNaNHpCS3JQU0lpSjhaQ09KQ3VFRTZQbGNYcCs4YjZOWmVpYlNJaVp6THhsOUtrVC92N3hUdTZINjZFTTQweWtxS0l3VDkvSzU4c1pudEVSTTZLaFhDa0xZU3piNnpmKzFLMVRVVGtUSm9FQ0FXTzdvT3I0YUJSWGl5RVEwVFVRQ3lFSTIwaG5ENXJpcWRJMVRZUmtUTjVvNWRQa3ZHMlFtS0lYVGhvbEZGaVltS254TVRFVG1LMjJlcmp3bUduYzNVSHRxZFhIdnYzanJKckFMWlArcVdzaUkveE1UN0d4OXp0c2FkaXZWWmFlaThVQkdHTklBaHJiSG9EZFRGU3hCQmpJenA2L1NGVjIwUkV6cVJtanJ3U1lvaTltTlBvNGxwOG5OOGl2U0k0cTNIcE5TOVBmNC9Rck9kQ0x0eXk2RWFiaTBKUUJoL2pZM3lNajduYlk1Z21sSnQ3TDR5TGkxc0RBRWxKU1NQbGZSZDJIMnRQVmZ4dldIdVBGeDNkRHlJaUdaamt5RE9HV01kQm80eWtMbUpBUkVUdWk0VndpSWpFd1VJNHR1UHlWQmxKWGNTQWlJamNGd3ZoRUJHSmc0VndiS2QyZEFlVUpEbzZlaWlBSzFsWldSODd1aTlFUk80a0xpNXVSSFIwZEtmczdHeTN2VEVuZFF6NU12TGxUM3ZIcVBjY3lOSmVYSGhZNHptZ3RjZjNqMjhvYmRFNldQVUxIK05qZkl5UHVkTmo5N2Z3V0xMMmczbUg5ZTkvU29naDl1THlWQ0lpY25ueDhmRTZBRWhNVEdSY2E2Q215MHR1dVZSNjZXcTR1cEdudHlxZzBjWC9iKzhPV3V1b3dqQUFmeWNPdDZQVzJiNEFBQU1NU1VSQlZCaHJrQ29KUXBBMlJBamM1Q1l6MmRTRjRLTDdydFZmMEkxL3doOGhiZ1hyVnR3V3dWM2RPQk1tYTYxUXhTQVdMYWwxY1M4NWJwSlNON1pKSjNkeWU1OW4rYTQrWnZNeTV6RGYzRnI4OWVwbi8xejllZnpMYnpLWlRQYXlaZkhKdTArK2tkY2hBREFIeXJLOGZiTElBQUJPUTRkd29XeHZidzlQRmhrQXdHbm9FQUQ2VXZROXdEeDVhb0dCcTI4QVRrV0hBTkFYTDQzVDVlTmFnSE5RbHVXSEVSRk4wM3pWOXl6blNJY0FuSU01NlJBQW1HOVZWZVdUUlFZQWNCbzY1Tm5jTkFJdzgzTE9Ub2NCT0JNZHdvVmlpUUVBWjZWREFPaUxtOFlwc3NRQWdMUFNJUUQweFV2amRGbGlBSEFPeXJLOEZSRi92ZVJMREhRSXdEbVlrdzU1SVU0ckFaaHB3K0h3eXFWTGx4N2tuQjgxVGZONjMvTUFNRHQweVBOeDB3akFUQnNNQnEva25EOVBLVGtJQmVCVWRBZ1gwdGJXMWxaVlZYZDNkblkrNkhzV2dGazJIQTZ2akVhamEzM1BNVTA2QktBYjg5Z2hMOEpONDNRdEZFWHhSVVRzcEpUZWo0anZJaUxLc3Z3eXBmVFIwZEhSeDN0N2U3Zi9KL3M2cFhRejUzeXphWnB2T3N4dU5FM3o3WEYySjZWMG82dXNxcXE3RVhGOU1wbTgxN2J0OTExbDQvRjR0TCsvdjMrY3RSR3gxV0gyWTBTc1RTYVR0Ylp0NzNXWXJiUnQrL3Z4c3pwSUthMTBtQjJtbEM1UEpwUExiZHYrM1ZWVzEvV1RVN2VUL3hkMW5JM3J1aDRjUjBWVlZlT3VzdFhWMVZlWGw1Y2ZSOFRqdXE1ZjZ6QjdXTmYxR3hFUjYrdnJTMHRMU3crN3lqWTJOdDVjWEZ6OEl5SWUxSFg5Vm9mWlFWM1hiMGRFYkc1dXJnd0dnNE91c3RGb3RGb1V4ZjJJdUYvWDlUdGRaVG5uZTAzVHJCMW4xNHFpK09ucGJIZDN0OG81L3hBUmJVUnN4M3pRSVIxbE9rU0hQQ3ZUSVRxRS8xcm9lNEE1YzNSNGVIZzk1L3hwU3VsTzM4TUF6S3J4ZVB4bnp2bFJSQ3hVVmJYZTl6eFRva01BT2pDbkhRSUFBQUFBQUFBQUFBQUFBQUFBQUFBQUFBQUFBQUFBQUFBQUFBQUFBQUFBQUFBQUFBQUFBQUFBQUFBQUFBQUFBQUFBQUFBQUFBQUFBQUFBQUFBQUFBQUFBQUFBQUFBQUFBQUFBQUFBQUFBQUFBQUFBQUFBQUFBQUFBQUFBQUFBQUFBQUFBQUFBQUFBQUFBOGwzOEJ4bVFGMjVjSmxRUUFBQUFBU1VWT1JLNUNZSUk9IiwKCSJUaGVtZSIgOiAiIiwKCSJUeXBlIiA6ICJmbG93IiwKCSJWZXJzaW9uIiA6ICIiCn0K"/>
    </extobj>
  </extobjs>
</s:customData>
</file>

<file path=customXml/itemProps33.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4617</Words>
  <Application>WPS 演示</Application>
  <PresentationFormat>宽屏</PresentationFormat>
  <Paragraphs>635</Paragraphs>
  <Slides>17</Slides>
  <Notes>1</Notes>
  <HiddenSlides>0</HiddenSlides>
  <MMClips>0</MMClips>
  <ScaleCrop>false</ScaleCrop>
  <HeadingPairs>
    <vt:vector size="6" baseType="variant">
      <vt:variant>
        <vt:lpstr>已用的字体</vt:lpstr>
      </vt:variant>
      <vt:variant>
        <vt:i4>26</vt:i4>
      </vt:variant>
      <vt:variant>
        <vt:lpstr>主题</vt:lpstr>
      </vt:variant>
      <vt:variant>
        <vt:i4>1</vt:i4>
      </vt:variant>
      <vt:variant>
        <vt:lpstr>幻灯片标题</vt:lpstr>
      </vt:variant>
      <vt:variant>
        <vt:i4>17</vt:i4>
      </vt:variant>
    </vt:vector>
  </HeadingPairs>
  <TitlesOfParts>
    <vt:vector size="44" baseType="lpstr">
      <vt:lpstr>Arial</vt:lpstr>
      <vt:lpstr>宋体</vt:lpstr>
      <vt:lpstr>Wingdings</vt:lpstr>
      <vt:lpstr>微软雅黑</vt:lpstr>
      <vt:lpstr>方正清刻本悦宋简体</vt:lpstr>
      <vt:lpstr>MElleHK-Medium</vt:lpstr>
      <vt:lpstr>华文细黑</vt:lpstr>
      <vt:lpstr>Microsoft YaHei UI</vt:lpstr>
      <vt:lpstr>Lato Regular</vt:lpstr>
      <vt:lpstr>Segoe Print</vt:lpstr>
      <vt:lpstr>Fira Sans SemiBold Italic</vt:lpstr>
      <vt:lpstr>Clear Sans</vt:lpstr>
      <vt:lpstr>方正兰亭超细黑简体</vt:lpstr>
      <vt:lpstr>黑体</vt:lpstr>
      <vt:lpstr>Wingdings</vt:lpstr>
      <vt:lpstr>Wingdings</vt:lpstr>
      <vt:lpstr>Arial Unicode MS</vt:lpstr>
      <vt:lpstr>等线</vt:lpstr>
      <vt:lpstr>仿宋</vt:lpstr>
      <vt:lpstr>Calibri</vt:lpstr>
      <vt:lpstr>Aharoni</vt:lpstr>
      <vt:lpstr>BellCent NamNum BT</vt:lpstr>
      <vt:lpstr>Gill Sans</vt:lpstr>
      <vt:lpstr>DejaVu Math TeX Gyre</vt:lpstr>
      <vt:lpstr>FontAwesome</vt:lpstr>
      <vt:lpstr>MingLiU-ExtB</vt:lpstr>
      <vt:lpstr>Office 主题</vt:lpstr>
      <vt:lpstr>运营模式二：PPPOE代拨</vt:lpstr>
      <vt:lpstr>三方联运--代拨流程示意</vt:lpstr>
      <vt:lpstr>代拨方案--上网流程</vt:lpstr>
      <vt:lpstr>代拨方案--多运营商选路流程</vt:lpstr>
      <vt:lpstr>方案特点</vt:lpstr>
      <vt:lpstr>多种认证方式</vt:lpstr>
      <vt:lpstr>高度自定义的PORTAL页面</vt:lpstr>
      <vt:lpstr>灵活自定义的套餐资费</vt:lpstr>
      <vt:lpstr>代拨二次认证</vt:lpstr>
      <vt:lpstr>防私接、防代理</vt:lpstr>
      <vt:lpstr>防私接、防代理</vt:lpstr>
      <vt:lpstr>计费产品特点</vt:lpstr>
      <vt:lpstr>计费产品特点</vt:lpstr>
      <vt:lpstr>支持日志审计，数据分析</vt:lpstr>
      <vt:lpstr>支持MAC无感知认证</vt:lpstr>
      <vt:lpstr>支持多运营商同时进行PPPoE/PORTAL代拨</vt:lpstr>
      <vt:lpstr>支持运营商上网帐号代拨</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MC</dc:creator>
  <cp:lastModifiedBy>itsw163com</cp:lastModifiedBy>
  <cp:revision>128</cp:revision>
  <dcterms:created xsi:type="dcterms:W3CDTF">2019-08-31T06:38:00Z</dcterms:created>
  <dcterms:modified xsi:type="dcterms:W3CDTF">2025-09-02T14:28:17Z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2052-12.1.0.21915</vt:lpwstr>
  </property>
  <property fmtid="{D5CDD505-2E9C-101B-9397-08002B2CF9AE}" pid="3" name="ICV">
    <vt:lpwstr>22910DEC93774C3B88A05C9539A8FC7B_13</vt:lpwstr>
  </property>
</Properties>
</file>