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emf" ContentType="image/x-emf"/>
  <Default Extension="wmf" ContentType="image/x-wmf"/>
  <Default Extension="rels" ContentType="application/vnd.openxmlformats-package.relationships+xml"/>
  <Override PartName="/customXml/itemProps48.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1.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svg" ContentType="image/svg+xml"/>
  <Override PartName="/ppt/media/image21.svg" ContentType="image/svg+xml"/>
  <Override PartName="/ppt/media/image23.svg" ContentType="image/svg+xml"/>
  <Override PartName="/ppt/media/image25.svg" ContentType="image/svg+xml"/>
  <Override PartName="/ppt/media/image27.svg" ContentType="image/svg+xml"/>
  <Override PartName="/ppt/media/image29.svg" ContentType="image/svg+xml"/>
  <Override PartName="/ppt/media/image37.svg" ContentType="image/svg+xml"/>
  <Override PartName="/ppt/media/image6.svg" ContentType="image/svg+xml"/>
  <Override PartName="/ppt/media/image62.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 id="2147483778" r:id="rId12"/>
    <p:sldMasterId id="2147483791" r:id="rId13"/>
    <p:sldMasterId id="2147483804" r:id="rId14"/>
    <p:sldMasterId id="2147483818" r:id="rId15"/>
    <p:sldMasterId id="2147483831" r:id="rId16"/>
    <p:sldMasterId id="2147483844" r:id="rId17"/>
    <p:sldMasterId id="2147483857" r:id="rId18"/>
  </p:sldMasterIdLst>
  <p:notesMasterIdLst>
    <p:notesMasterId r:id="rId68"/>
  </p:notesMasterIdLst>
  <p:handoutMasterIdLst>
    <p:handoutMasterId r:id="rId69"/>
  </p:handoutMasterIdLst>
  <p:sldIdLst>
    <p:sldId id="365" r:id="rId19"/>
    <p:sldId id="366" r:id="rId20"/>
    <p:sldId id="367" r:id="rId21"/>
    <p:sldId id="277" r:id="rId22"/>
    <p:sldId id="296" r:id="rId23"/>
    <p:sldId id="446" r:id="rId24"/>
    <p:sldId id="287" r:id="rId25"/>
    <p:sldId id="374" r:id="rId26"/>
    <p:sldId id="382" r:id="rId27"/>
    <p:sldId id="376" r:id="rId28"/>
    <p:sldId id="378" r:id="rId29"/>
    <p:sldId id="380" r:id="rId30"/>
    <p:sldId id="381" r:id="rId31"/>
    <p:sldId id="377" r:id="rId32"/>
    <p:sldId id="469" r:id="rId33"/>
    <p:sldId id="484" r:id="rId34"/>
    <p:sldId id="538" r:id="rId35"/>
    <p:sldId id="567" r:id="rId36"/>
    <p:sldId id="485" r:id="rId37"/>
    <p:sldId id="490" r:id="rId38"/>
    <p:sldId id="383" r:id="rId39"/>
    <p:sldId id="384" r:id="rId40"/>
    <p:sldId id="486" r:id="rId41"/>
    <p:sldId id="488" r:id="rId42"/>
    <p:sldId id="596" r:id="rId43"/>
    <p:sldId id="470" r:id="rId44"/>
    <p:sldId id="471" r:id="rId45"/>
    <p:sldId id="472" r:id="rId46"/>
    <p:sldId id="494" r:id="rId47"/>
    <p:sldId id="520" r:id="rId48"/>
    <p:sldId id="489" r:id="rId49"/>
    <p:sldId id="474" r:id="rId50"/>
    <p:sldId id="476" r:id="rId51"/>
    <p:sldId id="477" r:id="rId52"/>
    <p:sldId id="478" r:id="rId53"/>
    <p:sldId id="479" r:id="rId54"/>
    <p:sldId id="480" r:id="rId55"/>
    <p:sldId id="481" r:id="rId56"/>
    <p:sldId id="482" r:id="rId57"/>
    <p:sldId id="483" r:id="rId58"/>
    <p:sldId id="473" r:id="rId59"/>
    <p:sldId id="411" r:id="rId60"/>
    <p:sldId id="441" r:id="rId61"/>
    <p:sldId id="435" r:id="rId62"/>
    <p:sldId id="436" r:id="rId63"/>
    <p:sldId id="618" r:id="rId64"/>
    <p:sldId id="619" r:id="rId65"/>
    <p:sldId id="622" r:id="rId66"/>
    <p:sldId id="357" r:id="rId67"/>
  </p:sldIdLst>
  <p:sldSz cx="12192000" cy="6858000"/>
  <p:notesSz cx="6858000" cy="9144000"/>
  <p:custDataLst>
    <p:tags r:id="rId7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17EA8"/>
    <a:srgbClr val="19AFE1"/>
    <a:srgbClr val="8B67FA"/>
    <a:srgbClr val="A269F7"/>
    <a:srgbClr val="1F9AE6"/>
    <a:srgbClr val="8E6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59" d="100"/>
          <a:sy n="59" d="100"/>
        </p:scale>
        <p:origin x="1818" y="1104"/>
      </p:cViewPr>
      <p:guideLst/>
    </p:cSldViewPr>
  </p:slideViewPr>
  <p:notesTextViewPr>
    <p:cViewPr>
      <p:scale>
        <a:sx n="1" d="1"/>
        <a:sy n="1" d="1"/>
      </p:scale>
      <p:origin x="0" y="0"/>
    </p:cViewPr>
  </p:notesTextViewPr>
  <p:sorterViewPr>
    <p:cViewPr>
      <p:scale>
        <a:sx n="63" d="100"/>
        <a:sy n="63"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6" Type="http://schemas.openxmlformats.org/officeDocument/2006/relationships/tags" Target="tags/tag49.xml"/><Relationship Id="rId75" Type="http://schemas.openxmlformats.org/officeDocument/2006/relationships/customXml" Target="../customXml/item1.xml"/><Relationship Id="rId74" Type="http://schemas.openxmlformats.org/officeDocument/2006/relationships/customXmlProps" Target="../customXml/itemProps48.xml"/><Relationship Id="rId73" Type="http://schemas.openxmlformats.org/officeDocument/2006/relationships/commentAuthors" Target="commentAuthors.xml"/><Relationship Id="rId72" Type="http://schemas.openxmlformats.org/officeDocument/2006/relationships/tableStyles" Target="tableStyles.xml"/><Relationship Id="rId71" Type="http://schemas.openxmlformats.org/officeDocument/2006/relationships/viewProps" Target="viewProps.xml"/><Relationship Id="rId70" Type="http://schemas.openxmlformats.org/officeDocument/2006/relationships/presProps" Target="presProps.xml"/><Relationship Id="rId7" Type="http://schemas.openxmlformats.org/officeDocument/2006/relationships/slideMaster" Target="slideMasters/slideMaster6.xml"/><Relationship Id="rId69" Type="http://schemas.openxmlformats.org/officeDocument/2006/relationships/handoutMaster" Target="handoutMasters/handoutMaster1.xml"/><Relationship Id="rId68" Type="http://schemas.openxmlformats.org/officeDocument/2006/relationships/notesMaster" Target="notesMasters/notesMaster1.xml"/><Relationship Id="rId67" Type="http://schemas.openxmlformats.org/officeDocument/2006/relationships/slide" Target="slides/slide49.xml"/><Relationship Id="rId66" Type="http://schemas.openxmlformats.org/officeDocument/2006/relationships/slide" Target="slides/slide48.xml"/><Relationship Id="rId65" Type="http://schemas.openxmlformats.org/officeDocument/2006/relationships/slide" Target="slides/slide47.xml"/><Relationship Id="rId64" Type="http://schemas.openxmlformats.org/officeDocument/2006/relationships/slide" Target="slides/slide46.xml"/><Relationship Id="rId63" Type="http://schemas.openxmlformats.org/officeDocument/2006/relationships/slide" Target="slides/slide45.xml"/><Relationship Id="rId62" Type="http://schemas.openxmlformats.org/officeDocument/2006/relationships/slide" Target="slides/slide44.xml"/><Relationship Id="rId61" Type="http://schemas.openxmlformats.org/officeDocument/2006/relationships/slide" Target="slides/slide43.xml"/><Relationship Id="rId60" Type="http://schemas.openxmlformats.org/officeDocument/2006/relationships/slide" Target="slides/slide42.xml"/><Relationship Id="rId6" Type="http://schemas.openxmlformats.org/officeDocument/2006/relationships/slideMaster" Target="slideMasters/slideMaster5.xml"/><Relationship Id="rId59" Type="http://schemas.openxmlformats.org/officeDocument/2006/relationships/slide" Target="slides/slide41.xml"/><Relationship Id="rId58" Type="http://schemas.openxmlformats.org/officeDocument/2006/relationships/slide" Target="slides/slide40.xml"/><Relationship Id="rId57" Type="http://schemas.openxmlformats.org/officeDocument/2006/relationships/slide" Target="slides/slide39.xml"/><Relationship Id="rId56" Type="http://schemas.openxmlformats.org/officeDocument/2006/relationships/slide" Target="slides/slide38.xml"/><Relationship Id="rId55" Type="http://schemas.openxmlformats.org/officeDocument/2006/relationships/slide" Target="slides/slide37.xml"/><Relationship Id="rId54" Type="http://schemas.openxmlformats.org/officeDocument/2006/relationships/slide" Target="slides/slide36.xml"/><Relationship Id="rId53" Type="http://schemas.openxmlformats.org/officeDocument/2006/relationships/slide" Target="slides/slide35.xml"/><Relationship Id="rId52" Type="http://schemas.openxmlformats.org/officeDocument/2006/relationships/slide" Target="slides/slide34.xml"/><Relationship Id="rId51" Type="http://schemas.openxmlformats.org/officeDocument/2006/relationships/slide" Target="slides/slide33.xml"/><Relationship Id="rId50" Type="http://schemas.openxmlformats.org/officeDocument/2006/relationships/slide" Target="slides/slide32.xml"/><Relationship Id="rId5" Type="http://schemas.openxmlformats.org/officeDocument/2006/relationships/slideMaster" Target="slideMasters/slideMaster4.xml"/><Relationship Id="rId49" Type="http://schemas.openxmlformats.org/officeDocument/2006/relationships/slide" Target="slides/slide31.xml"/><Relationship Id="rId48" Type="http://schemas.openxmlformats.org/officeDocument/2006/relationships/slide" Target="slides/slide30.xml"/><Relationship Id="rId47" Type="http://schemas.openxmlformats.org/officeDocument/2006/relationships/slide" Target="slides/slide29.xml"/><Relationship Id="rId46" Type="http://schemas.openxmlformats.org/officeDocument/2006/relationships/slide" Target="slides/slide28.xml"/><Relationship Id="rId45" Type="http://schemas.openxmlformats.org/officeDocument/2006/relationships/slide" Target="slides/slide27.xml"/><Relationship Id="rId44" Type="http://schemas.openxmlformats.org/officeDocument/2006/relationships/slide" Target="slides/slide26.xml"/><Relationship Id="rId43" Type="http://schemas.openxmlformats.org/officeDocument/2006/relationships/slide" Target="slides/slide25.xml"/><Relationship Id="rId42" Type="http://schemas.openxmlformats.org/officeDocument/2006/relationships/slide" Target="slides/slide24.xml"/><Relationship Id="rId41" Type="http://schemas.openxmlformats.org/officeDocument/2006/relationships/slide" Target="slides/slide23.xml"/><Relationship Id="rId40" Type="http://schemas.openxmlformats.org/officeDocument/2006/relationships/slide" Target="slides/slide22.xml"/><Relationship Id="rId4" Type="http://schemas.openxmlformats.org/officeDocument/2006/relationships/slideMaster" Target="slideMasters/slideMaster3.xml"/><Relationship Id="rId39" Type="http://schemas.openxmlformats.org/officeDocument/2006/relationships/slide" Target="slides/slide21.xml"/><Relationship Id="rId38" Type="http://schemas.openxmlformats.org/officeDocument/2006/relationships/slide" Target="slides/slide20.xml"/><Relationship Id="rId37" Type="http://schemas.openxmlformats.org/officeDocument/2006/relationships/slide" Target="slides/slide19.xml"/><Relationship Id="rId36" Type="http://schemas.openxmlformats.org/officeDocument/2006/relationships/slide" Target="slides/slide18.xml"/><Relationship Id="rId35" Type="http://schemas.openxmlformats.org/officeDocument/2006/relationships/slide" Target="slides/slide17.xml"/><Relationship Id="rId34" Type="http://schemas.openxmlformats.org/officeDocument/2006/relationships/slide" Target="slides/slide16.xml"/><Relationship Id="rId33" Type="http://schemas.openxmlformats.org/officeDocument/2006/relationships/slide" Target="slides/slide15.xml"/><Relationship Id="rId32" Type="http://schemas.openxmlformats.org/officeDocument/2006/relationships/slide" Target="slides/slide14.xml"/><Relationship Id="rId31" Type="http://schemas.openxmlformats.org/officeDocument/2006/relationships/slide" Target="slides/slide13.xml"/><Relationship Id="rId30" Type="http://schemas.openxmlformats.org/officeDocument/2006/relationships/slide" Target="slides/slide12.xml"/><Relationship Id="rId3" Type="http://schemas.openxmlformats.org/officeDocument/2006/relationships/slideMaster" Target="slideMasters/slideMaster2.xml"/><Relationship Id="rId29" Type="http://schemas.openxmlformats.org/officeDocument/2006/relationships/slide" Target="slides/slide11.xml"/><Relationship Id="rId28" Type="http://schemas.openxmlformats.org/officeDocument/2006/relationships/slide" Target="slides/slide10.xml"/><Relationship Id="rId27" Type="http://schemas.openxmlformats.org/officeDocument/2006/relationships/slide" Target="slides/slide9.xml"/><Relationship Id="rId26" Type="http://schemas.openxmlformats.org/officeDocument/2006/relationships/slide" Target="slides/slide8.xml"/><Relationship Id="rId25" Type="http://schemas.openxmlformats.org/officeDocument/2006/relationships/slide" Target="slides/slide7.xml"/><Relationship Id="rId24" Type="http://schemas.openxmlformats.org/officeDocument/2006/relationships/slide" Target="slides/slide6.xml"/><Relationship Id="rId23" Type="http://schemas.openxmlformats.org/officeDocument/2006/relationships/slide" Target="slides/slide5.xml"/><Relationship Id="rId22" Type="http://schemas.openxmlformats.org/officeDocument/2006/relationships/slide" Target="slides/slide4.xml"/><Relationship Id="rId21" Type="http://schemas.openxmlformats.org/officeDocument/2006/relationships/slide" Target="slides/slide3.xml"/><Relationship Id="rId20" Type="http://schemas.openxmlformats.org/officeDocument/2006/relationships/slide" Target="slides/slide2.xml"/><Relationship Id="rId2" Type="http://schemas.openxmlformats.org/officeDocument/2006/relationships/theme" Target="theme/theme1.xml"/><Relationship Id="rId19" Type="http://schemas.openxmlformats.org/officeDocument/2006/relationships/slide" Target="slides/slide1.xml"/><Relationship Id="rId18" Type="http://schemas.openxmlformats.org/officeDocument/2006/relationships/slideMaster" Target="slideMasters/slideMaster17.xml"/><Relationship Id="rId17" Type="http://schemas.openxmlformats.org/officeDocument/2006/relationships/slideMaster" Target="slideMasters/slideMaster16.xml"/><Relationship Id="rId16" Type="http://schemas.openxmlformats.org/officeDocument/2006/relationships/slideMaster" Target="slideMasters/slideMaster15.xml"/><Relationship Id="rId15" Type="http://schemas.openxmlformats.org/officeDocument/2006/relationships/slideMaster" Target="slideMasters/slideMaster14.xml"/><Relationship Id="rId14" Type="http://schemas.openxmlformats.org/officeDocument/2006/relationships/slideMaster" Target="slideMasters/slideMaster13.xml"/><Relationship Id="rId13" Type="http://schemas.openxmlformats.org/officeDocument/2006/relationships/slideMaster" Target="slideMasters/slideMaster12.xml"/><Relationship Id="rId12" Type="http://schemas.openxmlformats.org/officeDocument/2006/relationships/slideMaster" Target="slideMasters/slideMaster11.xml"/><Relationship Id="rId11" Type="http://schemas.openxmlformats.org/officeDocument/2006/relationships/slideMaster" Target="slideMasters/slideMaster1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65165B-A2D9-4C8C-818C-C842AB6A8BB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55F80-0BE4-4A22-AA10-7F051BE985B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7" Type="http://schemas.openxmlformats.org/officeDocument/2006/relationships/image" Target="../media/image4.png"/><Relationship Id="rId6" Type="http://schemas.openxmlformats.org/officeDocument/2006/relationships/tags" Target="../tags/tag2.xml"/><Relationship Id="rId5" Type="http://schemas.openxmlformats.org/officeDocument/2006/relationships/image" Target="../media/image3.png"/><Relationship Id="rId4" Type="http://schemas.openxmlformats.org/officeDocument/2006/relationships/tags" Target="../tags/tag1.xml"/><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6.xml.rels><?xml version="1.0" encoding="UTF-8" standalone="yes"?>
<Relationships xmlns="http://schemas.openxmlformats.org/package/2006/relationships"><Relationship Id="rId7" Type="http://schemas.openxmlformats.org/officeDocument/2006/relationships/image" Target="../media/image4.png"/><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tags" Target="../tags/tag3.xml"/><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
        <p:nvSpPr>
          <p:cNvPr id="2" name="标题 1"/>
          <p:cNvSpPr>
            <a:spLocks noGrp="1"/>
          </p:cNvSpPr>
          <p:nvPr>
            <p:ph type="title"/>
          </p:nvPr>
        </p:nvSpPr>
        <p:spPr>
          <a:xfrm>
            <a:off x="919845" y="332468"/>
            <a:ext cx="10515600" cy="647246"/>
          </a:xfrm>
        </p:spPr>
        <p:txBody>
          <a:bodyPr>
            <a:normAutofit/>
          </a:bodyPr>
          <a:lstStyle>
            <a:lvl1pPr>
              <a:defRPr sz="2800" b="1">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pic>
        <p:nvPicPr>
          <p:cNvPr id="16" name="图片 15"/>
          <p:cNvPicPr>
            <a:picLocks noChangeAspect="1"/>
          </p:cNvPicPr>
          <p:nvPr userDrawn="1">
            <p:custDataLst>
              <p:tags r:id="rId4"/>
            </p:custDataLst>
          </p:nvPr>
        </p:nvPicPr>
        <p:blipFill rotWithShape="1">
          <a:blip r:embed="rId5"/>
          <a:srcRect/>
          <a:stretch>
            <a:fillRect/>
          </a:stretch>
        </p:blipFill>
        <p:spPr>
          <a:xfrm>
            <a:off x="-13970" y="5389880"/>
            <a:ext cx="12205970" cy="1468120"/>
          </a:xfrm>
          <a:prstGeom prst="rect">
            <a:avLst/>
          </a:prstGeom>
        </p:spPr>
      </p:pic>
      <p:sp>
        <p:nvSpPr>
          <p:cNvPr id="17" name="任意多边形: 形状 28"/>
          <p:cNvSpPr/>
          <p:nvPr userDrawn="1">
            <p:custDataLst>
              <p:tags r:id="rId6"/>
            </p:custDataLst>
          </p:nvPr>
        </p:nvSpPr>
        <p:spPr bwMode="auto">
          <a:xfrm rot="10800000" flipH="1">
            <a:off x="0" y="-635"/>
            <a:ext cx="1517015" cy="279400"/>
          </a:xfrm>
          <a:custGeom>
            <a:avLst/>
            <a:gdLst>
              <a:gd name="connsiteX0" fmla="*/ 2856139 w 12204089"/>
              <a:gd name="connsiteY0" fmla="*/ 0 h 1582668"/>
              <a:gd name="connsiteX1" fmla="*/ 12204089 w 12204089"/>
              <a:gd name="connsiteY1" fmla="*/ 1521377 h 1582668"/>
              <a:gd name="connsiteX2" fmla="*/ 12204089 w 12204089"/>
              <a:gd name="connsiteY2" fmla="*/ 1582668 h 1582668"/>
              <a:gd name="connsiteX3" fmla="*/ 0 w 12204089"/>
              <a:gd name="connsiteY3" fmla="*/ 1582668 h 1582668"/>
            </a:gdLst>
            <a:ahLst/>
            <a:cxnLst>
              <a:cxn ang="0">
                <a:pos x="connsiteX0" y="connsiteY0"/>
              </a:cxn>
              <a:cxn ang="0">
                <a:pos x="connsiteX1" y="connsiteY1"/>
              </a:cxn>
              <a:cxn ang="0">
                <a:pos x="connsiteX2" y="connsiteY2"/>
              </a:cxn>
              <a:cxn ang="0">
                <a:pos x="connsiteX3" y="connsiteY3"/>
              </a:cxn>
            </a:cxnLst>
            <a:rect l="l" t="t" r="r" b="b"/>
            <a:pathLst>
              <a:path w="12204089" h="1582668">
                <a:moveTo>
                  <a:pt x="2856139" y="0"/>
                </a:moveTo>
                <a:lnTo>
                  <a:pt x="12204089" y="1521377"/>
                </a:lnTo>
                <a:lnTo>
                  <a:pt x="12204089" y="1582668"/>
                </a:lnTo>
                <a:lnTo>
                  <a:pt x="0" y="1582668"/>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noAutofit/>
          </a:bodyPr>
          <a:p>
            <a:pPr lvl="0"/>
            <a:endParaRPr lang="zh-CN" altLang="en-US" sz="100" baseline="0" dirty="0">
              <a:latin typeface="微软雅黑" panose="020B0503020204020204" charset="-122"/>
              <a:ea typeface="微软雅黑" panose="020B0503020204020204" charset="-122"/>
            </a:endParaRPr>
          </a:p>
        </p:txBody>
      </p:sp>
      <p:pic>
        <p:nvPicPr>
          <p:cNvPr id="7" name="图片 6" descr="蓝海卓越LOGO白色"/>
          <p:cNvPicPr>
            <a:picLocks noChangeAspect="1"/>
          </p:cNvPicPr>
          <p:nvPr userDrawn="1"/>
        </p:nvPicPr>
        <p:blipFill>
          <a:blip r:embed="rId7"/>
          <a:stretch>
            <a:fillRect/>
          </a:stretch>
        </p:blipFill>
        <p:spPr>
          <a:xfrm>
            <a:off x="10526395" y="6299835"/>
            <a:ext cx="1225550" cy="358775"/>
          </a:xfrm>
          <a:prstGeom prst="rect">
            <a:avLst/>
          </a:prstGeom>
        </p:spPr>
      </p:pic>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
        <p:nvSpPr>
          <p:cNvPr id="2" name="标题 1"/>
          <p:cNvSpPr>
            <a:spLocks noGrp="1"/>
          </p:cNvSpPr>
          <p:nvPr>
            <p:ph type="title"/>
          </p:nvPr>
        </p:nvSpPr>
        <p:spPr>
          <a:xfrm>
            <a:off x="919845" y="332468"/>
            <a:ext cx="10515600" cy="647246"/>
          </a:xfrm>
        </p:spPr>
        <p:txBody>
          <a:bodyPr>
            <a:normAutofit/>
          </a:bodyPr>
          <a:lstStyle>
            <a:lvl1pPr>
              <a:defRPr sz="2800" b="1">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pic>
        <p:nvPicPr>
          <p:cNvPr id="16" name="图片 15"/>
          <p:cNvPicPr>
            <a:picLocks noChangeAspect="1"/>
          </p:cNvPicPr>
          <p:nvPr userDrawn="1">
            <p:custDataLst>
              <p:tags r:id="rId4"/>
            </p:custDataLst>
          </p:nvPr>
        </p:nvPicPr>
        <p:blipFill rotWithShape="1">
          <a:blip r:embed="rId5"/>
          <a:srcRect/>
          <a:stretch>
            <a:fillRect/>
          </a:stretch>
        </p:blipFill>
        <p:spPr>
          <a:xfrm>
            <a:off x="-13970" y="5389880"/>
            <a:ext cx="12205970" cy="1468120"/>
          </a:xfrm>
          <a:prstGeom prst="rect">
            <a:avLst/>
          </a:prstGeom>
        </p:spPr>
      </p:pic>
      <p:sp>
        <p:nvSpPr>
          <p:cNvPr id="17" name="任意多边形: 形状 28"/>
          <p:cNvSpPr/>
          <p:nvPr userDrawn="1">
            <p:custDataLst>
              <p:tags r:id="rId6"/>
            </p:custDataLst>
          </p:nvPr>
        </p:nvSpPr>
        <p:spPr bwMode="auto">
          <a:xfrm rot="10800000" flipH="1">
            <a:off x="0" y="-635"/>
            <a:ext cx="1517015" cy="279400"/>
          </a:xfrm>
          <a:custGeom>
            <a:avLst/>
            <a:gdLst>
              <a:gd name="connsiteX0" fmla="*/ 2856139 w 12204089"/>
              <a:gd name="connsiteY0" fmla="*/ 0 h 1582668"/>
              <a:gd name="connsiteX1" fmla="*/ 12204089 w 12204089"/>
              <a:gd name="connsiteY1" fmla="*/ 1521377 h 1582668"/>
              <a:gd name="connsiteX2" fmla="*/ 12204089 w 12204089"/>
              <a:gd name="connsiteY2" fmla="*/ 1582668 h 1582668"/>
              <a:gd name="connsiteX3" fmla="*/ 0 w 12204089"/>
              <a:gd name="connsiteY3" fmla="*/ 1582668 h 1582668"/>
            </a:gdLst>
            <a:ahLst/>
            <a:cxnLst>
              <a:cxn ang="0">
                <a:pos x="connsiteX0" y="connsiteY0"/>
              </a:cxn>
              <a:cxn ang="0">
                <a:pos x="connsiteX1" y="connsiteY1"/>
              </a:cxn>
              <a:cxn ang="0">
                <a:pos x="connsiteX2" y="connsiteY2"/>
              </a:cxn>
              <a:cxn ang="0">
                <a:pos x="connsiteX3" y="connsiteY3"/>
              </a:cxn>
            </a:cxnLst>
            <a:rect l="l" t="t" r="r" b="b"/>
            <a:pathLst>
              <a:path w="12204089" h="1582668">
                <a:moveTo>
                  <a:pt x="2856139" y="0"/>
                </a:moveTo>
                <a:lnTo>
                  <a:pt x="12204089" y="1521377"/>
                </a:lnTo>
                <a:lnTo>
                  <a:pt x="12204089" y="1582668"/>
                </a:lnTo>
                <a:lnTo>
                  <a:pt x="0" y="1582668"/>
                </a:lnTo>
                <a:close/>
              </a:path>
            </a:pathLst>
          </a:custGeom>
          <a:solidFill>
            <a:schemeClr val="accent1">
              <a:alpha val="71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noAutofit/>
          </a:bodyPr>
          <a:p>
            <a:pPr lvl="0"/>
            <a:endParaRPr lang="zh-CN" altLang="en-US" sz="100" baseline="0" dirty="0">
              <a:latin typeface="微软雅黑" panose="020B0503020204020204" charset="-122"/>
              <a:ea typeface="微软雅黑" panose="020B0503020204020204" charset="-122"/>
            </a:endParaRPr>
          </a:p>
        </p:txBody>
      </p:sp>
      <p:pic>
        <p:nvPicPr>
          <p:cNvPr id="7" name="图片 6" descr="蓝海卓越LOGO白色"/>
          <p:cNvPicPr>
            <a:picLocks noChangeAspect="1"/>
          </p:cNvPicPr>
          <p:nvPr userDrawn="1"/>
        </p:nvPicPr>
        <p:blipFill>
          <a:blip r:embed="rId7"/>
          <a:stretch>
            <a:fillRect/>
          </a:stretch>
        </p:blipFill>
        <p:spPr>
          <a:xfrm>
            <a:off x="10526395" y="6299835"/>
            <a:ext cx="1225550" cy="358775"/>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919845" y="332468"/>
            <a:ext cx="10515600" cy="647246"/>
          </a:xfrm>
        </p:spPr>
        <p:txBody>
          <a:bodyPr>
            <a:normAutofit/>
          </a:bodyPr>
          <a:lstStyle>
            <a:lvl1pPr>
              <a:defRPr sz="2800">
                <a:gradFill>
                  <a:gsLst>
                    <a:gs pos="0">
                      <a:srgbClr val="1F9AE6"/>
                    </a:gs>
                    <a:gs pos="100000">
                      <a:srgbClr val="8E65FA"/>
                    </a:gs>
                  </a:gsLst>
                  <a:lin ang="10800000" scaled="1"/>
                </a:gra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pic>
        <p:nvPicPr>
          <p:cNvPr id="6" name="图形 5"/>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5408" y="365126"/>
            <a:ext cx="482792" cy="502104"/>
          </a:xfrm>
          <a:prstGeom prst="rect">
            <a:avLst/>
          </a:prstGeom>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17.xml"/><Relationship Id="rId8" Type="http://schemas.openxmlformats.org/officeDocument/2006/relationships/slideLayout" Target="../slideLayouts/slideLayout116.xml"/><Relationship Id="rId7" Type="http://schemas.openxmlformats.org/officeDocument/2006/relationships/slideLayout" Target="../slideLayouts/slideLayout115.xml"/><Relationship Id="rId6" Type="http://schemas.openxmlformats.org/officeDocument/2006/relationships/slideLayout" Target="../slideLayouts/slideLayout114.xml"/><Relationship Id="rId5" Type="http://schemas.openxmlformats.org/officeDocument/2006/relationships/slideLayout" Target="../slideLayouts/slideLayout113.xml"/><Relationship Id="rId4" Type="http://schemas.openxmlformats.org/officeDocument/2006/relationships/slideLayout" Target="../slideLayouts/slideLayout112.xml"/><Relationship Id="rId3" Type="http://schemas.openxmlformats.org/officeDocument/2006/relationships/slideLayout" Target="../slideLayouts/slideLayout111.xml"/><Relationship Id="rId2" Type="http://schemas.openxmlformats.org/officeDocument/2006/relationships/slideLayout" Target="../slideLayouts/slideLayout110.xml"/><Relationship Id="rId13" Type="http://schemas.openxmlformats.org/officeDocument/2006/relationships/theme" Target="../theme/theme10.xml"/><Relationship Id="rId12" Type="http://schemas.openxmlformats.org/officeDocument/2006/relationships/slideLayout" Target="../slideLayouts/slideLayout120.xml"/><Relationship Id="rId11" Type="http://schemas.openxmlformats.org/officeDocument/2006/relationships/slideLayout" Target="../slideLayouts/slideLayout119.xml"/><Relationship Id="rId10" Type="http://schemas.openxmlformats.org/officeDocument/2006/relationships/slideLayout" Target="../slideLayouts/slideLayout118.xml"/><Relationship Id="rId1"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29.xml"/><Relationship Id="rId8" Type="http://schemas.openxmlformats.org/officeDocument/2006/relationships/slideLayout" Target="../slideLayouts/slideLayout128.xml"/><Relationship Id="rId7" Type="http://schemas.openxmlformats.org/officeDocument/2006/relationships/slideLayout" Target="../slideLayouts/slideLayout127.xml"/><Relationship Id="rId6" Type="http://schemas.openxmlformats.org/officeDocument/2006/relationships/slideLayout" Target="../slideLayouts/slideLayout126.xml"/><Relationship Id="rId5" Type="http://schemas.openxmlformats.org/officeDocument/2006/relationships/slideLayout" Target="../slideLayouts/slideLayout125.xml"/><Relationship Id="rId4" Type="http://schemas.openxmlformats.org/officeDocument/2006/relationships/slideLayout" Target="../slideLayouts/slideLayout124.xml"/><Relationship Id="rId3" Type="http://schemas.openxmlformats.org/officeDocument/2006/relationships/slideLayout" Target="../slideLayouts/slideLayout123.xml"/><Relationship Id="rId2" Type="http://schemas.openxmlformats.org/officeDocument/2006/relationships/slideLayout" Target="../slideLayouts/slideLayout122.xml"/><Relationship Id="rId13" Type="http://schemas.openxmlformats.org/officeDocument/2006/relationships/theme" Target="../theme/theme11.xml"/><Relationship Id="rId12" Type="http://schemas.openxmlformats.org/officeDocument/2006/relationships/slideLayout" Target="../slideLayouts/slideLayout132.xml"/><Relationship Id="rId11" Type="http://schemas.openxmlformats.org/officeDocument/2006/relationships/slideLayout" Target="../slideLayouts/slideLayout131.xml"/><Relationship Id="rId10" Type="http://schemas.openxmlformats.org/officeDocument/2006/relationships/slideLayout" Target="../slideLayouts/slideLayout130.xml"/><Relationship Id="rId1"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9" Type="http://schemas.openxmlformats.org/officeDocument/2006/relationships/slideLayout" Target="../slideLayouts/slideLayout141.xml"/><Relationship Id="rId8" Type="http://schemas.openxmlformats.org/officeDocument/2006/relationships/slideLayout" Target="../slideLayouts/slideLayout140.xml"/><Relationship Id="rId7" Type="http://schemas.openxmlformats.org/officeDocument/2006/relationships/slideLayout" Target="../slideLayouts/slideLayout139.xml"/><Relationship Id="rId6" Type="http://schemas.openxmlformats.org/officeDocument/2006/relationships/slideLayout" Target="../slideLayouts/slideLayout138.xml"/><Relationship Id="rId5" Type="http://schemas.openxmlformats.org/officeDocument/2006/relationships/slideLayout" Target="../slideLayouts/slideLayout137.xml"/><Relationship Id="rId4" Type="http://schemas.openxmlformats.org/officeDocument/2006/relationships/slideLayout" Target="../slideLayouts/slideLayout136.xml"/><Relationship Id="rId3" Type="http://schemas.openxmlformats.org/officeDocument/2006/relationships/slideLayout" Target="../slideLayouts/slideLayout135.xml"/><Relationship Id="rId2" Type="http://schemas.openxmlformats.org/officeDocument/2006/relationships/slideLayout" Target="../slideLayouts/slideLayout134.xml"/><Relationship Id="rId13" Type="http://schemas.openxmlformats.org/officeDocument/2006/relationships/theme" Target="../theme/theme12.xml"/><Relationship Id="rId12" Type="http://schemas.openxmlformats.org/officeDocument/2006/relationships/slideLayout" Target="../slideLayouts/slideLayout144.xml"/><Relationship Id="rId11" Type="http://schemas.openxmlformats.org/officeDocument/2006/relationships/slideLayout" Target="../slideLayouts/slideLayout143.xml"/><Relationship Id="rId10" Type="http://schemas.openxmlformats.org/officeDocument/2006/relationships/slideLayout" Target="../slideLayouts/slideLayout142.xml"/><Relationship Id="rId1"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9" Type="http://schemas.openxmlformats.org/officeDocument/2006/relationships/slideLayout" Target="../slideLayouts/slideLayout153.xml"/><Relationship Id="rId8" Type="http://schemas.openxmlformats.org/officeDocument/2006/relationships/slideLayout" Target="../slideLayouts/slideLayout152.xml"/><Relationship Id="rId7" Type="http://schemas.openxmlformats.org/officeDocument/2006/relationships/slideLayout" Target="../slideLayouts/slideLayout151.xml"/><Relationship Id="rId6" Type="http://schemas.openxmlformats.org/officeDocument/2006/relationships/slideLayout" Target="../slideLayouts/slideLayout150.xml"/><Relationship Id="rId5" Type="http://schemas.openxmlformats.org/officeDocument/2006/relationships/slideLayout" Target="../slideLayouts/slideLayout149.xml"/><Relationship Id="rId4" Type="http://schemas.openxmlformats.org/officeDocument/2006/relationships/slideLayout" Target="../slideLayouts/slideLayout148.xml"/><Relationship Id="rId3" Type="http://schemas.openxmlformats.org/officeDocument/2006/relationships/slideLayout" Target="../slideLayouts/slideLayout147.xml"/><Relationship Id="rId2" Type="http://schemas.openxmlformats.org/officeDocument/2006/relationships/slideLayout" Target="../slideLayouts/slideLayout146.xml"/><Relationship Id="rId14" Type="http://schemas.openxmlformats.org/officeDocument/2006/relationships/theme" Target="../theme/theme13.xml"/><Relationship Id="rId13" Type="http://schemas.openxmlformats.org/officeDocument/2006/relationships/slideLayout" Target="../slideLayouts/slideLayout157.xml"/><Relationship Id="rId12" Type="http://schemas.openxmlformats.org/officeDocument/2006/relationships/slideLayout" Target="../slideLayouts/slideLayout156.xml"/><Relationship Id="rId11" Type="http://schemas.openxmlformats.org/officeDocument/2006/relationships/slideLayout" Target="../slideLayouts/slideLayout155.xml"/><Relationship Id="rId10" Type="http://schemas.openxmlformats.org/officeDocument/2006/relationships/slideLayout" Target="../slideLayouts/slideLayout154.xml"/><Relationship Id="rId1" Type="http://schemas.openxmlformats.org/officeDocument/2006/relationships/slideLayout" Target="../slideLayouts/slideLayout145.xml"/></Relationships>
</file>

<file path=ppt/slideMasters/_rels/slideMaster14.xml.rels><?xml version="1.0" encoding="UTF-8" standalone="yes"?>
<Relationships xmlns="http://schemas.openxmlformats.org/package/2006/relationships"><Relationship Id="rId9" Type="http://schemas.openxmlformats.org/officeDocument/2006/relationships/slideLayout" Target="../slideLayouts/slideLayout166.xml"/><Relationship Id="rId8" Type="http://schemas.openxmlformats.org/officeDocument/2006/relationships/slideLayout" Target="../slideLayouts/slideLayout165.xml"/><Relationship Id="rId7" Type="http://schemas.openxmlformats.org/officeDocument/2006/relationships/slideLayout" Target="../slideLayouts/slideLayout164.xml"/><Relationship Id="rId6" Type="http://schemas.openxmlformats.org/officeDocument/2006/relationships/slideLayout" Target="../slideLayouts/slideLayout163.xml"/><Relationship Id="rId5" Type="http://schemas.openxmlformats.org/officeDocument/2006/relationships/slideLayout" Target="../slideLayouts/slideLayout162.xml"/><Relationship Id="rId4" Type="http://schemas.openxmlformats.org/officeDocument/2006/relationships/slideLayout" Target="../slideLayouts/slideLayout161.xml"/><Relationship Id="rId3" Type="http://schemas.openxmlformats.org/officeDocument/2006/relationships/slideLayout" Target="../slideLayouts/slideLayout160.xml"/><Relationship Id="rId2" Type="http://schemas.openxmlformats.org/officeDocument/2006/relationships/slideLayout" Target="../slideLayouts/slideLayout159.xml"/><Relationship Id="rId13" Type="http://schemas.openxmlformats.org/officeDocument/2006/relationships/theme" Target="../theme/theme14.xml"/><Relationship Id="rId12" Type="http://schemas.openxmlformats.org/officeDocument/2006/relationships/slideLayout" Target="../slideLayouts/slideLayout169.xml"/><Relationship Id="rId11" Type="http://schemas.openxmlformats.org/officeDocument/2006/relationships/slideLayout" Target="../slideLayouts/slideLayout168.xml"/><Relationship Id="rId10" Type="http://schemas.openxmlformats.org/officeDocument/2006/relationships/slideLayout" Target="../slideLayouts/slideLayout167.xml"/><Relationship Id="rId1" Type="http://schemas.openxmlformats.org/officeDocument/2006/relationships/slideLayout" Target="../slideLayouts/slideLayout158.xml"/></Relationships>
</file>

<file path=ppt/slideMasters/_rels/slideMaster15.xml.rels><?xml version="1.0" encoding="UTF-8" standalone="yes"?>
<Relationships xmlns="http://schemas.openxmlformats.org/package/2006/relationships"><Relationship Id="rId9" Type="http://schemas.openxmlformats.org/officeDocument/2006/relationships/slideLayout" Target="../slideLayouts/slideLayout178.xml"/><Relationship Id="rId8" Type="http://schemas.openxmlformats.org/officeDocument/2006/relationships/slideLayout" Target="../slideLayouts/slideLayout177.xml"/><Relationship Id="rId7" Type="http://schemas.openxmlformats.org/officeDocument/2006/relationships/slideLayout" Target="../slideLayouts/slideLayout176.xml"/><Relationship Id="rId6" Type="http://schemas.openxmlformats.org/officeDocument/2006/relationships/slideLayout" Target="../slideLayouts/slideLayout175.xml"/><Relationship Id="rId5" Type="http://schemas.openxmlformats.org/officeDocument/2006/relationships/slideLayout" Target="../slideLayouts/slideLayout174.xml"/><Relationship Id="rId4" Type="http://schemas.openxmlformats.org/officeDocument/2006/relationships/slideLayout" Target="../slideLayouts/slideLayout173.xml"/><Relationship Id="rId3" Type="http://schemas.openxmlformats.org/officeDocument/2006/relationships/slideLayout" Target="../slideLayouts/slideLayout172.xml"/><Relationship Id="rId2" Type="http://schemas.openxmlformats.org/officeDocument/2006/relationships/slideLayout" Target="../slideLayouts/slideLayout171.xml"/><Relationship Id="rId13" Type="http://schemas.openxmlformats.org/officeDocument/2006/relationships/theme" Target="../theme/theme15.xml"/><Relationship Id="rId12" Type="http://schemas.openxmlformats.org/officeDocument/2006/relationships/slideLayout" Target="../slideLayouts/slideLayout181.xml"/><Relationship Id="rId11" Type="http://schemas.openxmlformats.org/officeDocument/2006/relationships/slideLayout" Target="../slideLayouts/slideLayout180.xml"/><Relationship Id="rId10" Type="http://schemas.openxmlformats.org/officeDocument/2006/relationships/slideLayout" Target="../slideLayouts/slideLayout179.xml"/><Relationship Id="rId1" Type="http://schemas.openxmlformats.org/officeDocument/2006/relationships/slideLayout" Target="../slideLayouts/slideLayout170.xml"/></Relationships>
</file>

<file path=ppt/slideMasters/_rels/slideMaster16.xml.rels><?xml version="1.0" encoding="UTF-8" standalone="yes"?>
<Relationships xmlns="http://schemas.openxmlformats.org/package/2006/relationships"><Relationship Id="rId9" Type="http://schemas.openxmlformats.org/officeDocument/2006/relationships/slideLayout" Target="../slideLayouts/slideLayout190.xml"/><Relationship Id="rId8" Type="http://schemas.openxmlformats.org/officeDocument/2006/relationships/slideLayout" Target="../slideLayouts/slideLayout189.xml"/><Relationship Id="rId7" Type="http://schemas.openxmlformats.org/officeDocument/2006/relationships/slideLayout" Target="../slideLayouts/slideLayout188.xml"/><Relationship Id="rId6" Type="http://schemas.openxmlformats.org/officeDocument/2006/relationships/slideLayout" Target="../slideLayouts/slideLayout187.xml"/><Relationship Id="rId5" Type="http://schemas.openxmlformats.org/officeDocument/2006/relationships/slideLayout" Target="../slideLayouts/slideLayout186.xml"/><Relationship Id="rId4" Type="http://schemas.openxmlformats.org/officeDocument/2006/relationships/slideLayout" Target="../slideLayouts/slideLayout185.xml"/><Relationship Id="rId3" Type="http://schemas.openxmlformats.org/officeDocument/2006/relationships/slideLayout" Target="../slideLayouts/slideLayout184.xml"/><Relationship Id="rId2" Type="http://schemas.openxmlformats.org/officeDocument/2006/relationships/slideLayout" Target="../slideLayouts/slideLayout183.xml"/><Relationship Id="rId13" Type="http://schemas.openxmlformats.org/officeDocument/2006/relationships/theme" Target="../theme/theme16.xml"/><Relationship Id="rId12" Type="http://schemas.openxmlformats.org/officeDocument/2006/relationships/slideLayout" Target="../slideLayouts/slideLayout193.xml"/><Relationship Id="rId11" Type="http://schemas.openxmlformats.org/officeDocument/2006/relationships/slideLayout" Target="../slideLayouts/slideLayout192.xml"/><Relationship Id="rId10" Type="http://schemas.openxmlformats.org/officeDocument/2006/relationships/slideLayout" Target="../slideLayouts/slideLayout191.xml"/><Relationship Id="rId1" Type="http://schemas.openxmlformats.org/officeDocument/2006/relationships/slideLayout" Target="../slideLayouts/slideLayout182.xml"/></Relationships>
</file>

<file path=ppt/slideMasters/_rels/slideMaster17.xml.rels><?xml version="1.0" encoding="UTF-8" standalone="yes"?>
<Relationships xmlns="http://schemas.openxmlformats.org/package/2006/relationships"><Relationship Id="rId9" Type="http://schemas.openxmlformats.org/officeDocument/2006/relationships/slideLayout" Target="../slideLayouts/slideLayout202.xml"/><Relationship Id="rId8" Type="http://schemas.openxmlformats.org/officeDocument/2006/relationships/slideLayout" Target="../slideLayouts/slideLayout201.xml"/><Relationship Id="rId7" Type="http://schemas.openxmlformats.org/officeDocument/2006/relationships/slideLayout" Target="../slideLayouts/slideLayout200.xml"/><Relationship Id="rId6" Type="http://schemas.openxmlformats.org/officeDocument/2006/relationships/slideLayout" Target="../slideLayouts/slideLayout199.xml"/><Relationship Id="rId5" Type="http://schemas.openxmlformats.org/officeDocument/2006/relationships/slideLayout" Target="../slideLayouts/slideLayout198.xml"/><Relationship Id="rId4" Type="http://schemas.openxmlformats.org/officeDocument/2006/relationships/slideLayout" Target="../slideLayouts/slideLayout197.xml"/><Relationship Id="rId3" Type="http://schemas.openxmlformats.org/officeDocument/2006/relationships/slideLayout" Target="../slideLayouts/slideLayout196.xml"/><Relationship Id="rId2" Type="http://schemas.openxmlformats.org/officeDocument/2006/relationships/slideLayout" Target="../slideLayouts/slideLayout195.xml"/><Relationship Id="rId14" Type="http://schemas.openxmlformats.org/officeDocument/2006/relationships/theme" Target="../theme/theme17.xml"/><Relationship Id="rId13" Type="http://schemas.openxmlformats.org/officeDocument/2006/relationships/slideLayout" Target="../slideLayouts/slideLayout206.xml"/><Relationship Id="rId12" Type="http://schemas.openxmlformats.org/officeDocument/2006/relationships/slideLayout" Target="../slideLayouts/slideLayout205.xml"/><Relationship Id="rId11" Type="http://schemas.openxmlformats.org/officeDocument/2006/relationships/slideLayout" Target="../slideLayouts/slideLayout204.xml"/><Relationship Id="rId10" Type="http://schemas.openxmlformats.org/officeDocument/2006/relationships/slideLayout" Target="../slideLayouts/slideLayout203.xml"/><Relationship Id="rId1" Type="http://schemas.openxmlformats.org/officeDocument/2006/relationships/slideLayout" Target="../slideLayouts/slideLayout194.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3.xml"/><Relationship Id="rId8" Type="http://schemas.openxmlformats.org/officeDocument/2006/relationships/slideLayout" Target="../slideLayouts/slideLayout32.xml"/><Relationship Id="rId7" Type="http://schemas.openxmlformats.org/officeDocument/2006/relationships/slideLayout" Target="../slideLayouts/slideLayout31.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3" Type="http://schemas.openxmlformats.org/officeDocument/2006/relationships/slideLayout" Target="../slideLayouts/slideLayout27.xml"/><Relationship Id="rId2" Type="http://schemas.openxmlformats.org/officeDocument/2006/relationships/slideLayout" Target="../slideLayouts/slideLayout26.xml"/><Relationship Id="rId13" Type="http://schemas.openxmlformats.org/officeDocument/2006/relationships/theme" Target="../theme/theme3.xml"/><Relationship Id="rId12" Type="http://schemas.openxmlformats.org/officeDocument/2006/relationships/slideLayout" Target="../slideLayouts/slideLayout36.xml"/><Relationship Id="rId11" Type="http://schemas.openxmlformats.org/officeDocument/2006/relationships/slideLayout" Target="../slideLayouts/slideLayout35.xml"/><Relationship Id="rId10" Type="http://schemas.openxmlformats.org/officeDocument/2006/relationships/slideLayout" Target="../slideLayouts/slideLayout34.xml"/><Relationship Id="rId1"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 Type="http://schemas.openxmlformats.org/officeDocument/2006/relationships/slideLayout" Target="../slideLayouts/slideLayout38.xml"/><Relationship Id="rId13" Type="http://schemas.openxmlformats.org/officeDocument/2006/relationships/theme" Target="../theme/theme4.xml"/><Relationship Id="rId12" Type="http://schemas.openxmlformats.org/officeDocument/2006/relationships/slideLayout" Target="../slideLayouts/slideLayout48.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7.xml"/><Relationship Id="rId8" Type="http://schemas.openxmlformats.org/officeDocument/2006/relationships/slideLayout" Target="../slideLayouts/slideLayout56.xml"/><Relationship Id="rId7" Type="http://schemas.openxmlformats.org/officeDocument/2006/relationships/slideLayout" Target="../slideLayouts/slideLayout55.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 Id="rId3" Type="http://schemas.openxmlformats.org/officeDocument/2006/relationships/slideLayout" Target="../slideLayouts/slideLayout51.xml"/><Relationship Id="rId2" Type="http://schemas.openxmlformats.org/officeDocument/2006/relationships/slideLayout" Target="../slideLayouts/slideLayout50.xml"/><Relationship Id="rId13" Type="http://schemas.openxmlformats.org/officeDocument/2006/relationships/theme" Target="../theme/theme5.xml"/><Relationship Id="rId12" Type="http://schemas.openxmlformats.org/officeDocument/2006/relationships/slideLayout" Target="../slideLayouts/slideLayout60.xml"/><Relationship Id="rId11" Type="http://schemas.openxmlformats.org/officeDocument/2006/relationships/slideLayout" Target="../slideLayouts/slideLayout59.xml"/><Relationship Id="rId10" Type="http://schemas.openxmlformats.org/officeDocument/2006/relationships/slideLayout" Target="../slideLayouts/slideLayout58.xml"/><Relationship Id="rId1"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9.xml"/><Relationship Id="rId8" Type="http://schemas.openxmlformats.org/officeDocument/2006/relationships/slideLayout" Target="../slideLayouts/slideLayout68.xml"/><Relationship Id="rId7" Type="http://schemas.openxmlformats.org/officeDocument/2006/relationships/slideLayout" Target="../slideLayouts/slideLayout67.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3" Type="http://schemas.openxmlformats.org/officeDocument/2006/relationships/slideLayout" Target="../slideLayouts/slideLayout63.xml"/><Relationship Id="rId2" Type="http://schemas.openxmlformats.org/officeDocument/2006/relationships/slideLayout" Target="../slideLayouts/slideLayout62.xml"/><Relationship Id="rId13" Type="http://schemas.openxmlformats.org/officeDocument/2006/relationships/theme" Target="../theme/theme6.xml"/><Relationship Id="rId12" Type="http://schemas.openxmlformats.org/officeDocument/2006/relationships/slideLayout" Target="../slideLayouts/slideLayout72.xml"/><Relationship Id="rId11" Type="http://schemas.openxmlformats.org/officeDocument/2006/relationships/slideLayout" Target="../slideLayouts/slideLayout71.xml"/><Relationship Id="rId10" Type="http://schemas.openxmlformats.org/officeDocument/2006/relationships/slideLayout" Target="../slideLayouts/slideLayout70.xml"/><Relationship Id="rId1"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81.xml"/><Relationship Id="rId8" Type="http://schemas.openxmlformats.org/officeDocument/2006/relationships/slideLayout" Target="../slideLayouts/slideLayout80.xml"/><Relationship Id="rId7" Type="http://schemas.openxmlformats.org/officeDocument/2006/relationships/slideLayout" Target="../slideLayouts/slideLayout79.xml"/><Relationship Id="rId6" Type="http://schemas.openxmlformats.org/officeDocument/2006/relationships/slideLayout" Target="../slideLayouts/slideLayout78.xml"/><Relationship Id="rId5" Type="http://schemas.openxmlformats.org/officeDocument/2006/relationships/slideLayout" Target="../slideLayouts/slideLayout77.xml"/><Relationship Id="rId4" Type="http://schemas.openxmlformats.org/officeDocument/2006/relationships/slideLayout" Target="../slideLayouts/slideLayout76.xml"/><Relationship Id="rId3" Type="http://schemas.openxmlformats.org/officeDocument/2006/relationships/slideLayout" Target="../slideLayouts/slideLayout75.xml"/><Relationship Id="rId2" Type="http://schemas.openxmlformats.org/officeDocument/2006/relationships/slideLayout" Target="../slideLayouts/slideLayout74.xml"/><Relationship Id="rId13" Type="http://schemas.openxmlformats.org/officeDocument/2006/relationships/theme" Target="../theme/theme7.xml"/><Relationship Id="rId12" Type="http://schemas.openxmlformats.org/officeDocument/2006/relationships/slideLayout" Target="../slideLayouts/slideLayout84.xml"/><Relationship Id="rId11" Type="http://schemas.openxmlformats.org/officeDocument/2006/relationships/slideLayout" Target="../slideLayouts/slideLayout83.xml"/><Relationship Id="rId10" Type="http://schemas.openxmlformats.org/officeDocument/2006/relationships/slideLayout" Target="../slideLayouts/slideLayout82.xml"/><Relationship Id="rId1"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93.xml"/><Relationship Id="rId8" Type="http://schemas.openxmlformats.org/officeDocument/2006/relationships/slideLayout" Target="../slideLayouts/slideLayout92.xml"/><Relationship Id="rId7" Type="http://schemas.openxmlformats.org/officeDocument/2006/relationships/slideLayout" Target="../slideLayouts/slideLayout91.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3" Type="http://schemas.openxmlformats.org/officeDocument/2006/relationships/slideLayout" Target="../slideLayouts/slideLayout87.xml"/><Relationship Id="rId2" Type="http://schemas.openxmlformats.org/officeDocument/2006/relationships/slideLayout" Target="../slideLayouts/slideLayout86.xml"/><Relationship Id="rId13" Type="http://schemas.openxmlformats.org/officeDocument/2006/relationships/theme" Target="../theme/theme8.xml"/><Relationship Id="rId12" Type="http://schemas.openxmlformats.org/officeDocument/2006/relationships/slideLayout" Target="../slideLayouts/slideLayout96.xml"/><Relationship Id="rId11" Type="http://schemas.openxmlformats.org/officeDocument/2006/relationships/slideLayout" Target="../slideLayouts/slideLayout95.xml"/><Relationship Id="rId10" Type="http://schemas.openxmlformats.org/officeDocument/2006/relationships/slideLayout" Target="../slideLayouts/slideLayout94.xml"/><Relationship Id="rId1" Type="http://schemas.openxmlformats.org/officeDocument/2006/relationships/slideLayout" Target="../slideLayouts/slideLayout85.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105.xml"/><Relationship Id="rId8" Type="http://schemas.openxmlformats.org/officeDocument/2006/relationships/slideLayout" Target="../slideLayouts/slideLayout104.xml"/><Relationship Id="rId7" Type="http://schemas.openxmlformats.org/officeDocument/2006/relationships/slideLayout" Target="../slideLayouts/slideLayout103.xml"/><Relationship Id="rId6" Type="http://schemas.openxmlformats.org/officeDocument/2006/relationships/slideLayout" Target="../slideLayouts/slideLayout102.xml"/><Relationship Id="rId5" Type="http://schemas.openxmlformats.org/officeDocument/2006/relationships/slideLayout" Target="../slideLayouts/slideLayout101.xml"/><Relationship Id="rId4" Type="http://schemas.openxmlformats.org/officeDocument/2006/relationships/slideLayout" Target="../slideLayouts/slideLayout100.xml"/><Relationship Id="rId3" Type="http://schemas.openxmlformats.org/officeDocument/2006/relationships/slideLayout" Target="../slideLayouts/slideLayout99.xml"/><Relationship Id="rId2" Type="http://schemas.openxmlformats.org/officeDocument/2006/relationships/slideLayout" Target="../slideLayouts/slideLayout98.xml"/><Relationship Id="rId13" Type="http://schemas.openxmlformats.org/officeDocument/2006/relationships/theme" Target="../theme/theme9.xml"/><Relationship Id="rId12" Type="http://schemas.openxmlformats.org/officeDocument/2006/relationships/slideLayout" Target="../slideLayouts/slideLayout108.xml"/><Relationship Id="rId11" Type="http://schemas.openxmlformats.org/officeDocument/2006/relationships/slideLayout" Target="../slideLayouts/slideLayout107.xml"/><Relationship Id="rId10" Type="http://schemas.openxmlformats.org/officeDocument/2006/relationships/slideLayout" Target="../slideLayouts/slideLayout106.xml"/><Relationship Id="rId1"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image" Target="../media/image6.svg"/><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9" Type="http://schemas.openxmlformats.org/officeDocument/2006/relationships/image" Target="../media/image18.png"/><Relationship Id="rId8" Type="http://schemas.openxmlformats.org/officeDocument/2006/relationships/image" Target="../media/image17.svg"/><Relationship Id="rId7" Type="http://schemas.openxmlformats.org/officeDocument/2006/relationships/image" Target="../media/image16.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 Id="rId3" Type="http://schemas.openxmlformats.org/officeDocument/2006/relationships/image" Target="../media/image12.png"/><Relationship Id="rId21" Type="http://schemas.openxmlformats.org/officeDocument/2006/relationships/slideLayout" Target="../slideLayouts/slideLayout54.xml"/><Relationship Id="rId20" Type="http://schemas.openxmlformats.org/officeDocument/2006/relationships/image" Target="../media/image29.svg"/><Relationship Id="rId2" Type="http://schemas.openxmlformats.org/officeDocument/2006/relationships/image" Target="../media/image11.svg"/><Relationship Id="rId19" Type="http://schemas.openxmlformats.org/officeDocument/2006/relationships/image" Target="../media/image28.png"/><Relationship Id="rId18" Type="http://schemas.openxmlformats.org/officeDocument/2006/relationships/image" Target="../media/image27.svg"/><Relationship Id="rId17" Type="http://schemas.openxmlformats.org/officeDocument/2006/relationships/image" Target="../media/image26.png"/><Relationship Id="rId16" Type="http://schemas.openxmlformats.org/officeDocument/2006/relationships/image" Target="../media/image25.svg"/><Relationship Id="rId15" Type="http://schemas.openxmlformats.org/officeDocument/2006/relationships/image" Target="../media/image24.png"/><Relationship Id="rId14" Type="http://schemas.openxmlformats.org/officeDocument/2006/relationships/image" Target="../media/image23.svg"/><Relationship Id="rId13" Type="http://schemas.openxmlformats.org/officeDocument/2006/relationships/image" Target="../media/image22.png"/><Relationship Id="rId12" Type="http://schemas.openxmlformats.org/officeDocument/2006/relationships/image" Target="../media/image21.svg"/><Relationship Id="rId11" Type="http://schemas.openxmlformats.org/officeDocument/2006/relationships/image" Target="../media/image20.png"/><Relationship Id="rId10" Type="http://schemas.openxmlformats.org/officeDocument/2006/relationships/image" Target="../media/image19.svg"/><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02.xml"/><Relationship Id="rId2" Type="http://schemas.openxmlformats.org/officeDocument/2006/relationships/image" Target="../media/image30.png"/><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02.xml"/><Relationship Id="rId2" Type="http://schemas.openxmlformats.org/officeDocument/2006/relationships/image" Target="../media/image31.png"/><Relationship Id="rId1" Type="http://schemas.openxmlformats.org/officeDocument/2006/relationships/tags" Target="../tags/tag2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02.xml"/><Relationship Id="rId2" Type="http://schemas.openxmlformats.org/officeDocument/2006/relationships/image" Target="../media/image33.png"/><Relationship Id="rId1"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02.xml"/><Relationship Id="rId1"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svg"/><Relationship Id="rId1"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87.xml"/><Relationship Id="rId1"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02.xml"/><Relationship Id="rId1" Type="http://schemas.openxmlformats.org/officeDocument/2006/relationships/image" Target="../media/image35.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14.xml"/><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image" Target="../media/image8.png"/></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114.xml"/><Relationship Id="rId8" Type="http://schemas.openxmlformats.org/officeDocument/2006/relationships/image" Target="../media/image45.png"/><Relationship Id="rId7" Type="http://schemas.openxmlformats.org/officeDocument/2006/relationships/image" Target="../media/image44.jpeg"/><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114.xml"/><Relationship Id="rId4" Type="http://schemas.openxmlformats.org/officeDocument/2006/relationships/image" Target="../media/image48.png"/><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tags" Target="../tags/tag22.xml"/></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14.xml"/><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image" Target="../media/image6.svg"/><Relationship Id="rId1"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175.xml"/><Relationship Id="rId4" Type="http://schemas.openxmlformats.org/officeDocument/2006/relationships/image" Target="../media/image55.png"/><Relationship Id="rId3" Type="http://schemas.openxmlformats.org/officeDocument/2006/relationships/image" Target="../media/image54.emf"/><Relationship Id="rId2" Type="http://schemas.openxmlformats.org/officeDocument/2006/relationships/image" Target="../media/image53.png"/><Relationship Id="rId1" Type="http://schemas.openxmlformats.org/officeDocument/2006/relationships/image" Target="../media/image5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75.xml"/><Relationship Id="rId1"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35.xml.rels><?xml version="1.0" encoding="UTF-8" standalone="yes"?>
<Relationships xmlns="http://schemas.openxmlformats.org/package/2006/relationships"><Relationship Id="rId9" Type="http://schemas.openxmlformats.org/officeDocument/2006/relationships/image" Target="../media/image18.png"/><Relationship Id="rId8" Type="http://schemas.openxmlformats.org/officeDocument/2006/relationships/image" Target="../media/image17.svg"/><Relationship Id="rId7" Type="http://schemas.openxmlformats.org/officeDocument/2006/relationships/image" Target="../media/image16.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 Id="rId3" Type="http://schemas.openxmlformats.org/officeDocument/2006/relationships/image" Target="../media/image12.png"/><Relationship Id="rId21" Type="http://schemas.openxmlformats.org/officeDocument/2006/relationships/slideLayout" Target="../slideLayouts/slideLayout175.xml"/><Relationship Id="rId20" Type="http://schemas.openxmlformats.org/officeDocument/2006/relationships/image" Target="../media/image29.svg"/><Relationship Id="rId2" Type="http://schemas.openxmlformats.org/officeDocument/2006/relationships/image" Target="../media/image11.svg"/><Relationship Id="rId19" Type="http://schemas.openxmlformats.org/officeDocument/2006/relationships/image" Target="../media/image28.png"/><Relationship Id="rId18" Type="http://schemas.openxmlformats.org/officeDocument/2006/relationships/image" Target="../media/image27.svg"/><Relationship Id="rId17" Type="http://schemas.openxmlformats.org/officeDocument/2006/relationships/image" Target="../media/image26.png"/><Relationship Id="rId16" Type="http://schemas.openxmlformats.org/officeDocument/2006/relationships/image" Target="../media/image25.svg"/><Relationship Id="rId15" Type="http://schemas.openxmlformats.org/officeDocument/2006/relationships/image" Target="../media/image24.png"/><Relationship Id="rId14" Type="http://schemas.openxmlformats.org/officeDocument/2006/relationships/image" Target="../media/image23.svg"/><Relationship Id="rId13" Type="http://schemas.openxmlformats.org/officeDocument/2006/relationships/image" Target="../media/image22.png"/><Relationship Id="rId12" Type="http://schemas.openxmlformats.org/officeDocument/2006/relationships/image" Target="../media/image21.svg"/><Relationship Id="rId11" Type="http://schemas.openxmlformats.org/officeDocument/2006/relationships/image" Target="../media/image20.png"/><Relationship Id="rId10" Type="http://schemas.openxmlformats.org/officeDocument/2006/relationships/image" Target="../media/image19.svg"/><Relationship Id="rId1"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38.xml.rels><?xml version="1.0" encoding="UTF-8" standalone="yes"?>
<Relationships xmlns="http://schemas.openxmlformats.org/package/2006/relationships"><Relationship Id="rId9" Type="http://schemas.openxmlformats.org/officeDocument/2006/relationships/image" Target="../media/image44.jpeg"/><Relationship Id="rId8" Type="http://schemas.openxmlformats.org/officeDocument/2006/relationships/image" Target="../media/image43.png"/><Relationship Id="rId7" Type="http://schemas.openxmlformats.org/officeDocument/2006/relationships/image" Target="../media/image57.wmf"/><Relationship Id="rId6" Type="http://schemas.openxmlformats.org/officeDocument/2006/relationships/image" Target="../media/image56.emf"/><Relationship Id="rId5" Type="http://schemas.openxmlformats.org/officeDocument/2006/relationships/image" Target="../media/image42.png"/><Relationship Id="rId4" Type="http://schemas.openxmlformats.org/officeDocument/2006/relationships/image" Target="../media/image41.jpeg"/><Relationship Id="rId3" Type="http://schemas.openxmlformats.org/officeDocument/2006/relationships/image" Target="../media/image40.jpeg"/><Relationship Id="rId2" Type="http://schemas.openxmlformats.org/officeDocument/2006/relationships/image" Target="../media/image39.jpeg"/><Relationship Id="rId10" Type="http://schemas.openxmlformats.org/officeDocument/2006/relationships/slideLayout" Target="../slideLayouts/slideLayout175.xml"/><Relationship Id="rId1" Type="http://schemas.openxmlformats.org/officeDocument/2006/relationships/image" Target="../media/image38.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image" Target="../media/image5.pn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26.xml"/><Relationship Id="rId1" Type="http://schemas.openxmlformats.org/officeDocument/2006/relationships/image" Target="../media/image5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38.xml"/><Relationship Id="rId1" Type="http://schemas.openxmlformats.org/officeDocument/2006/relationships/image" Target="../media/image59.pn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50.xml"/><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image" Target="../media/image60.png"/></Relationships>
</file>

<file path=ppt/slides/_rels/slide46.xml.rels><?xml version="1.0" encoding="UTF-8" standalone="yes"?>
<Relationships xmlns="http://schemas.openxmlformats.org/package/2006/relationships"><Relationship Id="rId8" Type="http://schemas.openxmlformats.org/officeDocument/2006/relationships/slideLayout" Target="../slideLayouts/slideLayout157.xml"/><Relationship Id="rId7" Type="http://schemas.openxmlformats.org/officeDocument/2006/relationships/tags" Target="../tags/tag3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3" Type="http://schemas.openxmlformats.org/officeDocument/2006/relationships/image" Target="../media/image64.png"/><Relationship Id="rId2" Type="http://schemas.openxmlformats.org/officeDocument/2006/relationships/image" Target="../media/image1.png"/><Relationship Id="rId1" Type="http://schemas.openxmlformats.org/officeDocument/2006/relationships/image" Target="../media/image63.png"/></Relationships>
</file>

<file path=ppt/slides/_rels/slide47.xml.rels><?xml version="1.0" encoding="UTF-8" standalone="yes"?>
<Relationships xmlns="http://schemas.openxmlformats.org/package/2006/relationships"><Relationship Id="rId9" Type="http://schemas.openxmlformats.org/officeDocument/2006/relationships/slideLayout" Target="../slideLayouts/slideLayout157.xml"/><Relationship Id="rId8" Type="http://schemas.openxmlformats.org/officeDocument/2006/relationships/tags" Target="../tags/tag33.xml"/><Relationship Id="rId7" Type="http://schemas.openxmlformats.org/officeDocument/2006/relationships/image" Target="../media/image71.png"/><Relationship Id="rId6" Type="http://schemas.openxmlformats.org/officeDocument/2006/relationships/image" Target="../media/image70.png"/><Relationship Id="rId5" Type="http://schemas.openxmlformats.org/officeDocument/2006/relationships/tags" Target="../tags/tag32.xml"/><Relationship Id="rId4" Type="http://schemas.openxmlformats.org/officeDocument/2006/relationships/image" Target="../media/image69.png"/><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image" Target="../media/image63.png"/></Relationships>
</file>

<file path=ppt/slides/_rels/slide48.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image" Target="../media/image74.png"/><Relationship Id="rId7" Type="http://schemas.openxmlformats.org/officeDocument/2006/relationships/tags" Target="../tags/tag36.xml"/><Relationship Id="rId6" Type="http://schemas.openxmlformats.org/officeDocument/2006/relationships/image" Target="../media/image73.png"/><Relationship Id="rId5" Type="http://schemas.openxmlformats.org/officeDocument/2006/relationships/tags" Target="../tags/tag35.xml"/><Relationship Id="rId4" Type="http://schemas.openxmlformats.org/officeDocument/2006/relationships/image" Target="../media/image72.png"/><Relationship Id="rId3" Type="http://schemas.openxmlformats.org/officeDocument/2006/relationships/tags" Target="../tags/tag34.xml"/><Relationship Id="rId22" Type="http://schemas.openxmlformats.org/officeDocument/2006/relationships/slideLayout" Target="../slideLayouts/slideLayout206.xml"/><Relationship Id="rId21" Type="http://schemas.openxmlformats.org/officeDocument/2006/relationships/tags" Target="../tags/tag43.xml"/><Relationship Id="rId20" Type="http://schemas.openxmlformats.org/officeDocument/2006/relationships/image" Target="../media/image80.png"/><Relationship Id="rId2" Type="http://schemas.openxmlformats.org/officeDocument/2006/relationships/image" Target="../media/image1.png"/><Relationship Id="rId19" Type="http://schemas.openxmlformats.org/officeDocument/2006/relationships/tags" Target="../tags/tag42.xml"/><Relationship Id="rId18" Type="http://schemas.openxmlformats.org/officeDocument/2006/relationships/image" Target="../media/image79.png"/><Relationship Id="rId17" Type="http://schemas.openxmlformats.org/officeDocument/2006/relationships/tags" Target="../tags/tag41.xml"/><Relationship Id="rId16" Type="http://schemas.openxmlformats.org/officeDocument/2006/relationships/image" Target="../media/image78.png"/><Relationship Id="rId15" Type="http://schemas.openxmlformats.org/officeDocument/2006/relationships/tags" Target="../tags/tag40.xml"/><Relationship Id="rId14" Type="http://schemas.openxmlformats.org/officeDocument/2006/relationships/image" Target="../media/image77.png"/><Relationship Id="rId13" Type="http://schemas.openxmlformats.org/officeDocument/2006/relationships/tags" Target="../tags/tag39.xml"/><Relationship Id="rId12" Type="http://schemas.openxmlformats.org/officeDocument/2006/relationships/image" Target="../media/image76.png"/><Relationship Id="rId11" Type="http://schemas.openxmlformats.org/officeDocument/2006/relationships/tags" Target="../tags/tag38.xml"/><Relationship Id="rId10" Type="http://schemas.openxmlformats.org/officeDocument/2006/relationships/image" Target="../media/image75.png"/><Relationship Id="rId1" Type="http://schemas.openxmlformats.org/officeDocument/2006/relationships/image" Target="../media/image63.png"/></Relationships>
</file>

<file path=ppt/slides/_rels/slide4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image" Target="../media/image6.sv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90.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1"/>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162300" y="266700"/>
            <a:ext cx="6324600" cy="6324600"/>
          </a:xfrm>
          <a:prstGeom prst="rect">
            <a:avLst/>
          </a:prstGeom>
        </p:spPr>
      </p:pic>
      <p:sp>
        <p:nvSpPr>
          <p:cNvPr id="3" name="矩形 2"/>
          <p:cNvSpPr/>
          <p:nvPr>
            <p:custDataLst>
              <p:tags r:id="rId3"/>
            </p:custDataLst>
          </p:nvPr>
        </p:nvSpPr>
        <p:spPr>
          <a:xfrm>
            <a:off x="3817597" y="2664618"/>
            <a:ext cx="7447280" cy="1445260"/>
          </a:xfrm>
          <a:prstGeom prst="rect">
            <a:avLst/>
          </a:prstGeom>
          <a:effectLst/>
        </p:spPr>
        <p:txBody>
          <a:bodyPr wrap="none">
            <a:spAutoFit/>
          </a:bodyPr>
          <a:lstStyle/>
          <a:p>
            <a:pPr eaLnBrk="1" fontAlgn="auto" hangingPunct="1">
              <a:spcBef>
                <a:spcPts val="0"/>
              </a:spcBef>
              <a:spcAft>
                <a:spcPts val="0"/>
              </a:spcAft>
              <a:defRPr/>
            </a:pPr>
            <a:r>
              <a:rPr lang="zh-CN" altLang="en-US" sz="4400"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cs typeface="微软雅黑" panose="020B0503020204020204" charset="-122"/>
              </a:rPr>
              <a:t>蓝海卓越</a:t>
            </a:r>
            <a:endParaRPr lang="zh-CN" altLang="en-US" sz="4400"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cs typeface="微软雅黑" panose="020B0503020204020204" charset="-122"/>
            </a:endParaRPr>
          </a:p>
          <a:p>
            <a:pPr eaLnBrk="1" fontAlgn="auto" hangingPunct="1">
              <a:spcBef>
                <a:spcPts val="0"/>
              </a:spcBef>
              <a:spcAft>
                <a:spcPts val="0"/>
              </a:spcAft>
              <a:defRPr/>
            </a:pPr>
            <a:r>
              <a:rPr lang="zh-CN" altLang="en-US" sz="4400"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cs typeface="微软雅黑" panose="020B0503020204020204" charset="-122"/>
              </a:rPr>
              <a:t>多运营联合运营计费解决方案</a:t>
            </a:r>
            <a:endParaRPr lang="zh-CN" altLang="en-US" sz="3200"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cs typeface="微软雅黑" panose="020B0503020204020204" charset="-122"/>
            </a:endParaRPr>
          </a:p>
        </p:txBody>
      </p:sp>
      <p:cxnSp>
        <p:nvCxnSpPr>
          <p:cNvPr id="4" name="直接连接符 3"/>
          <p:cNvCxnSpPr/>
          <p:nvPr>
            <p:custDataLst>
              <p:tags r:id="rId4"/>
            </p:custDataLst>
          </p:nvPr>
        </p:nvCxnSpPr>
        <p:spPr>
          <a:xfrm flipV="1">
            <a:off x="3984625" y="4229735"/>
            <a:ext cx="7251700" cy="635"/>
          </a:xfrm>
          <a:prstGeom prst="line">
            <a:avLst/>
          </a:prstGeom>
          <a:noFill/>
          <a:ln>
            <a:solidFill>
              <a:srgbClr val="8E65FA">
                <a:alpha val="50000"/>
              </a:srgbClr>
            </a:solidFill>
            <a:headEnd type="oval" w="sm" len="sm"/>
            <a:tailEnd type="oval" w="sm" len="sm"/>
          </a:ln>
          <a:effectLst/>
        </p:spPr>
        <p:style>
          <a:lnRef idx="2">
            <a:schemeClr val="accent1">
              <a:shade val="50000"/>
            </a:schemeClr>
          </a:lnRef>
          <a:fillRef idx="1">
            <a:schemeClr val="accent1"/>
          </a:fillRef>
          <a:effectRef idx="0">
            <a:schemeClr val="accent1"/>
          </a:effectRef>
          <a:fontRef idx="minor">
            <a:schemeClr val="lt1"/>
          </a:fontRef>
        </p:style>
      </p:cxnSp>
      <p:sp>
        <p:nvSpPr>
          <p:cNvPr id="6" name="矩形 5"/>
          <p:cNvSpPr/>
          <p:nvPr>
            <p:custDataLst>
              <p:tags r:id="rId5"/>
            </p:custDataLst>
          </p:nvPr>
        </p:nvSpPr>
        <p:spPr>
          <a:xfrm>
            <a:off x="6358232" y="2731806"/>
            <a:ext cx="1711960" cy="645160"/>
          </a:xfrm>
          <a:prstGeom prst="rect">
            <a:avLst/>
          </a:prstGeom>
          <a:effectLst/>
        </p:spPr>
        <p:txBody>
          <a:bodyPr wrap="none">
            <a:spAutoFit/>
          </a:bodyPr>
          <a:lstStyle/>
          <a:p>
            <a:pPr eaLnBrk="1" fontAlgn="auto" hangingPunct="1">
              <a:spcBef>
                <a:spcPts val="0"/>
              </a:spcBef>
              <a:spcAft>
                <a:spcPts val="0"/>
              </a:spcAft>
              <a:defRPr/>
            </a:pPr>
            <a:r>
              <a:rPr lang="en-US" altLang="zh-CN" sz="3600"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cs typeface="微软雅黑" panose="020B0503020204020204" charset="-122"/>
              </a:rPr>
              <a:t>2025</a:t>
            </a:r>
            <a:r>
              <a:rPr lang="zh-CN" altLang="en-US" sz="3600"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cs typeface="微软雅黑" panose="020B0503020204020204" charset="-122"/>
              </a:rPr>
              <a:t>年</a:t>
            </a:r>
            <a:endParaRPr lang="zh-CN" altLang="en-US" sz="3600"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13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800"/>
                            </p:stCondLst>
                            <p:childTnLst>
                              <p:par>
                                <p:cTn id="13" presetID="22" presetClass="entr" presetSubtype="1" fill="hold" grpId="0" nodeType="afterEffect">
                                  <p:stCondLst>
                                    <p:cond delay="0"/>
                                  </p:stCondLst>
                                  <p:iterate type="lt">
                                    <p:tmPct val="10000"/>
                                  </p:iterate>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防代理产品特性</a:t>
            </a:r>
            <a:r>
              <a:rPr lang="en-US" altLang="zh-CN" b="1" dirty="0"/>
              <a:t>1</a:t>
            </a:r>
            <a:endParaRPr lang="en-US" altLang="zh-CN" b="1" dirty="0"/>
          </a:p>
        </p:txBody>
      </p:sp>
      <p:grpSp>
        <p:nvGrpSpPr>
          <p:cNvPr id="13" name="组合 12"/>
          <p:cNvGrpSpPr/>
          <p:nvPr/>
        </p:nvGrpSpPr>
        <p:grpSpPr>
          <a:xfrm>
            <a:off x="1810385" y="2207895"/>
            <a:ext cx="2228850" cy="1985010"/>
            <a:chOff x="8811" y="2936"/>
            <a:chExt cx="2072" cy="3126"/>
          </a:xfrm>
          <a:solidFill>
            <a:srgbClr val="1F9AE6"/>
          </a:solidFill>
        </p:grpSpPr>
        <p:sp>
          <p:nvSpPr>
            <p:cNvPr id="9" name="圆角矩形 8"/>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10" name="文本框 9"/>
            <p:cNvSpPr txBox="1"/>
            <p:nvPr/>
          </p:nvSpPr>
          <p:spPr>
            <a:xfrm>
              <a:off x="8811" y="3640"/>
              <a:ext cx="2071" cy="2422"/>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支持分组策略，不同用户组执行不同防共享策略</a:t>
              </a:r>
              <a:r>
                <a:rPr lang="zh-CN" alt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a:t>
              </a: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自由设置管控阀值</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对私接用户的拉黑名单、强制下线</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indent="0">
                <a:buFont typeface="Arial" panose="020B0604020202020204" pitchFamily="34" charset="0"/>
                <a:buNone/>
              </a:pPr>
              <a:endParaRPr lang="zh-CN" altLang="en-US" sz="1000">
                <a:solidFill>
                  <a:schemeClr val="bg1"/>
                </a:solidFill>
                <a:latin typeface="微软雅黑" panose="020B0503020204020204" charset="-122"/>
                <a:ea typeface="微软雅黑" panose="020B0503020204020204" charset="-122"/>
                <a:cs typeface="黑体" panose="02010609060101010101" charset="-122"/>
                <a:sym typeface="+mn-ea"/>
              </a:endParaRPr>
            </a:p>
            <a:p>
              <a:pPr marL="171450" indent="-171450">
                <a:buFont typeface="Arial" panose="020B0604020202020204" pitchFamily="34" charset="0"/>
                <a:buChar char="•"/>
              </a:pP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endParaRPr lang="en-US" altLang="en-US" sz="1200" b="1">
                <a:solidFill>
                  <a:schemeClr val="bg1"/>
                </a:solidFill>
                <a:latin typeface="微软雅黑" panose="020B0503020204020204" charset="-122"/>
                <a:ea typeface="微软雅黑" panose="020B0503020204020204" charset="-122"/>
                <a:cs typeface="宋体" panose="02010600030101010101" pitchFamily="2" charset="-122"/>
                <a:sym typeface="+mn-ea"/>
              </a:endParaRPr>
            </a:p>
          </p:txBody>
        </p:sp>
        <p:sp>
          <p:nvSpPr>
            <p:cNvPr id="11" name="圆角矩形 10"/>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12" name="文本框 11"/>
            <p:cNvSpPr txBox="1"/>
            <p:nvPr/>
          </p:nvSpPr>
          <p:spPr>
            <a:xfrm>
              <a:off x="9282" y="2936"/>
              <a:ext cx="1007"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防共享</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4" name="组合 43"/>
          <p:cNvGrpSpPr/>
          <p:nvPr/>
        </p:nvGrpSpPr>
        <p:grpSpPr>
          <a:xfrm>
            <a:off x="4734560" y="2207895"/>
            <a:ext cx="2228850" cy="1997710"/>
            <a:chOff x="8811" y="2936"/>
            <a:chExt cx="2072" cy="3146"/>
          </a:xfrm>
          <a:solidFill>
            <a:srgbClr val="1F9AE6"/>
          </a:solidFill>
        </p:grpSpPr>
        <p:sp>
          <p:nvSpPr>
            <p:cNvPr id="45" name="圆角矩形 4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46" name="文本框 45"/>
            <p:cNvSpPr txBox="1"/>
            <p:nvPr/>
          </p:nvSpPr>
          <p:spPr>
            <a:xfrm>
              <a:off x="8811" y="3612"/>
              <a:ext cx="2072" cy="2470"/>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禁止路由器代理</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上</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网</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禁止使360wifi代理</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禁止PC共享手机WIFI代理、支持禁止PC共享给PC代理上网</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a:buNone/>
              </a:pPr>
              <a:endParaRPr lang="en-US"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47" name="圆角矩形 4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48" name="文本框 47"/>
            <p:cNvSpPr txBox="1"/>
            <p:nvPr/>
          </p:nvSpPr>
          <p:spPr>
            <a:xfrm>
              <a:off x="8983" y="2936"/>
              <a:ext cx="1751"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防代理</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9" name="组合 48"/>
          <p:cNvGrpSpPr/>
          <p:nvPr/>
        </p:nvGrpSpPr>
        <p:grpSpPr>
          <a:xfrm>
            <a:off x="7657465" y="2207895"/>
            <a:ext cx="2305685" cy="1762760"/>
            <a:chOff x="8811" y="2936"/>
            <a:chExt cx="2143" cy="2776"/>
          </a:xfrm>
          <a:solidFill>
            <a:srgbClr val="1F9AE6"/>
          </a:solidFill>
        </p:grpSpPr>
        <p:sp>
          <p:nvSpPr>
            <p:cNvPr id="50" name="圆角矩形 49"/>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51" name="文本框 50"/>
            <p:cNvSpPr txBox="1"/>
            <p:nvPr/>
          </p:nvSpPr>
          <p:spPr>
            <a:xfrm>
              <a:off x="8811" y="3584"/>
              <a:ext cx="2143" cy="1888"/>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灵活设置使用代理软件惩罚上网机制、惩罚方式、惩罚时间。</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可与认证计费系统配合实现防代理用户强制下线功能以及灵活的惩罚措施</a:t>
              </a:r>
              <a:endParaRPr lang="en-US" altLang="en-US" sz="1200" b="1">
                <a:solidFill>
                  <a:schemeClr val="bg1"/>
                </a:solidFill>
                <a:latin typeface="微软雅黑" panose="020B0503020204020204" charset="-122"/>
                <a:ea typeface="微软雅黑" panose="020B0503020204020204" charset="-122"/>
                <a:cs typeface="宋体" panose="02010600030101010101" pitchFamily="2" charset="-122"/>
                <a:sym typeface="+mn-ea"/>
              </a:endParaRPr>
            </a:p>
          </p:txBody>
        </p:sp>
        <p:sp>
          <p:nvSpPr>
            <p:cNvPr id="52" name="圆角矩形 5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53" name="文本框 52"/>
            <p:cNvSpPr txBox="1"/>
            <p:nvPr/>
          </p:nvSpPr>
          <p:spPr>
            <a:xfrm>
              <a:off x="9348" y="2936"/>
              <a:ext cx="1007"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强控制</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4" name="组合 53"/>
          <p:cNvGrpSpPr/>
          <p:nvPr/>
        </p:nvGrpSpPr>
        <p:grpSpPr>
          <a:xfrm>
            <a:off x="1810385" y="4187825"/>
            <a:ext cx="2228850" cy="1762760"/>
            <a:chOff x="8811" y="2936"/>
            <a:chExt cx="2072" cy="2776"/>
          </a:xfrm>
          <a:solidFill>
            <a:srgbClr val="1F9AE6"/>
          </a:solidFill>
        </p:grpSpPr>
        <p:sp>
          <p:nvSpPr>
            <p:cNvPr id="55" name="圆角矩形 5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56" name="文本框 55"/>
            <p:cNvSpPr txBox="1"/>
            <p:nvPr/>
          </p:nvSpPr>
          <p:spPr>
            <a:xfrm>
              <a:off x="8857" y="3659"/>
              <a:ext cx="1978" cy="1598"/>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统计每天共享次数最多的帐号或IP地址，提供Top10的图表及统计数据</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防代理提供所有的操作日志记录，可查询。</a:t>
              </a:r>
              <a:endParaRPr lang="en-US"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57" name="圆角矩形 5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58" name="文本框 57"/>
            <p:cNvSpPr txBox="1"/>
            <p:nvPr/>
          </p:nvSpPr>
          <p:spPr>
            <a:xfrm>
              <a:off x="9282" y="2936"/>
              <a:ext cx="1205"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便于查询</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9" name="组合 58"/>
          <p:cNvGrpSpPr/>
          <p:nvPr/>
        </p:nvGrpSpPr>
        <p:grpSpPr>
          <a:xfrm>
            <a:off x="4746483" y="4187190"/>
            <a:ext cx="2228992" cy="1762760"/>
            <a:chOff x="8811" y="2936"/>
            <a:chExt cx="2072" cy="2776"/>
          </a:xfrm>
          <a:solidFill>
            <a:srgbClr val="1F9AE6"/>
          </a:solidFill>
        </p:grpSpPr>
        <p:sp>
          <p:nvSpPr>
            <p:cNvPr id="60" name="圆角矩形 59"/>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1" name="文本框 60"/>
            <p:cNvSpPr txBox="1"/>
            <p:nvPr/>
          </p:nvSpPr>
          <p:spPr>
            <a:xfrm>
              <a:off x="8811" y="3626"/>
              <a:ext cx="2072" cy="1888"/>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对检测过IP的记录做保存，识别设备类型，系统版本，手机类型，分辨率和tcp指纹。</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检测结果的图表展示，管理员能实时的看到共享情况</a:t>
              </a:r>
              <a:endParaRPr lang="en-US" altLang="en-US" sz="12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62" name="圆角矩形 6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3" name="文本框 62"/>
            <p:cNvSpPr txBox="1"/>
            <p:nvPr/>
          </p:nvSpPr>
          <p:spPr>
            <a:xfrm>
              <a:off x="9282" y="2936"/>
              <a:ext cx="1135"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数据存档</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64" name="组合 63"/>
          <p:cNvGrpSpPr/>
          <p:nvPr/>
        </p:nvGrpSpPr>
        <p:grpSpPr>
          <a:xfrm>
            <a:off x="7652385" y="4178935"/>
            <a:ext cx="2247265" cy="1830070"/>
            <a:chOff x="8793" y="2936"/>
            <a:chExt cx="2090" cy="2882"/>
          </a:xfrm>
          <a:solidFill>
            <a:srgbClr val="1F9AE6"/>
          </a:solidFill>
        </p:grpSpPr>
        <p:sp>
          <p:nvSpPr>
            <p:cNvPr id="65" name="圆角矩形 6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6" name="文本框 65"/>
            <p:cNvSpPr txBox="1"/>
            <p:nvPr/>
          </p:nvSpPr>
          <p:spPr>
            <a:xfrm>
              <a:off x="8793" y="3639"/>
              <a:ext cx="2072" cy="2179"/>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系统自动监控CPU、内存、硬盘、检测服务等，当出现故障或可能达到瓶颈时，自动发送邮件、短信报警，做到提前预防。</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7" name="圆角矩形 6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8" name="文本框 67"/>
            <p:cNvSpPr txBox="1"/>
            <p:nvPr/>
          </p:nvSpPr>
          <p:spPr>
            <a:xfrm>
              <a:off x="9282" y="2936"/>
              <a:ext cx="1220"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提前预警</a:t>
              </a:r>
              <a:endParaRPr lang="zh-CN" altLang="en-US" sz="1400" b="1">
                <a:solidFill>
                  <a:schemeClr val="bg1"/>
                </a:solidFill>
                <a:effectLst/>
                <a:latin typeface="微软雅黑" panose="020B0503020204020204" charset="-122"/>
                <a:ea typeface="微软雅黑" panose="020B0503020204020204" charset="-122"/>
              </a:endParaRPr>
            </a:p>
          </p:txBody>
        </p:sp>
      </p:grpSp>
      <p:sp>
        <p:nvSpPr>
          <p:cNvPr id="3" name="文本框 2"/>
          <p:cNvSpPr txBox="1"/>
          <p:nvPr/>
        </p:nvSpPr>
        <p:spPr>
          <a:xfrm>
            <a:off x="2922270" y="1266825"/>
            <a:ext cx="5733415" cy="368300"/>
          </a:xfrm>
          <a:prstGeom prst="rect">
            <a:avLst/>
          </a:prstGeom>
          <a:noFill/>
        </p:spPr>
        <p:txBody>
          <a:bodyPr wrap="square" rtlCol="0">
            <a:spAutoFit/>
          </a:bodyPr>
          <a:p>
            <a:pPr algn="ctr"/>
            <a:r>
              <a:rPr lang="en-US" b="1">
                <a:solidFill>
                  <a:srgbClr val="8B67FA"/>
                </a:solidFill>
                <a:latin typeface="微软雅黑" panose="020B0503020204020204" charset="-122"/>
                <a:ea typeface="微软雅黑" panose="020B0503020204020204" charset="-122"/>
                <a:cs typeface="宋体" panose="02010600030101010101" pitchFamily="2" charset="-122"/>
                <a:sym typeface="+mn-ea"/>
              </a:rPr>
              <a:t>技术参数及性能</a:t>
            </a:r>
            <a:endParaRPr lang="en-US" altLang="en-US" b="1">
              <a:solidFill>
                <a:srgbClr val="8B67FA"/>
              </a:solidFill>
              <a:latin typeface="微软雅黑" panose="020B0503020204020204" charset="-122"/>
              <a:ea typeface="微软雅黑" panose="020B0503020204020204" charset="-122"/>
              <a:cs typeface="宋体" panose="02010600030101010101" pitchFamily="2" charset="-122"/>
              <a:sym typeface="+mn-ea"/>
            </a:endParaRPr>
          </a:p>
        </p:txBody>
      </p:sp>
      <p:grpSp>
        <p:nvGrpSpPr>
          <p:cNvPr id="28" name="Group 27"/>
          <p:cNvGrpSpPr/>
          <p:nvPr/>
        </p:nvGrpSpPr>
        <p:grpSpPr>
          <a:xfrm flipH="1">
            <a:off x="6502400" y="970280"/>
            <a:ext cx="629920" cy="631825"/>
            <a:chOff x="7275629" y="3973834"/>
            <a:chExt cx="464344" cy="465138"/>
          </a:xfrm>
          <a:solidFill>
            <a:schemeClr val="accent2"/>
          </a:solidFill>
        </p:grpSpPr>
        <p:sp>
          <p:nvSpPr>
            <p:cNvPr id="29" name="AutoShape 37"/>
            <p:cNvSpPr/>
            <p:nvPr/>
          </p:nvSpPr>
          <p:spPr bwMode="auto">
            <a:xfrm>
              <a:off x="7275629" y="4017490"/>
              <a:ext cx="423069" cy="421482"/>
            </a:xfrm>
            <a:custGeom>
              <a:avLst/>
              <a:gdLst>
                <a:gd name="T0" fmla="+- 0 10849 98"/>
                <a:gd name="T1" fmla="*/ T0 w 21502"/>
                <a:gd name="T2" fmla="*/ 10800 h 21600"/>
                <a:gd name="T3" fmla="+- 0 10849 98"/>
                <a:gd name="T4" fmla="*/ T3 w 21502"/>
                <a:gd name="T5" fmla="*/ 10800 h 21600"/>
                <a:gd name="T6" fmla="+- 0 10849 98"/>
                <a:gd name="T7" fmla="*/ T6 w 21502"/>
                <a:gd name="T8" fmla="*/ 10800 h 21600"/>
                <a:gd name="T9" fmla="+- 0 10849 98"/>
                <a:gd name="T10" fmla="*/ T9 w 21502"/>
                <a:gd name="T11" fmla="*/ 10800 h 21600"/>
              </a:gdLst>
              <a:ahLst/>
              <a:cxnLst>
                <a:cxn ang="0">
                  <a:pos x="T1" y="T2"/>
                </a:cxn>
                <a:cxn ang="0">
                  <a:pos x="T4" y="T5"/>
                </a:cxn>
                <a:cxn ang="0">
                  <a:pos x="T7" y="T8"/>
                </a:cxn>
                <a:cxn ang="0">
                  <a:pos x="T10" y="T11"/>
                </a:cxn>
              </a:cxnLst>
              <a:rect l="0" t="0" r="r" b="b"/>
              <a:pathLst>
                <a:path w="21502" h="2160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0" name="AutoShape 38"/>
            <p:cNvSpPr/>
            <p:nvPr/>
          </p:nvSpPr>
          <p:spPr bwMode="auto">
            <a:xfrm>
              <a:off x="7478829" y="4206403"/>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1" name="AutoShape 39"/>
            <p:cNvSpPr/>
            <p:nvPr/>
          </p:nvSpPr>
          <p:spPr bwMode="auto">
            <a:xfrm>
              <a:off x="7667742" y="3973834"/>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2" name="AutoShape 40"/>
            <p:cNvSpPr/>
            <p:nvPr/>
          </p:nvSpPr>
          <p:spPr bwMode="auto">
            <a:xfrm>
              <a:off x="7391517" y="4192115"/>
              <a:ext cx="57944" cy="57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3" name="AutoShape 41"/>
            <p:cNvSpPr/>
            <p:nvPr/>
          </p:nvSpPr>
          <p:spPr bwMode="auto">
            <a:xfrm>
              <a:off x="7449460" y="4293715"/>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4" name="AutoShape 42"/>
            <p:cNvSpPr/>
            <p:nvPr/>
          </p:nvSpPr>
          <p:spPr bwMode="auto">
            <a:xfrm>
              <a:off x="7682029" y="4075434"/>
              <a:ext cx="28575"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防代理产品特性</a:t>
            </a:r>
            <a:r>
              <a:rPr lang="en-US" altLang="zh-CN" b="1" dirty="0"/>
              <a:t>2</a:t>
            </a:r>
            <a:endParaRPr lang="en-US" altLang="zh-CN" b="1" dirty="0"/>
          </a:p>
        </p:txBody>
      </p:sp>
      <p:sp>
        <p:nvSpPr>
          <p:cNvPr id="3" name="文本框 2"/>
          <p:cNvSpPr txBox="1"/>
          <p:nvPr/>
        </p:nvSpPr>
        <p:spPr>
          <a:xfrm>
            <a:off x="866140" y="2062480"/>
            <a:ext cx="5250180" cy="891540"/>
          </a:xfrm>
          <a:prstGeom prst="rect">
            <a:avLst/>
          </a:prstGeom>
          <a:noFill/>
        </p:spPr>
        <p:txBody>
          <a:bodyPr wrap="square" rtlCol="0">
            <a:spAutoFit/>
          </a:bodyPr>
          <a:p>
            <a:pPr indent="0">
              <a:lnSpc>
                <a:spcPct val="13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借助蓝海卓越路由的【防代理检测功能】更好的</a:t>
            </a:r>
            <a:r>
              <a:rPr lang="zh-CN" altLang="en-US" sz="2000" b="1">
                <a:solidFill>
                  <a:schemeClr val="tx2"/>
                </a:solidFill>
                <a:latin typeface="微软雅黑" panose="020B0503020204020204" charset="-122"/>
                <a:ea typeface="微软雅黑" panose="020B0503020204020204" charset="-122"/>
                <a:cs typeface="微软雅黑" panose="020B0503020204020204" charset="-122"/>
              </a:rPr>
              <a:t>控制内部私接共享行为</a:t>
            </a:r>
            <a:r>
              <a:rPr lang="zh-CN" altLang="en-US" sz="16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保证运营商的『利益』</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860425" y="4518025"/>
            <a:ext cx="5297170" cy="1088390"/>
          </a:xfrm>
          <a:prstGeom prst="rect">
            <a:avLst/>
          </a:prstGeom>
          <a:noFill/>
        </p:spPr>
        <p:txBody>
          <a:bodyPr wrap="square" rtlCol="0">
            <a:spAutoFit/>
          </a:bodyPr>
          <a:p>
            <a:pPr indent="0">
              <a:lnSpc>
                <a:spcPct val="12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不同于传统的共享检测机制，蓝海卓越路由通过</a:t>
            </a:r>
            <a:r>
              <a:rPr lang="zh-CN" altLang="en-US" sz="2000" b="1">
                <a:solidFill>
                  <a:schemeClr val="bg2"/>
                </a:solidFill>
                <a:latin typeface="微软雅黑" panose="020B0503020204020204" charset="-122"/>
                <a:ea typeface="微软雅黑" panose="020B0503020204020204" charset="-122"/>
                <a:cs typeface="微软雅黑" panose="020B0503020204020204" charset="-122"/>
              </a:rPr>
              <a:t>DPI深度检测，</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针对终端的个性特征，以及具备用户标识的应用特征，结合数据分析来判断客户端共享行为，执行有效的阻断策略</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pic>
        <p:nvPicPr>
          <p:cNvPr id="23" name="图片 22" descr="4525825"/>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287385" y="2933065"/>
            <a:ext cx="775970" cy="775970"/>
          </a:xfrm>
          <a:prstGeom prst="rect">
            <a:avLst/>
          </a:prstGeom>
        </p:spPr>
      </p:pic>
      <p:pic>
        <p:nvPicPr>
          <p:cNvPr id="28" name="图片 27"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76995" y="1470660"/>
            <a:ext cx="431800" cy="431800"/>
          </a:xfrm>
          <a:prstGeom prst="rect">
            <a:avLst/>
          </a:prstGeom>
        </p:spPr>
      </p:pic>
      <p:pic>
        <p:nvPicPr>
          <p:cNvPr id="32" name="图片 31" descr="3681225"/>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47125" y="1851025"/>
            <a:ext cx="429260" cy="429260"/>
          </a:xfrm>
          <a:prstGeom prst="rect">
            <a:avLst/>
          </a:prstGeom>
        </p:spPr>
      </p:pic>
      <p:sp>
        <p:nvSpPr>
          <p:cNvPr id="33" name="文本框 32"/>
          <p:cNvSpPr txBox="1"/>
          <p:nvPr/>
        </p:nvSpPr>
        <p:spPr>
          <a:xfrm>
            <a:off x="6725285" y="2317115"/>
            <a:ext cx="115570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ctr"/>
            <a:r>
              <a:rPr lang="zh-CN" altLang="en-US" sz="1300">
                <a:solidFill>
                  <a:schemeClr val="tx1">
                    <a:lumMod val="65000"/>
                    <a:lumOff val="35000"/>
                  </a:schemeClr>
                </a:solidFill>
                <a:latin typeface="微软雅黑" panose="020B0503020204020204" charset="-122"/>
                <a:ea typeface="微软雅黑" panose="020B0503020204020204" charset="-122"/>
              </a:rPr>
              <a:t>防代理监测</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pic>
        <p:nvPicPr>
          <p:cNvPr id="37" name="图片 36"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35035" y="1470660"/>
            <a:ext cx="431800" cy="431800"/>
          </a:xfrm>
          <a:prstGeom prst="rect">
            <a:avLst/>
          </a:prstGeom>
        </p:spPr>
      </p:pic>
      <p:pic>
        <p:nvPicPr>
          <p:cNvPr id="39" name="图片 38"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44535" y="1811655"/>
            <a:ext cx="431800" cy="431800"/>
          </a:xfrm>
          <a:prstGeom prst="rect">
            <a:avLst/>
          </a:prstGeom>
        </p:spPr>
      </p:pic>
      <p:pic>
        <p:nvPicPr>
          <p:cNvPr id="41" name="图片 40"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77655" y="1811655"/>
            <a:ext cx="431800" cy="431800"/>
          </a:xfrm>
          <a:prstGeom prst="rect">
            <a:avLst/>
          </a:prstGeom>
        </p:spPr>
      </p:pic>
      <p:sp>
        <p:nvSpPr>
          <p:cNvPr id="42" name="文本框 41"/>
          <p:cNvSpPr txBox="1"/>
          <p:nvPr/>
        </p:nvSpPr>
        <p:spPr>
          <a:xfrm>
            <a:off x="8283575" y="2317115"/>
            <a:ext cx="135636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ctr"/>
            <a:r>
              <a:rPr lang="zh-CN" altLang="en-US" sz="1300">
                <a:solidFill>
                  <a:schemeClr val="tx1">
                    <a:lumMod val="65000"/>
                    <a:lumOff val="35000"/>
                  </a:schemeClr>
                </a:solidFill>
                <a:latin typeface="微软雅黑" panose="020B0503020204020204" charset="-122"/>
                <a:ea typeface="微软雅黑" panose="020B0503020204020204" charset="-122"/>
              </a:rPr>
              <a:t>私接共享行为</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cxnSp>
        <p:nvCxnSpPr>
          <p:cNvPr id="43" name="直接箭头连接符 42"/>
          <p:cNvCxnSpPr/>
          <p:nvPr/>
        </p:nvCxnSpPr>
        <p:spPr>
          <a:xfrm>
            <a:off x="7653020" y="1998980"/>
            <a:ext cx="634365" cy="0"/>
          </a:xfrm>
          <a:prstGeom prst="straightConnector1">
            <a:avLst/>
          </a:prstGeom>
          <a:ln>
            <a:tailEnd type="arrow" w="med" len="med"/>
          </a:ln>
        </p:spPr>
        <p:style>
          <a:lnRef idx="2">
            <a:schemeClr val="accent2"/>
          </a:lnRef>
          <a:fillRef idx="0">
            <a:schemeClr val="accent2"/>
          </a:fillRef>
          <a:effectRef idx="1">
            <a:schemeClr val="accent2"/>
          </a:effectRef>
          <a:fontRef idx="minor">
            <a:schemeClr val="tx1"/>
          </a:fontRef>
        </p:style>
      </p:cxnSp>
      <p:cxnSp>
        <p:nvCxnSpPr>
          <p:cNvPr id="70" name="直接箭头连接符 69"/>
          <p:cNvCxnSpPr/>
          <p:nvPr/>
        </p:nvCxnSpPr>
        <p:spPr>
          <a:xfrm>
            <a:off x="7315200" y="2649855"/>
            <a:ext cx="1012190" cy="577215"/>
          </a:xfrm>
          <a:prstGeom prst="straightConnector1">
            <a:avLst/>
          </a:prstGeom>
          <a:ln>
            <a:solidFill>
              <a:srgbClr val="A269F7"/>
            </a:solidFill>
            <a:tailEnd type="arrow" w="med" len="med"/>
          </a:ln>
        </p:spPr>
        <p:style>
          <a:lnRef idx="2">
            <a:schemeClr val="dk1"/>
          </a:lnRef>
          <a:fillRef idx="0">
            <a:schemeClr val="dk1"/>
          </a:fillRef>
          <a:effectRef idx="1">
            <a:schemeClr val="dk1"/>
          </a:effectRef>
          <a:fontRef idx="minor">
            <a:schemeClr val="tx1"/>
          </a:fontRef>
        </p:style>
      </p:cxnSp>
      <p:cxnSp>
        <p:nvCxnSpPr>
          <p:cNvPr id="72" name="直接箭头连接符 71"/>
          <p:cNvCxnSpPr/>
          <p:nvPr/>
        </p:nvCxnSpPr>
        <p:spPr>
          <a:xfrm flipV="1">
            <a:off x="9076690" y="3019425"/>
            <a:ext cx="660400" cy="334010"/>
          </a:xfrm>
          <a:prstGeom prst="straightConnector1">
            <a:avLst/>
          </a:prstGeom>
          <a:ln>
            <a:solidFill>
              <a:srgbClr val="A269F7"/>
            </a:solidFill>
            <a:tailEnd type="arrow" w="med" len="med"/>
          </a:ln>
        </p:spPr>
        <p:style>
          <a:lnRef idx="2">
            <a:schemeClr val="dk1"/>
          </a:lnRef>
          <a:fillRef idx="0">
            <a:schemeClr val="dk1"/>
          </a:fillRef>
          <a:effectRef idx="1">
            <a:schemeClr val="dk1"/>
          </a:effectRef>
          <a:fontRef idx="minor">
            <a:schemeClr val="tx1"/>
          </a:fontRef>
        </p:style>
      </p:cxnSp>
      <p:cxnSp>
        <p:nvCxnSpPr>
          <p:cNvPr id="73" name="直接箭头连接符 72"/>
          <p:cNvCxnSpPr/>
          <p:nvPr/>
        </p:nvCxnSpPr>
        <p:spPr>
          <a:xfrm>
            <a:off x="9076690" y="3375025"/>
            <a:ext cx="660400" cy="334010"/>
          </a:xfrm>
          <a:prstGeom prst="straightConnector1">
            <a:avLst/>
          </a:prstGeom>
          <a:ln>
            <a:solidFill>
              <a:srgbClr val="A269F7"/>
            </a:solidFill>
            <a:tailEnd type="arrow" w="med" len="med"/>
          </a:ln>
        </p:spPr>
        <p:style>
          <a:lnRef idx="2">
            <a:schemeClr val="dk1"/>
          </a:lnRef>
          <a:fillRef idx="0">
            <a:schemeClr val="dk1"/>
          </a:fillRef>
          <a:effectRef idx="1">
            <a:schemeClr val="dk1"/>
          </a:effectRef>
          <a:fontRef idx="minor">
            <a:schemeClr val="tx1"/>
          </a:fontRef>
        </p:style>
      </p:cxnSp>
      <p:pic>
        <p:nvPicPr>
          <p:cNvPr id="77" name="图片 76" descr="3649771"/>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66585" y="1750060"/>
            <a:ext cx="554990" cy="554990"/>
          </a:xfrm>
          <a:prstGeom prst="rect">
            <a:avLst/>
          </a:prstGeom>
        </p:spPr>
      </p:pic>
      <p:pic>
        <p:nvPicPr>
          <p:cNvPr id="78" name="图片 77" descr="4522924"/>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6455" y="3284220"/>
            <a:ext cx="714375" cy="714375"/>
          </a:xfrm>
          <a:prstGeom prst="rect">
            <a:avLst/>
          </a:prstGeom>
        </p:spPr>
      </p:pic>
      <p:pic>
        <p:nvPicPr>
          <p:cNvPr id="79" name="图片 78" descr="3634505"/>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27260" y="2579370"/>
            <a:ext cx="533400" cy="533400"/>
          </a:xfrm>
          <a:prstGeom prst="rect">
            <a:avLst/>
          </a:prstGeom>
        </p:spPr>
      </p:pic>
      <p:sp>
        <p:nvSpPr>
          <p:cNvPr id="80" name="文本框 79"/>
          <p:cNvSpPr txBox="1"/>
          <p:nvPr/>
        </p:nvSpPr>
        <p:spPr>
          <a:xfrm>
            <a:off x="10451465" y="2821305"/>
            <a:ext cx="52197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300">
                <a:solidFill>
                  <a:schemeClr val="tx1">
                    <a:lumMod val="65000"/>
                    <a:lumOff val="35000"/>
                  </a:schemeClr>
                </a:solidFill>
                <a:latin typeface="微软雅黑" panose="020B0503020204020204" charset="-122"/>
                <a:ea typeface="微软雅黑" panose="020B0503020204020204" charset="-122"/>
              </a:rPr>
              <a:t>学校</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sp>
        <p:nvSpPr>
          <p:cNvPr id="81" name="文本框 80"/>
          <p:cNvSpPr txBox="1"/>
          <p:nvPr/>
        </p:nvSpPr>
        <p:spPr>
          <a:xfrm>
            <a:off x="10360660" y="3569335"/>
            <a:ext cx="72263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300">
                <a:solidFill>
                  <a:schemeClr val="tx1">
                    <a:lumMod val="65000"/>
                    <a:lumOff val="35000"/>
                  </a:schemeClr>
                </a:solidFill>
                <a:latin typeface="微软雅黑" panose="020B0503020204020204" charset="-122"/>
                <a:ea typeface="微软雅黑" panose="020B0503020204020204" charset="-122"/>
              </a:rPr>
              <a:t>运营商</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sp>
        <p:nvSpPr>
          <p:cNvPr id="83" name="文本框 82"/>
          <p:cNvSpPr txBox="1"/>
          <p:nvPr/>
        </p:nvSpPr>
        <p:spPr>
          <a:xfrm>
            <a:off x="7708900" y="1723390"/>
            <a:ext cx="521970" cy="275590"/>
          </a:xfrm>
          <a:prstGeom prst="rect">
            <a:avLst/>
          </a:prstGeom>
          <a:noFill/>
          <a:ln>
            <a:noFill/>
          </a:ln>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200" b="1">
                <a:solidFill>
                  <a:schemeClr val="tx1">
                    <a:lumMod val="65000"/>
                    <a:lumOff val="35000"/>
                  </a:schemeClr>
                </a:solidFill>
                <a:latin typeface="微软雅黑" panose="020B0503020204020204" charset="-122"/>
                <a:ea typeface="微软雅黑" panose="020B0503020204020204" charset="-122"/>
              </a:rPr>
              <a:t>控制</a:t>
            </a:r>
            <a:endParaRPr lang="zh-CN" altLang="en-US" sz="1200" b="1">
              <a:solidFill>
                <a:schemeClr val="tx1">
                  <a:lumMod val="65000"/>
                  <a:lumOff val="35000"/>
                </a:schemeClr>
              </a:solidFill>
              <a:latin typeface="微软雅黑" panose="020B0503020204020204" charset="-122"/>
              <a:ea typeface="微软雅黑" panose="020B0503020204020204" charset="-122"/>
            </a:endParaRPr>
          </a:p>
        </p:txBody>
      </p:sp>
      <p:sp>
        <p:nvSpPr>
          <p:cNvPr id="84" name="文本框 83"/>
          <p:cNvSpPr txBox="1"/>
          <p:nvPr/>
        </p:nvSpPr>
        <p:spPr>
          <a:xfrm>
            <a:off x="8414385" y="3707130"/>
            <a:ext cx="52197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300">
                <a:solidFill>
                  <a:schemeClr val="tx1">
                    <a:lumMod val="65000"/>
                    <a:lumOff val="35000"/>
                  </a:schemeClr>
                </a:solidFill>
                <a:latin typeface="微软雅黑" panose="020B0503020204020204" charset="-122"/>
                <a:ea typeface="微软雅黑" panose="020B0503020204020204" charset="-122"/>
              </a:rPr>
              <a:t>利益</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grpSp>
        <p:nvGrpSpPr>
          <p:cNvPr id="90" name="组合 89"/>
          <p:cNvGrpSpPr/>
          <p:nvPr/>
        </p:nvGrpSpPr>
        <p:grpSpPr>
          <a:xfrm>
            <a:off x="7911430" y="4737735"/>
            <a:ext cx="1374800" cy="435656"/>
            <a:chOff x="12439" y="5291"/>
            <a:chExt cx="3848" cy="1253"/>
          </a:xfrm>
          <a:solidFill>
            <a:schemeClr val="bg2"/>
          </a:solidFill>
        </p:grpSpPr>
        <p:sp>
          <p:nvSpPr>
            <p:cNvPr id="91" name="文本框 90"/>
            <p:cNvSpPr txBox="1"/>
            <p:nvPr/>
          </p:nvSpPr>
          <p:spPr>
            <a:xfrm>
              <a:off x="12439" y="5291"/>
              <a:ext cx="3848" cy="793"/>
            </a:xfrm>
            <a:prstGeom prst="rect">
              <a:avLst/>
            </a:prstGeom>
            <a:grpFill/>
          </p:spPr>
          <p:txBody>
            <a:bodyPr wrap="square" rtlCol="0">
              <a:spAutoFit/>
            </a:bodyPr>
            <a:p>
              <a:pPr algn="ctr"/>
              <a:r>
                <a:rPr lang="en-US" altLang="zh-CN" sz="1200" b="1">
                  <a:solidFill>
                    <a:schemeClr val="bg1"/>
                  </a:solidFill>
                  <a:latin typeface="微软雅黑" panose="020B0503020204020204" charset="-122"/>
                  <a:ea typeface="微软雅黑" panose="020B0503020204020204" charset="-122"/>
                  <a:cs typeface="微软雅黑" panose="020B0503020204020204" charset="-122"/>
                </a:rPr>
                <a:t>DPI</a:t>
              </a:r>
              <a:r>
                <a:rPr lang="zh-CN" altLang="en-US" sz="1200" b="1">
                  <a:solidFill>
                    <a:schemeClr val="bg1"/>
                  </a:solidFill>
                  <a:latin typeface="微软雅黑" panose="020B0503020204020204" charset="-122"/>
                  <a:ea typeface="微软雅黑" panose="020B0503020204020204" charset="-122"/>
                  <a:cs typeface="微软雅黑" panose="020B0503020204020204" charset="-122"/>
                </a:rPr>
                <a:t>深度监测</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92" name="等腰三角形 91"/>
            <p:cNvSpPr/>
            <p:nvPr/>
          </p:nvSpPr>
          <p:spPr>
            <a:xfrm rot="18300000">
              <a:off x="14954" y="5941"/>
              <a:ext cx="726" cy="47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97" name="文本框 96"/>
          <p:cNvSpPr txBox="1"/>
          <p:nvPr/>
        </p:nvSpPr>
        <p:spPr>
          <a:xfrm>
            <a:off x="7029450" y="5299075"/>
            <a:ext cx="1269365" cy="306705"/>
          </a:xfrm>
          <a:prstGeom prst="rect">
            <a:avLst/>
          </a:prstGeom>
          <a:noFill/>
          <a:extLst>
            <a:ext uri="{909E8E84-426E-40DD-AFC4-6F175D3DCCD1}">
              <a14:hiddenFill xmlns:a14="http://schemas.microsoft.com/office/drawing/2010/main">
                <a:solidFill>
                  <a:schemeClr val="bg2"/>
                </a:solidFill>
              </a14:hiddenFill>
            </a:ext>
          </a:extLst>
        </p:spPr>
        <p:txBody>
          <a:bodyPr wrap="square" rtlCol="0">
            <a:spAutoFit/>
          </a:bodyPr>
          <a:p>
            <a:pPr algn="ctr"/>
            <a:r>
              <a:rPr lang="zh-CN" altLang="en-US" sz="1400">
                <a:latin typeface="微软雅黑" panose="020B0503020204020204" charset="-122"/>
                <a:ea typeface="微软雅黑" panose="020B0503020204020204" charset="-122"/>
              </a:rPr>
              <a:t>个性特征</a:t>
            </a:r>
            <a:endParaRPr lang="zh-CN" altLang="en-US" sz="1400">
              <a:latin typeface="微软雅黑" panose="020B0503020204020204" charset="-122"/>
              <a:ea typeface="微软雅黑" panose="020B0503020204020204" charset="-122"/>
            </a:endParaRPr>
          </a:p>
        </p:txBody>
      </p:sp>
      <p:sp>
        <p:nvSpPr>
          <p:cNvPr id="98" name="文本框 97"/>
          <p:cNvSpPr txBox="1"/>
          <p:nvPr/>
        </p:nvSpPr>
        <p:spPr>
          <a:xfrm>
            <a:off x="7200900" y="5678805"/>
            <a:ext cx="1269365" cy="306705"/>
          </a:xfrm>
          <a:prstGeom prst="rect">
            <a:avLst/>
          </a:prstGeom>
          <a:noFill/>
          <a:extLst>
            <a:ext uri="{909E8E84-426E-40DD-AFC4-6F175D3DCCD1}">
              <a14:hiddenFill xmlns:a14="http://schemas.microsoft.com/office/drawing/2010/main">
                <a:solidFill>
                  <a:schemeClr val="bg2"/>
                </a:solidFill>
              </a14:hiddenFill>
            </a:ext>
          </a:extLst>
        </p:spPr>
        <p:txBody>
          <a:bodyPr wrap="square" rtlCol="0">
            <a:spAutoFit/>
          </a:bodyPr>
          <a:p>
            <a:pPr algn="ctr"/>
            <a:r>
              <a:rPr lang="zh-CN" altLang="en-US" sz="1400">
                <a:latin typeface="微软雅黑" panose="020B0503020204020204" charset="-122"/>
                <a:ea typeface="微软雅黑" panose="020B0503020204020204" charset="-122"/>
              </a:rPr>
              <a:t>用户标识</a:t>
            </a:r>
            <a:endParaRPr lang="zh-CN" altLang="en-US" sz="1400">
              <a:latin typeface="微软雅黑" panose="020B0503020204020204" charset="-122"/>
              <a:ea typeface="微软雅黑" panose="020B0503020204020204" charset="-122"/>
            </a:endParaRPr>
          </a:p>
        </p:txBody>
      </p:sp>
      <p:sp>
        <p:nvSpPr>
          <p:cNvPr id="99" name="文本框 98"/>
          <p:cNvSpPr txBox="1"/>
          <p:nvPr/>
        </p:nvSpPr>
        <p:spPr>
          <a:xfrm>
            <a:off x="7566660" y="6041390"/>
            <a:ext cx="1269365" cy="306705"/>
          </a:xfrm>
          <a:prstGeom prst="rect">
            <a:avLst/>
          </a:prstGeom>
          <a:noFill/>
          <a:extLst>
            <a:ext uri="{909E8E84-426E-40DD-AFC4-6F175D3DCCD1}">
              <a14:hiddenFill xmlns:a14="http://schemas.microsoft.com/office/drawing/2010/main">
                <a:solidFill>
                  <a:schemeClr val="bg2"/>
                </a:solidFill>
              </a14:hiddenFill>
            </a:ext>
          </a:extLst>
        </p:spPr>
        <p:txBody>
          <a:bodyPr wrap="square" rtlCol="0">
            <a:spAutoFit/>
          </a:bodyPr>
          <a:p>
            <a:pPr algn="ctr"/>
            <a:r>
              <a:rPr lang="zh-CN" altLang="en-US" sz="1400">
                <a:latin typeface="微软雅黑" panose="020B0503020204020204" charset="-122"/>
                <a:ea typeface="微软雅黑" panose="020B0503020204020204" charset="-122"/>
              </a:rPr>
              <a:t>行为判断</a:t>
            </a:r>
            <a:endParaRPr lang="zh-CN" altLang="en-US" sz="1400">
              <a:latin typeface="微软雅黑" panose="020B0503020204020204" charset="-122"/>
              <a:ea typeface="微软雅黑" panose="020B0503020204020204" charset="-122"/>
            </a:endParaRPr>
          </a:p>
        </p:txBody>
      </p:sp>
      <p:pic>
        <p:nvPicPr>
          <p:cNvPr id="101" name="图片 100" descr="4520606"/>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533765" y="5569585"/>
            <a:ext cx="462915" cy="462915"/>
          </a:xfrm>
          <a:prstGeom prst="rect">
            <a:avLst/>
          </a:prstGeom>
        </p:spPr>
      </p:pic>
      <p:pic>
        <p:nvPicPr>
          <p:cNvPr id="102" name="图片 101" descr="4520592"/>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61045" y="5203825"/>
            <a:ext cx="431165" cy="431165"/>
          </a:xfrm>
          <a:prstGeom prst="rect">
            <a:avLst/>
          </a:prstGeom>
        </p:spPr>
      </p:pic>
      <p:pic>
        <p:nvPicPr>
          <p:cNvPr id="105" name="图片 104" descr="4520602"/>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57615" y="5906770"/>
            <a:ext cx="428625" cy="428625"/>
          </a:xfrm>
          <a:prstGeom prst="rect">
            <a:avLst/>
          </a:prstGeom>
        </p:spPr>
      </p:pic>
      <p:pic>
        <p:nvPicPr>
          <p:cNvPr id="13" name="图片 12" descr="3632415"/>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317355" y="5052060"/>
            <a:ext cx="1136015" cy="1136015"/>
          </a:xfrm>
          <a:prstGeom prst="rect">
            <a:avLst/>
          </a:prstGeom>
        </p:spPr>
      </p:pic>
      <p:cxnSp>
        <p:nvCxnSpPr>
          <p:cNvPr id="14" name="Straight Connector 13"/>
          <p:cNvCxnSpPr/>
          <p:nvPr/>
        </p:nvCxnSpPr>
        <p:spPr>
          <a:xfrm>
            <a:off x="786122" y="4589780"/>
            <a:ext cx="0" cy="914400"/>
          </a:xfrm>
          <a:prstGeom prst="line">
            <a:avLst/>
          </a:prstGeom>
          <a:ln w="76200" cmpd="dbl">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86122" y="2104754"/>
            <a:ext cx="0" cy="914400"/>
          </a:xfrm>
          <a:prstGeom prst="line">
            <a:avLst/>
          </a:prstGeom>
          <a:ln w="76200" cmpd="dbl">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DNS智能重定向</a:t>
            </a:r>
            <a:endParaRPr lang="zh-CN" b="1" dirty="0"/>
          </a:p>
        </p:txBody>
      </p:sp>
      <p:sp>
        <p:nvSpPr>
          <p:cNvPr id="3" name="文本框 2"/>
          <p:cNvSpPr txBox="1"/>
          <p:nvPr/>
        </p:nvSpPr>
        <p:spPr>
          <a:xfrm>
            <a:off x="846455" y="3065780"/>
            <a:ext cx="4960620" cy="2030095"/>
          </a:xfrm>
          <a:prstGeom prst="rect">
            <a:avLst/>
          </a:prstGeom>
          <a:noFill/>
        </p:spPr>
        <p:txBody>
          <a:bodyPr wrap="square" rtlCol="0">
            <a:spAutoFit/>
          </a:bodyPr>
          <a:p>
            <a:pPr indent="0">
              <a:lnSpc>
                <a:spcPct val="150000"/>
              </a:lnSpc>
              <a:buFont typeface="+mj-lt"/>
              <a:buNone/>
            </a:pP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在</a:t>
            </a:r>
            <a:r>
              <a:rPr lang="zh-CN" altLang="en-US" sz="2800" b="1">
                <a:solidFill>
                  <a:schemeClr val="tx2"/>
                </a:solidFill>
                <a:latin typeface="微软雅黑" panose="020B0503020204020204" charset="-122"/>
                <a:ea typeface="微软雅黑" panose="020B0503020204020204" charset="-122"/>
                <a:cs typeface="微软雅黑" panose="020B0503020204020204" charset="-122"/>
              </a:rPr>
              <a:t>PPPOE</a:t>
            </a:r>
            <a:r>
              <a:rPr lang="zh-CN" altLang="en-US" sz="28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 </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直接拨号的模式中</a:t>
            </a:r>
            <a:endParaRPr lang="zh-CN" altLang="en-US" sz="20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endParaRPr lang="zh-CN" altLang="en-US" sz="14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用户被直接分配运营商下发的IP地址。以及运营商的DNS，用户访问网络时，</a:t>
            </a:r>
            <a:r>
              <a:rPr lang="zh-CN" altLang="en-US" sz="1400">
                <a:solidFill>
                  <a:schemeClr val="tx2"/>
                </a:solidFill>
                <a:latin typeface="微软雅黑" panose="020B0503020204020204" charset="-122"/>
                <a:ea typeface="微软雅黑" panose="020B0503020204020204" charset="-122"/>
                <a:cs typeface="微软雅黑" panose="020B0503020204020204" charset="-122"/>
              </a:rPr>
              <a:t>对应的网络地址被解析为运营商的线路</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，用户上网体验和直接拨号是一致的</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6447155" y="3065780"/>
            <a:ext cx="4879975" cy="2353310"/>
          </a:xfrm>
          <a:prstGeom prst="rect">
            <a:avLst/>
          </a:prstGeom>
          <a:noFill/>
        </p:spPr>
        <p:txBody>
          <a:bodyPr wrap="square" rtlCol="0">
            <a:spAutoFit/>
          </a:bodyPr>
          <a:p>
            <a:pPr indent="0">
              <a:lnSpc>
                <a:spcPct val="150000"/>
              </a:lnSpc>
              <a:buFont typeface="+mj-lt"/>
              <a:buNone/>
            </a:pP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在</a:t>
            </a:r>
            <a:r>
              <a:rPr lang="zh-CN" altLang="en-US" sz="2800" b="1">
                <a:solidFill>
                  <a:schemeClr val="bg2"/>
                </a:solidFill>
                <a:latin typeface="微软雅黑" panose="020B0503020204020204" charset="-122"/>
                <a:ea typeface="微软雅黑" panose="020B0503020204020204" charset="-122"/>
                <a:cs typeface="微软雅黑" panose="020B0503020204020204" charset="-122"/>
              </a:rPr>
              <a:t>WebPortal</a:t>
            </a:r>
            <a:r>
              <a:rPr lang="zh-CN" altLang="en-US" sz="2800" b="1">
                <a:solidFill>
                  <a:srgbClr val="E74C4C"/>
                </a:solidFill>
                <a:latin typeface="微软雅黑" panose="020B0503020204020204" charset="-122"/>
                <a:ea typeface="微软雅黑" panose="020B0503020204020204" charset="-122"/>
                <a:cs typeface="微软雅黑" panose="020B0503020204020204" charset="-122"/>
              </a:rPr>
              <a:t> </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接入模式中</a:t>
            </a:r>
            <a:endParaRPr lang="zh-CN" altLang="en-US" sz="28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endParaRPr lang="zh-CN" altLang="en-US" sz="14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用户预先通过DHCP获取得到内网IP地址，当用户认证成功接入网络后，</a:t>
            </a:r>
            <a:r>
              <a:rPr lang="zh-CN" altLang="en-US" sz="1400">
                <a:solidFill>
                  <a:schemeClr val="bg2"/>
                </a:solidFill>
                <a:latin typeface="微软雅黑" panose="020B0503020204020204" charset="-122"/>
                <a:ea typeface="微软雅黑" panose="020B0503020204020204" charset="-122"/>
                <a:cs typeface="微软雅黑" panose="020B0503020204020204" charset="-122"/>
              </a:rPr>
              <a:t>用户的DNS请求可以被蓝海卓越路由识别并智能重定向到对应的运营商网络</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，而不会造成DNS解析的网络IP地址和运营商线路不符导致体验不佳的情况</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920750" y="1891665"/>
            <a:ext cx="1143000" cy="1014730"/>
          </a:xfrm>
          <a:prstGeom prst="rect">
            <a:avLst/>
          </a:prstGeom>
          <a:solidFill>
            <a:schemeClr val="tx2"/>
          </a:solidFill>
        </p:spPr>
        <p:txBody>
          <a:bodyPr wrap="square" rtlCol="0">
            <a:spAutoFit/>
          </a:bodyPr>
          <a:p>
            <a:pPr algn="ctr"/>
            <a:r>
              <a:rPr lang="en-US" altLang="zh-CN" sz="6000" b="1">
                <a:solidFill>
                  <a:schemeClr val="bg1"/>
                </a:solidFill>
                <a:latin typeface="微软雅黑" panose="020B0503020204020204" charset="-122"/>
                <a:ea typeface="微软雅黑" panose="020B0503020204020204" charset="-122"/>
                <a:sym typeface="+mn-ea"/>
              </a:rPr>
              <a:t>01</a:t>
            </a:r>
            <a:endParaRPr lang="en-US" altLang="zh-CN" sz="6000" b="1">
              <a:solidFill>
                <a:schemeClr val="bg1"/>
              </a:solidFill>
              <a:latin typeface="微软雅黑" panose="020B0503020204020204" charset="-122"/>
              <a:ea typeface="微软雅黑" panose="020B0503020204020204" charset="-122"/>
              <a:sym typeface="+mn-ea"/>
            </a:endParaRPr>
          </a:p>
        </p:txBody>
      </p:sp>
      <p:sp>
        <p:nvSpPr>
          <p:cNvPr id="9" name="文本框 8"/>
          <p:cNvSpPr txBox="1"/>
          <p:nvPr/>
        </p:nvSpPr>
        <p:spPr>
          <a:xfrm>
            <a:off x="6447155" y="1891665"/>
            <a:ext cx="1143000" cy="1014730"/>
          </a:xfrm>
          <a:prstGeom prst="rect">
            <a:avLst/>
          </a:prstGeom>
          <a:solidFill>
            <a:schemeClr val="bg2"/>
          </a:solidFill>
        </p:spPr>
        <p:txBody>
          <a:bodyPr wrap="square" rtlCol="0">
            <a:spAutoFit/>
          </a:bodyPr>
          <a:p>
            <a:pPr algn="ctr"/>
            <a:r>
              <a:rPr lang="en-US" altLang="zh-CN" sz="6000" b="1">
                <a:solidFill>
                  <a:schemeClr val="bg1"/>
                </a:solidFill>
                <a:latin typeface="微软雅黑" panose="020B0503020204020204" charset="-122"/>
                <a:ea typeface="微软雅黑" panose="020B0503020204020204" charset="-122"/>
                <a:sym typeface="+mn-ea"/>
              </a:rPr>
              <a:t>02</a:t>
            </a:r>
            <a:endParaRPr lang="en-US" altLang="zh-CN" sz="6000" b="1">
              <a:solidFill>
                <a:schemeClr val="bg1"/>
              </a:solidFill>
              <a:latin typeface="微软雅黑" panose="020B0503020204020204" charset="-122"/>
              <a:ea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日志审计，数据分析</a:t>
            </a:r>
            <a:endParaRPr lang="zh-CN" b="1" dirty="0"/>
          </a:p>
        </p:txBody>
      </p:sp>
      <p:sp>
        <p:nvSpPr>
          <p:cNvPr id="3" name="文本框 2"/>
          <p:cNvSpPr txBox="1"/>
          <p:nvPr/>
        </p:nvSpPr>
        <p:spPr>
          <a:xfrm>
            <a:off x="497205" y="2383155"/>
            <a:ext cx="5909310" cy="2506980"/>
          </a:xfrm>
          <a:prstGeom prst="rect">
            <a:avLst/>
          </a:prstGeom>
          <a:noFill/>
        </p:spPr>
        <p:txBody>
          <a:bodyPr wrap="square" rtlCol="0">
            <a:spAutoFit/>
          </a:bodyPr>
          <a:p>
            <a:pPr indent="0">
              <a:lnSpc>
                <a:spcPct val="130000"/>
              </a:lnSpc>
              <a:buFont typeface="+mj-lt"/>
              <a:buNone/>
            </a:pPr>
            <a:r>
              <a:rPr lang="zh-CN" altLang="en-US" sz="2000" b="1">
                <a:latin typeface="微软雅黑" panose="020B0503020204020204" charset="-122"/>
                <a:ea typeface="微软雅黑" panose="020B0503020204020204" charset="-122"/>
                <a:cs typeface="微软雅黑" panose="020B0503020204020204" charset="-122"/>
              </a:rPr>
              <a:t>借助蓝海卓越路由的日志审计功能，可以实现日志数据的高效采集、统一管理、集中存储、统计分析。</a:t>
            </a:r>
            <a:endParaRPr lang="zh-CN" altLang="en-US" sz="1600" b="1">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endParaRPr lang="zh-CN" altLang="en-US" sz="1400">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如针对排名、分布、趋势和相似性分析，提供IP 轨迹、TOP 域名、应用流量流向图、URL 地图、TOP 用户、连接可视化分析和DNS 可视化分析等为代表的分析工具，并可协助运营商统一管理网络日志并为安全事件的事后取证提供依据。</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93" name="组合 92"/>
          <p:cNvGrpSpPr/>
          <p:nvPr/>
        </p:nvGrpSpPr>
        <p:grpSpPr>
          <a:xfrm rot="0">
            <a:off x="6833198" y="2295525"/>
            <a:ext cx="3945927" cy="2585851"/>
            <a:chOff x="4188757" y="920898"/>
            <a:chExt cx="3772605" cy="2532622"/>
          </a:xfrm>
        </p:grpSpPr>
        <p:grpSp>
          <p:nvGrpSpPr>
            <p:cNvPr id="94" name="组合 93"/>
            <p:cNvGrpSpPr/>
            <p:nvPr/>
          </p:nvGrpSpPr>
          <p:grpSpPr bwMode="auto">
            <a:xfrm>
              <a:off x="5469294" y="2092006"/>
              <a:ext cx="1169713" cy="1344060"/>
              <a:chOff x="11408405" y="2083111"/>
              <a:chExt cx="3118655" cy="3583196"/>
            </a:xfrm>
          </p:grpSpPr>
          <p:sp>
            <p:nvSpPr>
              <p:cNvPr id="95" name="任意多边形 94"/>
              <p:cNvSpPr/>
              <p:nvPr/>
            </p:nvSpPr>
            <p:spPr bwMode="auto">
              <a:xfrm>
                <a:off x="11408405" y="2083111"/>
                <a:ext cx="3118655" cy="3583196"/>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2CC0AA"/>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96" name="TextBox 6"/>
              <p:cNvSpPr>
                <a:spLocks noChangeArrowheads="1"/>
              </p:cNvSpPr>
              <p:nvPr/>
            </p:nvSpPr>
            <p:spPr bwMode="auto">
              <a:xfrm>
                <a:off x="11822950" y="3474517"/>
                <a:ext cx="2292347" cy="89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bodyPr>
              <a:p>
                <a:endParaRPr lang="zh-CN" altLang="en-US" dirty="0">
                  <a:ln w="10160">
                    <a:solidFill>
                      <a:srgbClr val="B6CBE6"/>
                    </a:solidFill>
                    <a:prstDash val="solid"/>
                  </a:ln>
                  <a:solidFill>
                    <a:srgbClr val="FFFFFF"/>
                  </a:solidFill>
                  <a:effectLst>
                    <a:outerShdw blurRad="38100" dist="22860" dir="5400000" algn="tl" rotWithShape="0">
                      <a:srgbClr val="000000">
                        <a:alpha val="30000"/>
                      </a:srgbClr>
                    </a:outerShdw>
                  </a:effectLst>
                  <a:latin typeface="Calibri" panose="020F0502020204030204" charset="0"/>
                  <a:sym typeface="+mn-ea"/>
                </a:endParaRPr>
              </a:p>
            </p:txBody>
          </p:sp>
        </p:grpSp>
        <p:sp>
          <p:nvSpPr>
            <p:cNvPr id="97" name="任意多边形 96"/>
            <p:cNvSpPr/>
            <p:nvPr/>
          </p:nvSpPr>
          <p:spPr bwMode="auto">
            <a:xfrm>
              <a:off x="6081092" y="920898"/>
              <a:ext cx="1169713" cy="1344060"/>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92D050"/>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grpSp>
          <p:nvGrpSpPr>
            <p:cNvPr id="101" name="组合 100"/>
            <p:cNvGrpSpPr/>
            <p:nvPr/>
          </p:nvGrpSpPr>
          <p:grpSpPr bwMode="auto">
            <a:xfrm>
              <a:off x="4776473" y="930931"/>
              <a:ext cx="1205063" cy="1344060"/>
              <a:chOff x="11210873" y="2145936"/>
              <a:chExt cx="3213080" cy="3584611"/>
            </a:xfrm>
          </p:grpSpPr>
          <p:sp>
            <p:nvSpPr>
              <p:cNvPr id="102" name="任意多边形 101"/>
              <p:cNvSpPr/>
              <p:nvPr/>
            </p:nvSpPr>
            <p:spPr bwMode="auto">
              <a:xfrm>
                <a:off x="11256358" y="2145936"/>
                <a:ext cx="3122575" cy="3584611"/>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chemeClr val="bg2"/>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sp>
            <p:nvSpPr>
              <p:cNvPr id="103" name="TextBox 6"/>
              <p:cNvSpPr>
                <a:spLocks noChangeArrowheads="1"/>
              </p:cNvSpPr>
              <p:nvPr/>
            </p:nvSpPr>
            <p:spPr bwMode="auto">
              <a:xfrm>
                <a:off x="11210873" y="3470770"/>
                <a:ext cx="3213080"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高效采集</a:t>
                </a:r>
                <a:endParaRPr lang="zh-CN" altLang="en-US" sz="1600" b="1" dirty="0">
                  <a:solidFill>
                    <a:srgbClr val="FFFFFF"/>
                  </a:solidFill>
                  <a:latin typeface="微软雅黑" panose="020B0503020204020204" charset="-122"/>
                  <a:ea typeface="微软雅黑" panose="020B0503020204020204" charset="-122"/>
                  <a:sym typeface="BellCent NamNum BT" pitchFamily="34" charset="0"/>
                </a:endParaRPr>
              </a:p>
            </p:txBody>
          </p:sp>
        </p:grpSp>
        <p:grpSp>
          <p:nvGrpSpPr>
            <p:cNvPr id="104" name="组合 103"/>
            <p:cNvGrpSpPr/>
            <p:nvPr/>
          </p:nvGrpSpPr>
          <p:grpSpPr bwMode="auto">
            <a:xfrm>
              <a:off x="4188757" y="2109460"/>
              <a:ext cx="1170081" cy="1344060"/>
              <a:chOff x="9716912" y="5144522"/>
              <a:chExt cx="3119637" cy="3584612"/>
            </a:xfrm>
          </p:grpSpPr>
          <p:sp>
            <p:nvSpPr>
              <p:cNvPr id="4" name="任意多边形 3"/>
              <p:cNvSpPr/>
              <p:nvPr/>
            </p:nvSpPr>
            <p:spPr bwMode="auto">
              <a:xfrm>
                <a:off x="9716912" y="5144522"/>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05709B"/>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6" name="TextBox 6"/>
              <p:cNvSpPr>
                <a:spLocks noChangeArrowheads="1"/>
              </p:cNvSpPr>
              <p:nvPr/>
            </p:nvSpPr>
            <p:spPr bwMode="auto">
              <a:xfrm>
                <a:off x="9893596" y="6576900"/>
                <a:ext cx="2942953"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集中存储</a:t>
                </a:r>
                <a:endPar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grpSp>
          <p:nvGrpSpPr>
            <p:cNvPr id="107" name="组合 106"/>
            <p:cNvGrpSpPr/>
            <p:nvPr/>
          </p:nvGrpSpPr>
          <p:grpSpPr bwMode="auto">
            <a:xfrm>
              <a:off x="6791649" y="2091958"/>
              <a:ext cx="1169713" cy="1344060"/>
              <a:chOff x="14846826" y="8200047"/>
              <a:chExt cx="3118655" cy="3584612"/>
            </a:xfrm>
          </p:grpSpPr>
          <p:sp>
            <p:nvSpPr>
              <p:cNvPr id="108" name="任意多边形 107"/>
              <p:cNvSpPr/>
              <p:nvPr/>
            </p:nvSpPr>
            <p:spPr bwMode="auto">
              <a:xfrm>
                <a:off x="14846826" y="8200047"/>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6F4FAF"/>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a:solidFill>
                    <a:srgbClr val="FFFFFF"/>
                  </a:solidFill>
                </a:endParaRPr>
              </a:p>
            </p:txBody>
          </p:sp>
          <p:sp>
            <p:nvSpPr>
              <p:cNvPr id="109" name="TextBox 6"/>
              <p:cNvSpPr>
                <a:spLocks noChangeArrowheads="1"/>
              </p:cNvSpPr>
              <p:nvPr/>
            </p:nvSpPr>
            <p:spPr bwMode="auto">
              <a:xfrm>
                <a:off x="15149189" y="9358079"/>
                <a:ext cx="2513159" cy="152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可视化呈现</a:t>
                </a:r>
                <a:endParaRPr lang="zh-CN" altLang="en-US" sz="1600" b="1" dirty="0" smtClean="0">
                  <a:solidFill>
                    <a:srgbClr val="FFFFFF"/>
                  </a:solidFill>
                  <a:latin typeface="微软雅黑" panose="020B0503020204020204" charset="-122"/>
                  <a:ea typeface="微软雅黑" panose="020B0503020204020204" charset="-122"/>
                  <a:sym typeface="BellCent NamNum BT" pitchFamily="34" charset="0"/>
                </a:endParaRPr>
              </a:p>
            </p:txBody>
          </p:sp>
        </p:grpSp>
        <p:sp>
          <p:nvSpPr>
            <p:cNvPr id="110" name="TextBox 6"/>
            <p:cNvSpPr>
              <a:spLocks noChangeArrowheads="1"/>
            </p:cNvSpPr>
            <p:nvPr/>
          </p:nvSpPr>
          <p:spPr bwMode="auto">
            <a:xfrm>
              <a:off x="5502505" y="2618582"/>
              <a:ext cx="1024010" cy="3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统计分析</a:t>
              </a:r>
              <a:endPar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sp>
          <p:nvSpPr>
            <p:cNvPr id="111" name="TextBox 6"/>
            <p:cNvSpPr>
              <a:spLocks noChangeArrowheads="1"/>
            </p:cNvSpPr>
            <p:nvPr/>
          </p:nvSpPr>
          <p:spPr bwMode="auto">
            <a:xfrm>
              <a:off x="6144252" y="1427770"/>
              <a:ext cx="1043619" cy="3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sz="1600" b="1" dirty="0" err="1">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统一管理</a:t>
              </a:r>
              <a:endPar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PPPoE代拨网关</a:t>
            </a:r>
            <a:endParaRPr lang="zh-CN" b="1" dirty="0"/>
          </a:p>
        </p:txBody>
      </p:sp>
      <p:grpSp>
        <p:nvGrpSpPr>
          <p:cNvPr id="13" name="组合 12"/>
          <p:cNvGrpSpPr/>
          <p:nvPr/>
        </p:nvGrpSpPr>
        <p:grpSpPr>
          <a:xfrm>
            <a:off x="664210" y="2183130"/>
            <a:ext cx="1796647" cy="1846580"/>
            <a:chOff x="8811" y="2936"/>
            <a:chExt cx="2073" cy="2776"/>
          </a:xfrm>
        </p:grpSpPr>
        <p:sp>
          <p:nvSpPr>
            <p:cNvPr id="9" name="圆角矩形 8"/>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0" name="文本框 9"/>
            <p:cNvSpPr txBox="1"/>
            <p:nvPr/>
          </p:nvSpPr>
          <p:spPr>
            <a:xfrm>
              <a:off x="8811" y="3598"/>
              <a:ext cx="2073" cy="1802"/>
            </a:xfrm>
            <a:prstGeom prst="rect">
              <a:avLst/>
            </a:prstGeom>
            <a:noFill/>
          </p:spPr>
          <p:txBody>
            <a:bodyPr wrap="square" rtlCol="0">
              <a:spAutoFit/>
            </a:bodyPr>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rPr>
                <a:t>网桥模式部署</a:t>
              </a:r>
              <a:endParaRPr lang="zh-CN"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rPr>
                <a:t>路由模式部署</a:t>
              </a:r>
              <a:endParaRPr lang="zh-CN"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作为出口网关</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单出口</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多出口的部署模式</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支持NAT功能</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 name="圆角矩形 10"/>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2" name="文本框 11"/>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4" name="组合 43"/>
          <p:cNvGrpSpPr/>
          <p:nvPr/>
        </p:nvGrpSpPr>
        <p:grpSpPr>
          <a:xfrm>
            <a:off x="2726055" y="2183130"/>
            <a:ext cx="1795780" cy="1846580"/>
            <a:chOff x="8811" y="2936"/>
            <a:chExt cx="2072" cy="2776"/>
          </a:xfrm>
        </p:grpSpPr>
        <p:sp>
          <p:nvSpPr>
            <p:cNvPr id="45" name="圆角矩形 44"/>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46" name="文本框 45"/>
            <p:cNvSpPr txBox="1"/>
            <p:nvPr/>
          </p:nvSpPr>
          <p:spPr>
            <a:xfrm>
              <a:off x="8811" y="3598"/>
              <a:ext cx="2072" cy="1525"/>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PPPOE Server功能</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PPPOE代拨</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、多拨</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用户</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Web</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认证</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Web Portal</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转</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PPPoE</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拨号认证</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47" name="圆角矩形 4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48" name="文本框 47"/>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9" name="组合 48"/>
          <p:cNvGrpSpPr/>
          <p:nvPr/>
        </p:nvGrpSpPr>
        <p:grpSpPr>
          <a:xfrm>
            <a:off x="4807585" y="2183130"/>
            <a:ext cx="1795838" cy="1846580"/>
            <a:chOff x="8811" y="2936"/>
            <a:chExt cx="2072" cy="2776"/>
          </a:xfrm>
        </p:grpSpPr>
        <p:sp>
          <p:nvSpPr>
            <p:cNvPr id="50" name="圆角矩形 49"/>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1" name="文本框 50"/>
            <p:cNvSpPr txBox="1"/>
            <p:nvPr/>
          </p:nvSpPr>
          <p:spPr>
            <a:xfrm>
              <a:off x="8811" y="3598"/>
              <a:ext cx="2071" cy="1525"/>
            </a:xfrm>
            <a:prstGeom prst="rect">
              <a:avLst/>
            </a:prstGeom>
            <a:noFill/>
          </p:spPr>
          <p:txBody>
            <a:bodyPr wrap="square" rtlCol="0">
              <a:spAutoFit/>
            </a:bodyPr>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8000</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个</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外网线路</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接收双层Vlan-tag QinQ数据包</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IPv4/IPv6路由、QoS</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流控</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52" name="圆角矩形 5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3" name="文本框 52"/>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4" name="组合 53"/>
          <p:cNvGrpSpPr/>
          <p:nvPr/>
        </p:nvGrpSpPr>
        <p:grpSpPr>
          <a:xfrm>
            <a:off x="664210" y="4163060"/>
            <a:ext cx="1796647" cy="1846371"/>
            <a:chOff x="8811" y="2936"/>
            <a:chExt cx="2073" cy="2776"/>
          </a:xfrm>
        </p:grpSpPr>
        <p:sp>
          <p:nvSpPr>
            <p:cNvPr id="55" name="圆角矩形 54"/>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6" name="文本框 55"/>
            <p:cNvSpPr txBox="1"/>
            <p:nvPr/>
          </p:nvSpPr>
          <p:spPr>
            <a:xfrm>
              <a:off x="8811" y="3523"/>
              <a:ext cx="2073" cy="2080"/>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多端口流入流出</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双默认路由、端口绑定和出口流量负载均衡</a:t>
              </a:r>
              <a:r>
                <a:rPr lang="zh-CN" alt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多运营商接入</a:t>
              </a:r>
              <a:r>
                <a:rPr lang="zh-CN" alt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a:t>
              </a: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实现用户路由自动分发、转向功能</a:t>
              </a:r>
              <a:endParaRPr lang="zh-CN" altLang="en-US" sz="1200" b="1">
                <a:solidFill>
                  <a:schemeClr val="bg1"/>
                </a:solidFill>
                <a:latin typeface="微软雅黑" panose="020B0503020204020204" charset="-122"/>
                <a:ea typeface="微软雅黑" panose="020B0503020204020204" charset="-122"/>
              </a:endParaRPr>
            </a:p>
          </p:txBody>
        </p:sp>
        <p:sp>
          <p:nvSpPr>
            <p:cNvPr id="57" name="圆角矩形 5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8" name="文本框 57"/>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9" name="组合 58"/>
          <p:cNvGrpSpPr/>
          <p:nvPr/>
        </p:nvGrpSpPr>
        <p:grpSpPr>
          <a:xfrm>
            <a:off x="2726055" y="4163060"/>
            <a:ext cx="1795780" cy="1846580"/>
            <a:chOff x="8811" y="2936"/>
            <a:chExt cx="2072" cy="2776"/>
          </a:xfrm>
        </p:grpSpPr>
        <p:sp>
          <p:nvSpPr>
            <p:cNvPr id="60" name="圆角矩形 59"/>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1" name="文本框 60"/>
            <p:cNvSpPr txBox="1"/>
            <p:nvPr/>
          </p:nvSpPr>
          <p:spPr>
            <a:xfrm>
              <a:off x="8811" y="3528"/>
              <a:ext cx="2072" cy="1802"/>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黑体" panose="02010609060101010101" charset="-122"/>
                  <a:sym typeface="+mn-ea"/>
                </a:rPr>
                <a:t>不同地址段</a:t>
              </a:r>
              <a:r>
                <a:rPr lang="zh-CN" altLang="en-US" sz="1200">
                  <a:solidFill>
                    <a:schemeClr val="bg1"/>
                  </a:solidFill>
                  <a:latin typeface="微软雅黑" panose="020B0503020204020204" charset="-122"/>
                  <a:ea typeface="微软雅黑" panose="020B0503020204020204" charset="-122"/>
                  <a:cs typeface="黑体" panose="02010609060101010101" charset="-122"/>
                  <a:sym typeface="+mn-ea"/>
                </a:rPr>
                <a:t>、不同用户账户</a:t>
              </a:r>
              <a:r>
                <a:rPr lang="en-US" sz="1200">
                  <a:solidFill>
                    <a:schemeClr val="bg1"/>
                  </a:solidFill>
                  <a:latin typeface="微软雅黑" panose="020B0503020204020204" charset="-122"/>
                  <a:ea typeface="微软雅黑" panose="020B0503020204020204" charset="-122"/>
                  <a:cs typeface="黑体" panose="02010609060101010101" charset="-122"/>
                  <a:sym typeface="+mn-ea"/>
                </a:rPr>
                <a:t>分配不同认证页面</a:t>
              </a:r>
              <a:r>
                <a:rPr lang="zh-CN" altLang="en-US" sz="1200">
                  <a:solidFill>
                    <a:schemeClr val="bg1"/>
                  </a:solidFill>
                  <a:latin typeface="微软雅黑" panose="020B0503020204020204" charset="-122"/>
                  <a:ea typeface="微软雅黑" panose="020B0503020204020204" charset="-122"/>
                  <a:cs typeface="黑体" panose="02010609060101010101" charset="-122"/>
                  <a:sym typeface="+mn-ea"/>
                </a:rPr>
                <a:t>；</a:t>
              </a:r>
              <a:endParaRPr lang="zh-CN" altLang="en-US" sz="1200">
                <a:solidFill>
                  <a:schemeClr val="bg1"/>
                </a:solidFill>
                <a:latin typeface="微软雅黑" panose="020B0503020204020204" charset="-122"/>
                <a:ea typeface="微软雅黑" panose="020B0503020204020204" charset="-122"/>
                <a:cs typeface="黑体" panose="02010609060101010101"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黑体" panose="02010609060101010101" charset="-122"/>
                  <a:sym typeface="+mn-ea"/>
                </a:rPr>
                <a:t>支持同一帐号</a:t>
              </a:r>
              <a:r>
                <a:rPr lang="zh-CN" altLang="en-US" sz="1200">
                  <a:solidFill>
                    <a:schemeClr val="bg1"/>
                  </a:solidFill>
                  <a:latin typeface="微软雅黑" panose="020B0503020204020204" charset="-122"/>
                  <a:ea typeface="微软雅黑" panose="020B0503020204020204" charset="-122"/>
                  <a:cs typeface="黑体" panose="02010609060101010101" charset="-122"/>
                  <a:sym typeface="+mn-ea"/>
                </a:rPr>
                <a:t>、</a:t>
              </a:r>
              <a:r>
                <a:rPr lang="en-US" sz="1200">
                  <a:solidFill>
                    <a:schemeClr val="bg1"/>
                  </a:solidFill>
                  <a:latin typeface="微软雅黑" panose="020B0503020204020204" charset="-122"/>
                  <a:ea typeface="微软雅黑" panose="020B0503020204020204" charset="-122"/>
                  <a:cs typeface="黑体" panose="02010609060101010101" charset="-122"/>
                  <a:sym typeface="+mn-ea"/>
                </a:rPr>
                <a:t>不同区域执行不同计费策略和带宽控制策略</a:t>
              </a:r>
              <a:endParaRPr lang="zh-CN" altLang="en-US" sz="1200" b="1">
                <a:solidFill>
                  <a:schemeClr val="bg1"/>
                </a:solidFill>
                <a:latin typeface="微软雅黑" panose="020B0503020204020204" charset="-122"/>
                <a:ea typeface="微软雅黑" panose="020B0503020204020204" charset="-122"/>
              </a:endParaRPr>
            </a:p>
          </p:txBody>
        </p:sp>
        <p:sp>
          <p:nvSpPr>
            <p:cNvPr id="62" name="圆角矩形 6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3" name="文本框 62"/>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64" name="组合 63"/>
          <p:cNvGrpSpPr/>
          <p:nvPr/>
        </p:nvGrpSpPr>
        <p:grpSpPr>
          <a:xfrm>
            <a:off x="4807585" y="4154170"/>
            <a:ext cx="1795780" cy="1846580"/>
            <a:chOff x="8811" y="2936"/>
            <a:chExt cx="2072" cy="2776"/>
          </a:xfrm>
          <a:solidFill>
            <a:schemeClr val="bg2"/>
          </a:solidFill>
        </p:grpSpPr>
        <p:sp>
          <p:nvSpPr>
            <p:cNvPr id="65" name="圆角矩形 6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6" name="文本框 65"/>
            <p:cNvSpPr txBox="1"/>
            <p:nvPr/>
          </p:nvSpPr>
          <p:spPr>
            <a:xfrm>
              <a:off x="8811" y="3598"/>
              <a:ext cx="2072" cy="1802"/>
            </a:xfrm>
            <a:prstGeom prst="rect">
              <a:avLst/>
            </a:prstGeom>
            <a:grp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控制多服务的策略</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物理端口绑定功能</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多厂家Radius Server</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，可手动、自动设置切换场景</a:t>
              </a:r>
              <a:endParaRPr lang="en-US" altLang="en-US" sz="1200">
                <a:solidFill>
                  <a:srgbClr val="000000"/>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7" name="圆角矩形 6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8" name="文本框 67"/>
            <p:cNvSpPr txBox="1"/>
            <p:nvPr/>
          </p:nvSpPr>
          <p:spPr>
            <a:xfrm>
              <a:off x="9282" y="2936"/>
              <a:ext cx="1007" cy="461"/>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69" name="组合 68"/>
          <p:cNvGrpSpPr/>
          <p:nvPr/>
        </p:nvGrpSpPr>
        <p:grpSpPr>
          <a:xfrm>
            <a:off x="6951345" y="4377690"/>
            <a:ext cx="4556125" cy="1311910"/>
            <a:chOff x="8811" y="2936"/>
            <a:chExt cx="2072" cy="2066"/>
          </a:xfrm>
        </p:grpSpPr>
        <p:sp>
          <p:nvSpPr>
            <p:cNvPr id="70" name="圆角矩形 69"/>
            <p:cNvSpPr/>
            <p:nvPr/>
          </p:nvSpPr>
          <p:spPr>
            <a:xfrm>
              <a:off x="8811" y="3116"/>
              <a:ext cx="2072" cy="188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72" name="圆角矩形 7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73" name="文本框 72"/>
            <p:cNvSpPr txBox="1"/>
            <p:nvPr/>
          </p:nvSpPr>
          <p:spPr>
            <a:xfrm>
              <a:off x="9282" y="2936"/>
              <a:ext cx="1007" cy="483"/>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79" name="组合 78"/>
          <p:cNvGrpSpPr/>
          <p:nvPr/>
        </p:nvGrpSpPr>
        <p:grpSpPr>
          <a:xfrm>
            <a:off x="6951980" y="2389505"/>
            <a:ext cx="4555490" cy="1311910"/>
            <a:chOff x="8811" y="2936"/>
            <a:chExt cx="2072" cy="2066"/>
          </a:xfrm>
        </p:grpSpPr>
        <p:sp>
          <p:nvSpPr>
            <p:cNvPr id="80" name="圆角矩形 79"/>
            <p:cNvSpPr/>
            <p:nvPr/>
          </p:nvSpPr>
          <p:spPr>
            <a:xfrm>
              <a:off x="8811" y="3116"/>
              <a:ext cx="2072" cy="188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81" name="圆角矩形 80"/>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82" name="文本框 81"/>
            <p:cNvSpPr txBox="1"/>
            <p:nvPr/>
          </p:nvSpPr>
          <p:spPr>
            <a:xfrm>
              <a:off x="9282" y="2936"/>
              <a:ext cx="1007" cy="483"/>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sp>
        <p:nvSpPr>
          <p:cNvPr id="83" name="文本框 82"/>
          <p:cNvSpPr txBox="1"/>
          <p:nvPr/>
        </p:nvSpPr>
        <p:spPr>
          <a:xfrm>
            <a:off x="6978015" y="4740275"/>
            <a:ext cx="4392295" cy="645160"/>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限制用户做代理服务器、使用BT等软件占用大量网络资源</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设置NAT功能时用户会话数控制参数</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持Console、虚拟终端方式配置，</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84" name="文本框 83"/>
          <p:cNvSpPr txBox="1"/>
          <p:nvPr/>
        </p:nvSpPr>
        <p:spPr>
          <a:xfrm>
            <a:off x="6984365" y="2667635"/>
            <a:ext cx="4366895" cy="1014730"/>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支持以</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最低</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32Kbps为单位进行带宽控制；</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免认证用户根据IP地址段进行带宽控制，使</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其</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对资源的利用进行管理</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SSH</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命令行远程管理方式</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支持web管理方式</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2922270" y="1266825"/>
            <a:ext cx="5733415" cy="368300"/>
          </a:xfrm>
          <a:prstGeom prst="rect">
            <a:avLst/>
          </a:prstGeom>
          <a:noFill/>
        </p:spPr>
        <p:txBody>
          <a:bodyPr wrap="square" rtlCol="0">
            <a:spAutoFit/>
          </a:bodyPr>
          <a:p>
            <a:pPr algn="ctr"/>
            <a:r>
              <a:rPr lang="en-US" b="1">
                <a:solidFill>
                  <a:srgbClr val="8B67FA"/>
                </a:solidFill>
                <a:latin typeface="微软雅黑" panose="020B0503020204020204" charset="-122"/>
                <a:ea typeface="微软雅黑" panose="020B0503020204020204" charset="-122"/>
                <a:cs typeface="宋体" panose="02010600030101010101" pitchFamily="2" charset="-122"/>
                <a:sym typeface="+mn-ea"/>
              </a:rPr>
              <a:t>技术参数及性能</a:t>
            </a:r>
            <a:endParaRPr lang="en-US" altLang="en-US" b="1">
              <a:solidFill>
                <a:srgbClr val="8B67FA"/>
              </a:solidFill>
              <a:latin typeface="微软雅黑" panose="020B0503020204020204" charset="-122"/>
              <a:ea typeface="微软雅黑" panose="020B0503020204020204" charset="-122"/>
              <a:cs typeface="宋体" panose="02010600030101010101" pitchFamily="2" charset="-122"/>
              <a:sym typeface="+mn-ea"/>
            </a:endParaRPr>
          </a:p>
        </p:txBody>
      </p:sp>
      <p:grpSp>
        <p:nvGrpSpPr>
          <p:cNvPr id="28" name="Group 27"/>
          <p:cNvGrpSpPr/>
          <p:nvPr/>
        </p:nvGrpSpPr>
        <p:grpSpPr>
          <a:xfrm flipH="1">
            <a:off x="6502400" y="950595"/>
            <a:ext cx="629920" cy="631825"/>
            <a:chOff x="7275629" y="3973834"/>
            <a:chExt cx="464344" cy="465138"/>
          </a:xfrm>
          <a:solidFill>
            <a:schemeClr val="accent2"/>
          </a:solidFill>
        </p:grpSpPr>
        <p:sp>
          <p:nvSpPr>
            <p:cNvPr id="29" name="AutoShape 37"/>
            <p:cNvSpPr/>
            <p:nvPr/>
          </p:nvSpPr>
          <p:spPr bwMode="auto">
            <a:xfrm>
              <a:off x="7275629" y="4017490"/>
              <a:ext cx="423069" cy="421482"/>
            </a:xfrm>
            <a:custGeom>
              <a:avLst/>
              <a:gdLst>
                <a:gd name="T0" fmla="+- 0 10849 98"/>
                <a:gd name="T1" fmla="*/ T0 w 21502"/>
                <a:gd name="T2" fmla="*/ 10800 h 21600"/>
                <a:gd name="T3" fmla="+- 0 10849 98"/>
                <a:gd name="T4" fmla="*/ T3 w 21502"/>
                <a:gd name="T5" fmla="*/ 10800 h 21600"/>
                <a:gd name="T6" fmla="+- 0 10849 98"/>
                <a:gd name="T7" fmla="*/ T6 w 21502"/>
                <a:gd name="T8" fmla="*/ 10800 h 21600"/>
                <a:gd name="T9" fmla="+- 0 10849 98"/>
                <a:gd name="T10" fmla="*/ T9 w 21502"/>
                <a:gd name="T11" fmla="*/ 10800 h 21600"/>
              </a:gdLst>
              <a:ahLst/>
              <a:cxnLst>
                <a:cxn ang="0">
                  <a:pos x="T1" y="T2"/>
                </a:cxn>
                <a:cxn ang="0">
                  <a:pos x="T4" y="T5"/>
                </a:cxn>
                <a:cxn ang="0">
                  <a:pos x="T7" y="T8"/>
                </a:cxn>
                <a:cxn ang="0">
                  <a:pos x="T10" y="T11"/>
                </a:cxn>
              </a:cxnLst>
              <a:rect l="0" t="0" r="r" b="b"/>
              <a:pathLst>
                <a:path w="21502" h="2160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0" name="AutoShape 38"/>
            <p:cNvSpPr/>
            <p:nvPr/>
          </p:nvSpPr>
          <p:spPr bwMode="auto">
            <a:xfrm>
              <a:off x="7478829" y="4206403"/>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1" name="AutoShape 39"/>
            <p:cNvSpPr/>
            <p:nvPr/>
          </p:nvSpPr>
          <p:spPr bwMode="auto">
            <a:xfrm>
              <a:off x="7667742" y="3973834"/>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2" name="AutoShape 40"/>
            <p:cNvSpPr/>
            <p:nvPr/>
          </p:nvSpPr>
          <p:spPr bwMode="auto">
            <a:xfrm>
              <a:off x="7391517" y="4192115"/>
              <a:ext cx="57944" cy="57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3" name="AutoShape 41"/>
            <p:cNvSpPr/>
            <p:nvPr/>
          </p:nvSpPr>
          <p:spPr bwMode="auto">
            <a:xfrm>
              <a:off x="7449460" y="4293715"/>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4" name="AutoShape 42"/>
            <p:cNvSpPr/>
            <p:nvPr/>
          </p:nvSpPr>
          <p:spPr bwMode="auto">
            <a:xfrm>
              <a:off x="7682029" y="4075434"/>
              <a:ext cx="28575"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形 8"/>
          <p:cNvPicPr>
            <a:picLocks noChangeAspect="1"/>
          </p:cNvPicPr>
          <p:nvPr/>
        </p:nvPicPr>
        <p:blipFill rotWithShape="1">
          <a:blip r:embed="rId1"/>
          <a:srcRect l="26754"/>
          <a:stretch>
            <a:fillRect/>
          </a:stretch>
        </p:blipFill>
        <p:spPr>
          <a:xfrm>
            <a:off x="3592286" y="464895"/>
            <a:ext cx="1981390" cy="2705100"/>
          </a:xfrm>
          <a:prstGeom prst="rect">
            <a:avLst/>
          </a:prstGeom>
        </p:spPr>
      </p:pic>
      <p:sp>
        <p:nvSpPr>
          <p:cNvPr id="4" name="淘宝店chenying0907出品 4"/>
          <p:cNvSpPr/>
          <p:nvPr>
            <p:custDataLst>
              <p:tags r:id="rId2"/>
            </p:custDataLst>
          </p:nvPr>
        </p:nvSpPr>
        <p:spPr>
          <a:xfrm>
            <a:off x="3282043" y="3167063"/>
            <a:ext cx="8909958" cy="449263"/>
          </a:xfrm>
          <a:prstGeom prst="rect">
            <a:avLst/>
          </a:prstGeom>
          <a:gradFill>
            <a:gsLst>
              <a:gs pos="0">
                <a:srgbClr val="1F9AE6"/>
              </a:gs>
              <a:gs pos="100000">
                <a:srgbClr val="8E65FA"/>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endParaRPr lang="zh-CN" altLang="en-US" sz="2400">
              <a:gradFill>
                <a:gsLst>
                  <a:gs pos="0">
                    <a:srgbClr val="1F9AE6"/>
                  </a:gs>
                  <a:gs pos="100000">
                    <a:srgbClr val="8E65FA"/>
                  </a:gs>
                </a:gsLst>
                <a:lin ang="10800000" scaled="1"/>
              </a:gradFill>
            </a:endParaRPr>
          </a:p>
        </p:txBody>
      </p:sp>
      <p:sp>
        <p:nvSpPr>
          <p:cNvPr id="5" name="TextBox 5"/>
          <p:cNvSpPr txBox="1"/>
          <p:nvPr>
            <p:custDataLst>
              <p:tags r:id="rId3"/>
            </p:custDataLst>
          </p:nvPr>
        </p:nvSpPr>
        <p:spPr>
          <a:xfrm>
            <a:off x="-513129" y="-2479502"/>
            <a:ext cx="5583580" cy="11787522"/>
          </a:xfrm>
          <a:prstGeom prst="rect">
            <a:avLst/>
          </a:prstGeom>
          <a:noFill/>
          <a:effectLst/>
        </p:spPr>
        <p:txBody>
          <a:bodyPr wrap="none" lIns="91440" tIns="45720" rIns="91440" bIns="45720">
            <a:spAutoFit/>
          </a:bodyPr>
          <a:lstStyle/>
          <a:p>
            <a:pPr>
              <a:defRPr/>
            </a:pPr>
            <a:r>
              <a:rPr lang="en-US" altLang="zh-CN" sz="76000" dirty="0">
                <a:solidFill>
                  <a:srgbClr val="8E65FA"/>
                </a:solidFill>
                <a:latin typeface="华文细黑" panose="02010600040101010101" pitchFamily="2" charset="-122"/>
                <a:ea typeface="华文细黑" panose="02010600040101010101" pitchFamily="2" charset="-122"/>
              </a:rPr>
              <a:t>3</a:t>
            </a:r>
            <a:endParaRPr lang="zh-CN" altLang="en-US" sz="76000" dirty="0">
              <a:solidFill>
                <a:srgbClr val="8E65FA"/>
              </a:solidFill>
              <a:latin typeface="华文细黑" panose="02010600040101010101" pitchFamily="2" charset="-122"/>
              <a:ea typeface="华文细黑" panose="02010600040101010101" pitchFamily="2" charset="-122"/>
            </a:endParaRPr>
          </a:p>
        </p:txBody>
      </p:sp>
      <p:sp>
        <p:nvSpPr>
          <p:cNvPr id="6" name="淘宝店chenying0907出品 4"/>
          <p:cNvSpPr>
            <a:spLocks noChangeArrowheads="1"/>
          </p:cNvSpPr>
          <p:nvPr>
            <p:custDataLst>
              <p:tags r:id="rId4"/>
            </p:custDataLst>
          </p:nvPr>
        </p:nvSpPr>
        <p:spPr bwMode="auto">
          <a:xfrm>
            <a:off x="5573487" y="3155951"/>
            <a:ext cx="5724703" cy="460375"/>
          </a:xfrm>
          <a:prstGeom prst="rect">
            <a:avLst/>
          </a:prstGeom>
          <a:noFill/>
          <a:ln w="9525">
            <a:noFill/>
            <a:miter lim="800000"/>
          </a:ln>
        </p:spPr>
        <p:txBody>
          <a:bodyPr wrap="square" lIns="91440" tIns="45720" rIns="91440" bIns="45720">
            <a:spAutoFit/>
          </a:bodyPr>
          <a:lstStyle/>
          <a:p>
            <a:pPr algn="r"/>
            <a:r>
              <a:rPr lang="en-US" altLang="zh-CN" sz="2400" b="1" dirty="0">
                <a:solidFill>
                  <a:schemeClr val="bg1"/>
                </a:solidFill>
                <a:latin typeface="Microsoft YaHei UI" panose="020B0503020204020204" charset="-122"/>
                <a:ea typeface="Microsoft YaHei UI" panose="020B0503020204020204" charset="-122"/>
                <a:sym typeface="+mn-ea"/>
              </a:rPr>
              <a:t>PART THRER</a:t>
            </a:r>
            <a:endParaRPr lang="zh-CN" altLang="en-US" sz="2400" b="1" dirty="0">
              <a:solidFill>
                <a:schemeClr val="bg1"/>
              </a:solidFill>
              <a:latin typeface="方正兰亭超细黑简体" panose="02000000000000000000" pitchFamily="2" charset="-122"/>
              <a:ea typeface="方正兰亭超细黑简体" panose="02000000000000000000" pitchFamily="2" charset="-122"/>
            </a:endParaRPr>
          </a:p>
        </p:txBody>
      </p:sp>
      <p:sp>
        <p:nvSpPr>
          <p:cNvPr id="7" name="淘宝店chenying0907出品 2"/>
          <p:cNvSpPr>
            <a:spLocks noChangeArrowheads="1"/>
          </p:cNvSpPr>
          <p:nvPr>
            <p:custDataLst>
              <p:tags r:id="rId5"/>
            </p:custDataLst>
          </p:nvPr>
        </p:nvSpPr>
        <p:spPr bwMode="auto">
          <a:xfrm>
            <a:off x="8336087" y="2258200"/>
            <a:ext cx="2214880" cy="706755"/>
          </a:xfrm>
          <a:prstGeom prst="rect">
            <a:avLst/>
          </a:prstGeom>
          <a:noFill/>
          <a:ln w="9525">
            <a:noFill/>
            <a:miter lim="800000"/>
          </a:ln>
        </p:spPr>
        <p:txBody>
          <a:bodyPr wrap="none" lIns="91440" tIns="45720" rIns="91440" bIns="45720">
            <a:spAutoFit/>
          </a:bodyPr>
          <a:lstStyle/>
          <a:p>
            <a:pPr algn="r"/>
            <a:r>
              <a:rPr lang="zh-CN" altLang="en-US" sz="4000"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解决方案</a:t>
            </a:r>
            <a:endParaRPr lang="zh-CN" altLang="en-US" sz="4000" dirty="0">
              <a:gradFill flip="none" rotWithShape="1">
                <a:gsLst>
                  <a:gs pos="0">
                    <a:srgbClr val="1F9AE6"/>
                  </a:gs>
                  <a:gs pos="100000">
                    <a:srgbClr val="8E65FA"/>
                  </a:gs>
                </a:gsLst>
                <a:lin ang="10800000" scaled="1"/>
                <a:tileRect/>
              </a:gradFill>
              <a:latin typeface="+mj-ea"/>
              <a:sym typeface="方正清刻本悦宋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5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50000">
                                          <p:cBhvr additive="base">
                                            <p:cTn id="11" dur="1500" fill="hold"/>
                                            <p:tgtEl>
                                              <p:spTgt spid="4"/>
                                            </p:tgtEl>
                                            <p:attrNameLst>
                                              <p:attrName>ppt_x</p:attrName>
                                            </p:attrNameLst>
                                          </p:cBhvr>
                                          <p:tavLst>
                                            <p:tav tm="0">
                                              <p:val>
                                                <p:strVal val="1+#ppt_w/2"/>
                                              </p:val>
                                            </p:tav>
                                            <p:tav tm="100000">
                                              <p:val>
                                                <p:strVal val="#ppt_x"/>
                                              </p:val>
                                            </p:tav>
                                          </p:tavLst>
                                        </p:anim>
                                        <p:anim calcmode="lin" valueType="num" p14:bounceEnd="50000">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500" fill="hold"/>
                                            <p:tgtEl>
                                              <p:spTgt spid="4"/>
                                            </p:tgtEl>
                                            <p:attrNameLst>
                                              <p:attrName>ppt_x</p:attrName>
                                            </p:attrNameLst>
                                          </p:cBhvr>
                                          <p:tavLst>
                                            <p:tav tm="0">
                                              <p:val>
                                                <p:strVal val="1+#ppt_w/2"/>
                                              </p:val>
                                            </p:tav>
                                            <p:tav tm="100000">
                                              <p:val>
                                                <p:strVal val="#ppt_x"/>
                                              </p:val>
                                            </p:tav>
                                          </p:tavLst>
                                        </p:anim>
                                        <p:anim calcmode="lin" valueType="num">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方案描述</a:t>
            </a:r>
            <a:endParaRPr lang="zh-CN" altLang="en-US" b="1"/>
          </a:p>
        </p:txBody>
      </p:sp>
      <p:pic>
        <p:nvPicPr>
          <p:cNvPr id="35" name="ECB019B1-382A-4266-B25C-5B523AA43C14-1" descr="C:/Users/ITSW/AppData/Local/Temp/wpp.hFMWqIwpp"/>
          <p:cNvPicPr>
            <a:picLocks noChangeAspect="1"/>
          </p:cNvPicPr>
          <p:nvPr>
            <p:custDataLst>
              <p:tags r:id="rId1"/>
            </p:custDataLst>
          </p:nvPr>
        </p:nvPicPr>
        <p:blipFill>
          <a:blip r:embed="rId2"/>
          <a:stretch>
            <a:fillRect/>
          </a:stretch>
        </p:blipFill>
        <p:spPr>
          <a:xfrm>
            <a:off x="6185218" y="296228"/>
            <a:ext cx="4243070" cy="6266180"/>
          </a:xfrm>
          <a:prstGeom prst="rect">
            <a:avLst/>
          </a:prstGeom>
        </p:spPr>
      </p:pic>
      <p:sp>
        <p:nvSpPr>
          <p:cNvPr id="38" name="文本框 37"/>
          <p:cNvSpPr txBox="1"/>
          <p:nvPr/>
        </p:nvSpPr>
        <p:spPr>
          <a:xfrm>
            <a:off x="920115" y="2269490"/>
            <a:ext cx="3013075" cy="212280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pPr>
              <a:lnSpc>
                <a:spcPct val="200000"/>
              </a:lnSpc>
            </a:pPr>
            <a:r>
              <a:rPr lang="zh-CN" sz="1200" b="1">
                <a:latin typeface="微软雅黑" panose="020B0503020204020204" charset="-122"/>
                <a:ea typeface="微软雅黑" panose="020B0503020204020204" charset="-122"/>
                <a:cs typeface="仿宋" panose="02010609060101010101" charset="-122"/>
                <a:sym typeface="+mn-ea"/>
              </a:rPr>
              <a:t>拓扑说明：</a:t>
            </a:r>
            <a:endParaRPr lang="zh-CN" sz="12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sz="900" b="1">
                <a:latin typeface="微软雅黑" panose="020B0503020204020204" charset="-122"/>
                <a:ea typeface="微软雅黑" panose="020B0503020204020204" charset="-122"/>
                <a:cs typeface="仿宋" panose="02010609060101010101" charset="-122"/>
                <a:sym typeface="+mn-ea"/>
              </a:rPr>
              <a:t>电信、联通、移动、三家运营商均采用</a:t>
            </a:r>
            <a:r>
              <a:rPr lang="en-US" altLang="zh-CN" sz="900" b="1">
                <a:latin typeface="微软雅黑" panose="020B0503020204020204" charset="-122"/>
                <a:ea typeface="微软雅黑" panose="020B0503020204020204" charset="-122"/>
                <a:cs typeface="仿宋" panose="02010609060101010101" charset="-122"/>
                <a:sym typeface="+mn-ea"/>
              </a:rPr>
              <a:t>BRAS</a:t>
            </a:r>
            <a:r>
              <a:rPr lang="zh-CN" altLang="en-US" sz="900" b="1">
                <a:latin typeface="微软雅黑" panose="020B0503020204020204" charset="-122"/>
                <a:ea typeface="微软雅黑" panose="020B0503020204020204" charset="-122"/>
                <a:cs typeface="仿宋" panose="02010609060101010101" charset="-122"/>
                <a:sym typeface="+mn-ea"/>
              </a:rPr>
              <a:t>直接接入代拨网关。</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代拨网关下接核心交换机和</a:t>
            </a:r>
            <a:r>
              <a:rPr lang="en-US" altLang="zh-CN" sz="900" b="1">
                <a:latin typeface="微软雅黑" panose="020B0503020204020204" charset="-122"/>
                <a:ea typeface="微软雅黑" panose="020B0503020204020204" charset="-122"/>
                <a:cs typeface="仿宋" panose="02010609060101010101" charset="-122"/>
                <a:sym typeface="+mn-ea"/>
              </a:rPr>
              <a:t>OLT</a:t>
            </a:r>
            <a:r>
              <a:rPr lang="zh-CN" altLang="en-US" sz="900" b="1">
                <a:latin typeface="微软雅黑" panose="020B0503020204020204" charset="-122"/>
                <a:ea typeface="微软雅黑" panose="020B0503020204020204" charset="-122"/>
                <a:cs typeface="仿宋" panose="02010609060101010101" charset="-122"/>
                <a:sym typeface="+mn-ea"/>
              </a:rPr>
              <a:t>。</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宿舍上网区通过代拨网关重定向上网并进行二次认证。</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办公区域通过无线</a:t>
            </a:r>
            <a:r>
              <a:rPr lang="en-US" altLang="zh-CN" sz="900" b="1">
                <a:latin typeface="微软雅黑" panose="020B0503020204020204" charset="-122"/>
                <a:ea typeface="微软雅黑" panose="020B0503020204020204" charset="-122"/>
                <a:cs typeface="仿宋" panose="02010609060101010101" charset="-122"/>
                <a:sym typeface="+mn-ea"/>
              </a:rPr>
              <a:t>AP</a:t>
            </a:r>
            <a:r>
              <a:rPr lang="zh-CN" altLang="en-US" sz="900" b="1">
                <a:latin typeface="微软雅黑" panose="020B0503020204020204" charset="-122"/>
                <a:ea typeface="微软雅黑" panose="020B0503020204020204" charset="-122"/>
                <a:cs typeface="仿宋" panose="02010609060101010101" charset="-122"/>
                <a:sym typeface="+mn-ea"/>
              </a:rPr>
              <a:t>上网，并通过无线</a:t>
            </a:r>
            <a:r>
              <a:rPr lang="en-US" altLang="zh-CN" sz="900" b="1">
                <a:latin typeface="微软雅黑" panose="020B0503020204020204" charset="-122"/>
                <a:ea typeface="微软雅黑" panose="020B0503020204020204" charset="-122"/>
                <a:cs typeface="仿宋" panose="02010609060101010101" charset="-122"/>
                <a:sym typeface="+mn-ea"/>
              </a:rPr>
              <a:t>AC</a:t>
            </a:r>
            <a:r>
              <a:rPr lang="zh-CN" altLang="en-US" sz="900" b="1">
                <a:latin typeface="微软雅黑" panose="020B0503020204020204" charset="-122"/>
                <a:ea typeface="微软雅黑" panose="020B0503020204020204" charset="-122"/>
                <a:cs typeface="仿宋" panose="02010609060101010101" charset="-122"/>
                <a:sym typeface="+mn-ea"/>
              </a:rPr>
              <a:t>控制器与校园认证平台对接，实现校园内部员工上网认证。</a:t>
            </a:r>
            <a:endParaRPr lang="en-US" altLang="zh-CN" sz="900" b="1">
              <a:latin typeface="微软雅黑" panose="020B0503020204020204" charset="-122"/>
              <a:ea typeface="微软雅黑" panose="020B0503020204020204" charset="-122"/>
              <a:cs typeface="仿宋" panose="02010609060101010101" charset="-122"/>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代拨上网流程</a:t>
            </a:r>
            <a:endParaRPr lang="zh-CN" altLang="en-US" b="1"/>
          </a:p>
        </p:txBody>
      </p:sp>
      <p:pic>
        <p:nvPicPr>
          <p:cNvPr id="3" name="图片 2"/>
          <p:cNvPicPr>
            <a:picLocks noChangeAspect="1"/>
          </p:cNvPicPr>
          <p:nvPr>
            <p:custDataLst>
              <p:tags r:id="rId1"/>
            </p:custDataLst>
          </p:nvPr>
        </p:nvPicPr>
        <p:blipFill>
          <a:blip r:embed="rId2"/>
          <a:stretch>
            <a:fillRect/>
          </a:stretch>
        </p:blipFill>
        <p:spPr>
          <a:xfrm>
            <a:off x="1009650" y="1080770"/>
            <a:ext cx="10552430" cy="567626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代拨流程示意</a:t>
            </a:r>
            <a:endParaRPr lang="zh-CN" altLang="en-US" b="1"/>
          </a:p>
        </p:txBody>
      </p:sp>
      <p:pic>
        <p:nvPicPr>
          <p:cNvPr id="3" name="图片 2"/>
          <p:cNvPicPr>
            <a:picLocks noChangeAspect="1"/>
          </p:cNvPicPr>
          <p:nvPr/>
        </p:nvPicPr>
        <p:blipFill>
          <a:blip r:embed="rId1"/>
          <a:stretch>
            <a:fillRect/>
          </a:stretch>
        </p:blipFill>
        <p:spPr>
          <a:xfrm>
            <a:off x="920115" y="2679065"/>
            <a:ext cx="582295" cy="1013460"/>
          </a:xfrm>
          <a:prstGeom prst="rect">
            <a:avLst/>
          </a:prstGeom>
        </p:spPr>
      </p:pic>
      <p:sp>
        <p:nvSpPr>
          <p:cNvPr id="4" name="圆角矩形 3"/>
          <p:cNvSpPr/>
          <p:nvPr/>
        </p:nvSpPr>
        <p:spPr>
          <a:xfrm>
            <a:off x="1946275" y="2642235"/>
            <a:ext cx="1047750" cy="1082675"/>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50000"/>
              </a:lnSpc>
            </a:pPr>
            <a:r>
              <a:rPr lang="zh-CN" altLang="en-US" sz="1400" b="1"/>
              <a:t>手机账号</a:t>
            </a:r>
            <a:endParaRPr lang="zh-CN" altLang="en-US" sz="1400" b="1"/>
          </a:p>
          <a:p>
            <a:pPr algn="ctr">
              <a:lnSpc>
                <a:spcPct val="150000"/>
              </a:lnSpc>
            </a:pPr>
            <a:r>
              <a:rPr lang="zh-CN" altLang="en-US" sz="1400" b="1"/>
              <a:t>绑定</a:t>
            </a:r>
            <a:endParaRPr lang="zh-CN" altLang="en-US" sz="1400" b="1"/>
          </a:p>
          <a:p>
            <a:pPr algn="ctr">
              <a:lnSpc>
                <a:spcPct val="150000"/>
              </a:lnSpc>
            </a:pPr>
            <a:r>
              <a:rPr lang="zh-CN" altLang="en-US" sz="1400" b="1"/>
              <a:t>ISP账号</a:t>
            </a:r>
            <a:endParaRPr lang="zh-CN" altLang="en-US" sz="1400" b="1"/>
          </a:p>
        </p:txBody>
      </p:sp>
      <p:sp>
        <p:nvSpPr>
          <p:cNvPr id="5" name="圆角矩形 4"/>
          <p:cNvSpPr/>
          <p:nvPr/>
        </p:nvSpPr>
        <p:spPr>
          <a:xfrm>
            <a:off x="3585210" y="2176780"/>
            <a:ext cx="1074420" cy="20269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marL="171450" indent="-171450" algn="l">
              <a:lnSpc>
                <a:spcPct val="200000"/>
              </a:lnSpc>
              <a:buFont typeface="Arial" panose="020B0604020202020204" pitchFamily="34" charset="0"/>
              <a:buChar char="•"/>
            </a:pPr>
            <a:endParaRPr lang="en-US" sz="1400">
              <a:solidFill>
                <a:schemeClr val="tx1"/>
              </a:solidFill>
            </a:endParaRPr>
          </a:p>
          <a:p>
            <a:pPr marL="171450" indent="-171450" algn="l">
              <a:lnSpc>
                <a:spcPct val="150000"/>
              </a:lnSpc>
              <a:buFont typeface="Arial" panose="020B0604020202020204" pitchFamily="34" charset="0"/>
              <a:buChar char="•"/>
            </a:pPr>
            <a:r>
              <a:rPr lang="en-US" sz="1400">
                <a:solidFill>
                  <a:schemeClr val="tx1"/>
                </a:solidFill>
              </a:rPr>
              <a:t>PORTAL</a:t>
            </a:r>
            <a:endParaRPr lang="en-US" sz="1400">
              <a:solidFill>
                <a:schemeClr val="tx1"/>
              </a:solidFill>
            </a:endParaRPr>
          </a:p>
          <a:p>
            <a:pPr marL="171450" indent="-171450" algn="l">
              <a:lnSpc>
                <a:spcPct val="150000"/>
              </a:lnSpc>
              <a:buFont typeface="Arial" panose="020B0604020202020204" pitchFamily="34" charset="0"/>
              <a:buChar char="•"/>
            </a:pPr>
            <a:r>
              <a:rPr lang="en-US" sz="1400">
                <a:solidFill>
                  <a:schemeClr val="tx1"/>
                </a:solidFill>
              </a:rPr>
              <a:t>802.1X</a:t>
            </a:r>
            <a:endParaRPr lang="en-US" sz="1400">
              <a:solidFill>
                <a:schemeClr val="tx1"/>
              </a:solidFill>
            </a:endParaRPr>
          </a:p>
          <a:p>
            <a:pPr marL="171450" indent="-171450" algn="l">
              <a:lnSpc>
                <a:spcPct val="150000"/>
              </a:lnSpc>
              <a:buFont typeface="Arial" panose="020B0604020202020204" pitchFamily="34" charset="0"/>
              <a:buChar char="•"/>
            </a:pPr>
            <a:r>
              <a:rPr lang="en-US" sz="1400">
                <a:solidFill>
                  <a:schemeClr val="tx1"/>
                </a:solidFill>
              </a:rPr>
              <a:t>APP</a:t>
            </a:r>
            <a:endParaRPr lang="en-US" sz="1400">
              <a:solidFill>
                <a:schemeClr val="tx1"/>
              </a:solidFill>
            </a:endParaRPr>
          </a:p>
        </p:txBody>
      </p:sp>
      <p:sp>
        <p:nvSpPr>
          <p:cNvPr id="7" name="同侧圆角矩形 6"/>
          <p:cNvSpPr/>
          <p:nvPr/>
        </p:nvSpPr>
        <p:spPr>
          <a:xfrm>
            <a:off x="3585210" y="2176780"/>
            <a:ext cx="1074420" cy="77787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a:t>蓝海卓越有线无线</a:t>
            </a:r>
            <a:endParaRPr lang="zh-CN" altLang="en-US" sz="1400" b="1"/>
          </a:p>
          <a:p>
            <a:pPr algn="ctr"/>
            <a:r>
              <a:rPr lang="zh-CN" altLang="en-US" sz="1400" b="1"/>
              <a:t>准入认证</a:t>
            </a:r>
            <a:endParaRPr lang="zh-CN" altLang="en-US" sz="1400" b="1"/>
          </a:p>
        </p:txBody>
      </p:sp>
      <p:sp>
        <p:nvSpPr>
          <p:cNvPr id="8" name="对角圆角矩形 7"/>
          <p:cNvSpPr/>
          <p:nvPr/>
        </p:nvSpPr>
        <p:spPr>
          <a:xfrm>
            <a:off x="5890260" y="2954655"/>
            <a:ext cx="1014095" cy="487680"/>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a:t>帐号转换</a:t>
            </a:r>
            <a:endParaRPr lang="zh-CN" altLang="en-US" sz="1400" b="1"/>
          </a:p>
        </p:txBody>
      </p:sp>
      <p:sp>
        <p:nvSpPr>
          <p:cNvPr id="9" name="圆角矩形 8"/>
          <p:cNvSpPr/>
          <p:nvPr/>
        </p:nvSpPr>
        <p:spPr>
          <a:xfrm>
            <a:off x="7891145" y="2663825"/>
            <a:ext cx="1323340" cy="1082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marL="171450" indent="-171450" algn="l">
              <a:lnSpc>
                <a:spcPct val="200000"/>
              </a:lnSpc>
              <a:buFont typeface="Arial" panose="020B0604020202020204" pitchFamily="34" charset="0"/>
              <a:buChar char="•"/>
            </a:pPr>
            <a:endParaRPr lang="en-US" sz="1400">
              <a:solidFill>
                <a:schemeClr val="tx1"/>
              </a:solidFill>
            </a:endParaRPr>
          </a:p>
          <a:p>
            <a:pPr marL="171450" indent="-171450" algn="l">
              <a:lnSpc>
                <a:spcPct val="150000"/>
              </a:lnSpc>
              <a:buFont typeface="Arial" panose="020B0604020202020204" pitchFamily="34" charset="0"/>
              <a:buChar char="•"/>
            </a:pPr>
            <a:r>
              <a:rPr lang="en-US" sz="1400">
                <a:solidFill>
                  <a:schemeClr val="tx1"/>
                </a:solidFill>
              </a:rPr>
              <a:t>PPPOE</a:t>
            </a:r>
            <a:endParaRPr lang="en-US" sz="1400">
              <a:solidFill>
                <a:schemeClr val="tx1"/>
              </a:solidFill>
            </a:endParaRPr>
          </a:p>
        </p:txBody>
      </p:sp>
      <p:sp>
        <p:nvSpPr>
          <p:cNvPr id="10" name="同侧圆角矩形 9"/>
          <p:cNvSpPr/>
          <p:nvPr/>
        </p:nvSpPr>
        <p:spPr>
          <a:xfrm>
            <a:off x="7891145" y="2663825"/>
            <a:ext cx="1323340" cy="50673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a:t>准出认证</a:t>
            </a:r>
            <a:endParaRPr lang="zh-CN" altLang="en-US" sz="1400" b="1"/>
          </a:p>
        </p:txBody>
      </p:sp>
      <p:sp>
        <p:nvSpPr>
          <p:cNvPr id="11" name="矩形 10"/>
          <p:cNvSpPr/>
          <p:nvPr/>
        </p:nvSpPr>
        <p:spPr>
          <a:xfrm>
            <a:off x="7891145" y="4171315"/>
            <a:ext cx="1323340" cy="2003425"/>
          </a:xfrm>
          <a:prstGeom prst="rect">
            <a:avLst/>
          </a:prstGeom>
          <a:noFill/>
          <a:ln w="12700" cmpd="sng">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marL="171450" indent="-171450" algn="l">
              <a:buFont typeface="Arial" panose="020B0604020202020204" pitchFamily="34" charset="0"/>
              <a:buChar char="•"/>
            </a:pPr>
            <a:endParaRPr lang="zh-CN" altLang="en-US" sz="1400">
              <a:solidFill>
                <a:schemeClr val="tx1"/>
              </a:solidFill>
            </a:endParaRPr>
          </a:p>
          <a:p>
            <a:pPr marL="171450" indent="-171450" algn="l">
              <a:lnSpc>
                <a:spcPct val="150000"/>
              </a:lnSpc>
              <a:buFont typeface="Arial" panose="020B0604020202020204" pitchFamily="34" charset="0"/>
              <a:buChar char="•"/>
            </a:pPr>
            <a:r>
              <a:rPr lang="zh-CN" altLang="en-US" sz="1200">
                <a:solidFill>
                  <a:schemeClr val="tx1"/>
                </a:solidFill>
              </a:rPr>
              <a:t>实名审计</a:t>
            </a:r>
            <a:endParaRPr lang="zh-CN" altLang="en-US" sz="1200">
              <a:solidFill>
                <a:schemeClr val="tx1"/>
              </a:solidFill>
            </a:endParaRPr>
          </a:p>
          <a:p>
            <a:pPr marL="171450" indent="-171450" algn="l">
              <a:lnSpc>
                <a:spcPct val="150000"/>
              </a:lnSpc>
              <a:buFont typeface="Arial" panose="020B0604020202020204" pitchFamily="34" charset="0"/>
              <a:buChar char="•"/>
            </a:pPr>
            <a:r>
              <a:rPr lang="zh-CN" altLang="en-US" sz="1200">
                <a:solidFill>
                  <a:schemeClr val="tx1"/>
                </a:solidFill>
              </a:rPr>
              <a:t>套餐控制</a:t>
            </a:r>
            <a:endParaRPr lang="zh-CN" altLang="en-US" sz="1200">
              <a:solidFill>
                <a:schemeClr val="tx1"/>
              </a:solidFill>
            </a:endParaRPr>
          </a:p>
          <a:p>
            <a:pPr marL="171450" indent="-171450" algn="l">
              <a:lnSpc>
                <a:spcPct val="150000"/>
              </a:lnSpc>
              <a:buFont typeface="Arial" panose="020B0604020202020204" pitchFamily="34" charset="0"/>
              <a:buChar char="•"/>
            </a:pPr>
            <a:r>
              <a:rPr lang="zh-CN" altLang="en-US" sz="1200">
                <a:solidFill>
                  <a:schemeClr val="tx1"/>
                </a:solidFill>
              </a:rPr>
              <a:t>无感知认证</a:t>
            </a:r>
            <a:endParaRPr lang="zh-CN" altLang="en-US" sz="1200">
              <a:solidFill>
                <a:schemeClr val="tx1"/>
              </a:solidFill>
            </a:endParaRPr>
          </a:p>
          <a:p>
            <a:pPr marL="171450" indent="-171450" algn="l">
              <a:lnSpc>
                <a:spcPct val="150000"/>
              </a:lnSpc>
              <a:buFont typeface="Arial" panose="020B0604020202020204" pitchFamily="34" charset="0"/>
              <a:buChar char="•"/>
            </a:pPr>
            <a:r>
              <a:rPr lang="zh-CN" altLang="en-US" sz="1200">
                <a:solidFill>
                  <a:schemeClr val="tx1"/>
                </a:solidFill>
              </a:rPr>
              <a:t>防私接</a:t>
            </a:r>
            <a:endParaRPr lang="zh-CN" altLang="en-US" sz="1200">
              <a:solidFill>
                <a:schemeClr val="tx1"/>
              </a:solidFill>
            </a:endParaRPr>
          </a:p>
          <a:p>
            <a:pPr marL="171450" indent="-171450" algn="l">
              <a:lnSpc>
                <a:spcPct val="150000"/>
              </a:lnSpc>
              <a:buFont typeface="Arial" panose="020B0604020202020204" pitchFamily="34" charset="0"/>
              <a:buChar char="•"/>
            </a:pPr>
            <a:r>
              <a:rPr lang="zh-CN" altLang="en-US" sz="1200">
                <a:solidFill>
                  <a:schemeClr val="tx1"/>
                </a:solidFill>
              </a:rPr>
              <a:t>用户管理</a:t>
            </a:r>
            <a:endParaRPr lang="zh-CN" altLang="en-US" sz="1200">
              <a:solidFill>
                <a:schemeClr val="tx1"/>
              </a:solidFill>
            </a:endParaRPr>
          </a:p>
        </p:txBody>
      </p:sp>
      <p:sp>
        <p:nvSpPr>
          <p:cNvPr id="12" name="矩形 11"/>
          <p:cNvSpPr/>
          <p:nvPr/>
        </p:nvSpPr>
        <p:spPr>
          <a:xfrm>
            <a:off x="7891145" y="4168775"/>
            <a:ext cx="1323340" cy="384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a:t>管控策略</a:t>
            </a:r>
            <a:endParaRPr lang="zh-CN" altLang="en-US" sz="1400" b="1"/>
          </a:p>
        </p:txBody>
      </p:sp>
      <p:sp>
        <p:nvSpPr>
          <p:cNvPr id="19" name="云形 18"/>
          <p:cNvSpPr/>
          <p:nvPr/>
        </p:nvSpPr>
        <p:spPr>
          <a:xfrm>
            <a:off x="10093960" y="2754630"/>
            <a:ext cx="1548130" cy="914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200" b="1"/>
              <a:t>运营商家宽</a:t>
            </a:r>
            <a:endParaRPr lang="zh-CN" altLang="en-US" sz="1200" b="1"/>
          </a:p>
        </p:txBody>
      </p:sp>
      <p:pic>
        <p:nvPicPr>
          <p:cNvPr id="20" name="图片 19"/>
          <p:cNvPicPr>
            <a:picLocks noChangeAspect="1"/>
          </p:cNvPicPr>
          <p:nvPr/>
        </p:nvPicPr>
        <p:blipFill>
          <a:blip r:embed="rId2"/>
          <a:stretch>
            <a:fillRect/>
          </a:stretch>
        </p:blipFill>
        <p:spPr>
          <a:xfrm>
            <a:off x="10553700" y="4478020"/>
            <a:ext cx="642620" cy="890905"/>
          </a:xfrm>
          <a:prstGeom prst="rect">
            <a:avLst/>
          </a:prstGeom>
        </p:spPr>
      </p:pic>
      <p:cxnSp>
        <p:nvCxnSpPr>
          <p:cNvPr id="21" name="直接箭头连接符 20"/>
          <p:cNvCxnSpPr>
            <a:stCxn id="3" idx="3"/>
            <a:endCxn id="4" idx="1"/>
          </p:cNvCxnSpPr>
          <p:nvPr/>
        </p:nvCxnSpPr>
        <p:spPr>
          <a:xfrm flipV="1">
            <a:off x="1502410" y="3183890"/>
            <a:ext cx="443865" cy="19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a:stCxn id="4" idx="3"/>
            <a:endCxn id="5" idx="1"/>
          </p:cNvCxnSpPr>
          <p:nvPr/>
        </p:nvCxnSpPr>
        <p:spPr>
          <a:xfrm>
            <a:off x="2994025" y="3183890"/>
            <a:ext cx="591185" cy="6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a:stCxn id="5" idx="3"/>
            <a:endCxn id="8" idx="2"/>
          </p:cNvCxnSpPr>
          <p:nvPr/>
        </p:nvCxnSpPr>
        <p:spPr>
          <a:xfrm>
            <a:off x="4659630" y="3190240"/>
            <a:ext cx="1230630" cy="82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a:stCxn id="8" idx="0"/>
            <a:endCxn id="9" idx="1"/>
          </p:cNvCxnSpPr>
          <p:nvPr/>
        </p:nvCxnSpPr>
        <p:spPr>
          <a:xfrm>
            <a:off x="6904355" y="3198495"/>
            <a:ext cx="986790" cy="6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a:stCxn id="12" idx="0"/>
            <a:endCxn id="9" idx="2"/>
          </p:cNvCxnSpPr>
          <p:nvPr/>
        </p:nvCxnSpPr>
        <p:spPr>
          <a:xfrm flipV="1">
            <a:off x="8552815" y="3745865"/>
            <a:ext cx="0" cy="4229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直接连接符 26"/>
          <p:cNvCxnSpPr>
            <a:stCxn id="10" idx="3"/>
          </p:cNvCxnSpPr>
          <p:nvPr/>
        </p:nvCxnSpPr>
        <p:spPr>
          <a:xfrm flipV="1">
            <a:off x="8552815" y="939800"/>
            <a:ext cx="3810" cy="1724025"/>
          </a:xfrm>
          <a:prstGeom prst="line">
            <a:avLst/>
          </a:prstGeom>
          <a:ln w="12700" cmpd="sng">
            <a:solidFill>
              <a:schemeClr val="accent1">
                <a:shade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箭头连接符 28"/>
          <p:cNvCxnSpPr>
            <a:stCxn id="9" idx="3"/>
            <a:endCxn id="19" idx="2"/>
          </p:cNvCxnSpPr>
          <p:nvPr/>
        </p:nvCxnSpPr>
        <p:spPr>
          <a:xfrm>
            <a:off x="9214485" y="3204845"/>
            <a:ext cx="884555" cy="69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直接连接符 29"/>
          <p:cNvCxnSpPr>
            <a:stCxn id="19" idx="1"/>
            <a:endCxn id="20" idx="0"/>
          </p:cNvCxnSpPr>
          <p:nvPr/>
        </p:nvCxnSpPr>
        <p:spPr>
          <a:xfrm>
            <a:off x="10868025" y="3667760"/>
            <a:ext cx="6985" cy="810260"/>
          </a:xfrm>
          <a:prstGeom prst="line">
            <a:avLst/>
          </a:prstGeom>
        </p:spPr>
        <p:style>
          <a:lnRef idx="1">
            <a:schemeClr val="accent1"/>
          </a:lnRef>
          <a:fillRef idx="0">
            <a:schemeClr val="accent1"/>
          </a:fillRef>
          <a:effectRef idx="0">
            <a:schemeClr val="accent1"/>
          </a:effectRef>
          <a:fontRef idx="minor">
            <a:schemeClr val="tx1"/>
          </a:fontRef>
        </p:style>
      </p:cxnSp>
      <p:sp>
        <p:nvSpPr>
          <p:cNvPr id="31" name="圆角矩形 30"/>
          <p:cNvSpPr/>
          <p:nvPr/>
        </p:nvSpPr>
        <p:spPr>
          <a:xfrm>
            <a:off x="5791200" y="979805"/>
            <a:ext cx="1470660" cy="5073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ctr"/>
            <a:r>
              <a:rPr lang="zh-CN" altLang="en-US"/>
              <a:t>企业侧</a:t>
            </a:r>
            <a:endParaRPr lang="zh-CN" altLang="en-US"/>
          </a:p>
        </p:txBody>
      </p:sp>
      <p:sp>
        <p:nvSpPr>
          <p:cNvPr id="32" name="圆角矩形 31"/>
          <p:cNvSpPr/>
          <p:nvPr/>
        </p:nvSpPr>
        <p:spPr>
          <a:xfrm>
            <a:off x="9671050" y="979805"/>
            <a:ext cx="1470660" cy="5073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ctr"/>
            <a:r>
              <a:rPr lang="zh-CN" altLang="en-US"/>
              <a:t>运营商侧</a:t>
            </a:r>
            <a:endParaRPr lang="zh-CN" altLang="en-US"/>
          </a:p>
        </p:txBody>
      </p:sp>
      <p:sp>
        <p:nvSpPr>
          <p:cNvPr id="33" name="圆角矩形 32"/>
          <p:cNvSpPr/>
          <p:nvPr/>
        </p:nvSpPr>
        <p:spPr>
          <a:xfrm>
            <a:off x="678815" y="3692525"/>
            <a:ext cx="1065530" cy="507365"/>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sz="1400"/>
              <a:t>上网用户</a:t>
            </a:r>
            <a:endParaRPr lang="zh-CN" altLang="en-US" sz="1400"/>
          </a:p>
        </p:txBody>
      </p:sp>
      <p:sp>
        <p:nvSpPr>
          <p:cNvPr id="13" name="矩形 12"/>
          <p:cNvSpPr/>
          <p:nvPr/>
        </p:nvSpPr>
        <p:spPr>
          <a:xfrm>
            <a:off x="4824730" y="2369820"/>
            <a:ext cx="966470" cy="8007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200" b="1">
                <a:solidFill>
                  <a:schemeClr val="tx1"/>
                </a:solidFill>
              </a:rPr>
              <a:t>学生帐号</a:t>
            </a:r>
            <a:br>
              <a:rPr lang="zh-CN" altLang="en-US" sz="1200" b="1">
                <a:solidFill>
                  <a:schemeClr val="tx1"/>
                </a:solidFill>
              </a:rPr>
            </a:br>
            <a:r>
              <a:rPr lang="en-US" altLang="zh-CN" sz="1200" b="1">
                <a:solidFill>
                  <a:schemeClr val="tx1"/>
                </a:solidFill>
              </a:rPr>
              <a:t>+</a:t>
            </a:r>
            <a:endParaRPr lang="en-US" altLang="zh-CN" sz="1200" b="1">
              <a:solidFill>
                <a:schemeClr val="tx1"/>
              </a:solidFill>
            </a:endParaRPr>
          </a:p>
          <a:p>
            <a:pPr algn="ctr"/>
            <a:r>
              <a:rPr lang="zh-CN" altLang="en-US" sz="1200" b="1">
                <a:solidFill>
                  <a:schemeClr val="tx1"/>
                </a:solidFill>
              </a:rPr>
              <a:t>密码</a:t>
            </a:r>
            <a:endParaRPr lang="zh-CN" altLang="en-US" sz="1200" b="1">
              <a:solidFill>
                <a:schemeClr val="tx1"/>
              </a:solidFill>
            </a:endParaRPr>
          </a:p>
        </p:txBody>
      </p:sp>
      <p:sp>
        <p:nvSpPr>
          <p:cNvPr id="14" name="矩形 13"/>
          <p:cNvSpPr/>
          <p:nvPr/>
        </p:nvSpPr>
        <p:spPr>
          <a:xfrm>
            <a:off x="6934835" y="2397760"/>
            <a:ext cx="966470" cy="8007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200" b="1">
                <a:solidFill>
                  <a:schemeClr val="tx1"/>
                </a:solidFill>
              </a:rPr>
              <a:t>宽带帐号</a:t>
            </a:r>
            <a:br>
              <a:rPr lang="zh-CN" altLang="en-US" sz="1200" b="1">
                <a:solidFill>
                  <a:schemeClr val="tx1"/>
                </a:solidFill>
              </a:rPr>
            </a:br>
            <a:r>
              <a:rPr lang="en-US" altLang="zh-CN" sz="1200" b="1">
                <a:solidFill>
                  <a:schemeClr val="tx1"/>
                </a:solidFill>
              </a:rPr>
              <a:t>+</a:t>
            </a:r>
            <a:endParaRPr lang="en-US" altLang="zh-CN" sz="1200" b="1">
              <a:solidFill>
                <a:schemeClr val="tx1"/>
              </a:solidFill>
            </a:endParaRPr>
          </a:p>
          <a:p>
            <a:pPr algn="ctr"/>
            <a:r>
              <a:rPr lang="zh-CN" altLang="en-US" sz="1200" b="1">
                <a:solidFill>
                  <a:schemeClr val="tx1"/>
                </a:solidFill>
              </a:rPr>
              <a:t>宽带密码</a:t>
            </a:r>
            <a:endParaRPr lang="zh-CN" altLang="en-US" sz="1200" b="1">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上网流程</a:t>
            </a:r>
            <a:endParaRPr lang="zh-CN" altLang="en-US" b="1"/>
          </a:p>
        </p:txBody>
      </p:sp>
      <p:sp>
        <p:nvSpPr>
          <p:cNvPr id="3" name="文本框 2"/>
          <p:cNvSpPr txBox="1"/>
          <p:nvPr/>
        </p:nvSpPr>
        <p:spPr>
          <a:xfrm>
            <a:off x="920115" y="1814195"/>
            <a:ext cx="4625975" cy="323024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p>
            <a:pPr>
              <a:lnSpc>
                <a:spcPct val="200000"/>
              </a:lnSpc>
            </a:pPr>
            <a:r>
              <a:rPr lang="zh-CN" sz="1200" b="1">
                <a:latin typeface="微软雅黑" panose="020B0503020204020204" charset="-122"/>
                <a:ea typeface="微软雅黑" panose="020B0503020204020204" charset="-122"/>
                <a:cs typeface="仿宋" panose="02010609060101010101" charset="-122"/>
                <a:sym typeface="+mn-ea"/>
              </a:rPr>
              <a:t>用户上网说明：</a:t>
            </a:r>
            <a:endParaRPr lang="zh-CN" sz="12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第一步：用户连接</a:t>
            </a:r>
            <a:r>
              <a:rPr lang="en-US" altLang="zh-CN" sz="900" b="1">
                <a:latin typeface="微软雅黑" panose="020B0503020204020204" charset="-122"/>
                <a:ea typeface="微软雅黑" panose="020B0503020204020204" charset="-122"/>
                <a:cs typeface="仿宋" panose="02010609060101010101" charset="-122"/>
                <a:sym typeface="+mn-ea"/>
              </a:rPr>
              <a:t>WIFI</a:t>
            </a:r>
            <a:r>
              <a:rPr lang="zh-CN" altLang="en-US" sz="900" b="1">
                <a:latin typeface="微软雅黑" panose="020B0503020204020204" charset="-122"/>
                <a:ea typeface="微软雅黑" panose="020B0503020204020204" charset="-122"/>
                <a:cs typeface="仿宋" panose="02010609060101010101" charset="-122"/>
                <a:sym typeface="+mn-ea"/>
              </a:rPr>
              <a:t>；</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第二步：用户访问互联网，经过代拨网关，通过代拨网关进行</a:t>
            </a:r>
            <a:r>
              <a:rPr lang="en-US" altLang="zh-CN" sz="900" b="1">
                <a:latin typeface="微软雅黑" panose="020B0503020204020204" charset="-122"/>
                <a:ea typeface="微软雅黑" panose="020B0503020204020204" charset="-122"/>
                <a:cs typeface="仿宋" panose="02010609060101010101" charset="-122"/>
                <a:sym typeface="+mn-ea"/>
              </a:rPr>
              <a:t>PORTAL</a:t>
            </a:r>
            <a:r>
              <a:rPr lang="zh-CN" altLang="en-US" sz="900" b="1">
                <a:latin typeface="微软雅黑" panose="020B0503020204020204" charset="-122"/>
                <a:ea typeface="微软雅黑" panose="020B0503020204020204" charset="-122"/>
                <a:cs typeface="仿宋" panose="02010609060101010101" charset="-122"/>
                <a:sym typeface="+mn-ea"/>
              </a:rPr>
              <a:t>重定向；</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第三步：用户在</a:t>
            </a:r>
            <a:r>
              <a:rPr lang="en-US" altLang="zh-CN" sz="900" b="1">
                <a:latin typeface="微软雅黑" panose="020B0503020204020204" charset="-122"/>
                <a:ea typeface="微软雅黑" panose="020B0503020204020204" charset="-122"/>
                <a:cs typeface="仿宋" panose="02010609060101010101" charset="-122"/>
                <a:sym typeface="+mn-ea"/>
              </a:rPr>
              <a:t>PORTAL</a:t>
            </a:r>
            <a:r>
              <a:rPr lang="zh-CN" altLang="en-US" sz="900" b="1">
                <a:latin typeface="微软雅黑" panose="020B0503020204020204" charset="-122"/>
                <a:ea typeface="微软雅黑" panose="020B0503020204020204" charset="-122"/>
                <a:cs typeface="仿宋" panose="02010609060101010101" charset="-122"/>
                <a:sym typeface="+mn-ea"/>
              </a:rPr>
              <a:t>页面输入上网帐号密码认证，进行认证；认证计费平台将认证成功后的结果返回给代拨网关，并下发代拨的帐号和密码给代拨网关；</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第四步：代拨网关拿到代拨帐号密码，向对应的运营商的</a:t>
            </a:r>
            <a:r>
              <a:rPr lang="en-US" altLang="zh-CN" sz="900" b="1">
                <a:latin typeface="微软雅黑" panose="020B0503020204020204" charset="-122"/>
                <a:ea typeface="微软雅黑" panose="020B0503020204020204" charset="-122"/>
                <a:cs typeface="仿宋" panose="02010609060101010101" charset="-122"/>
                <a:sym typeface="+mn-ea"/>
              </a:rPr>
              <a:t>BRAS</a:t>
            </a:r>
            <a:r>
              <a:rPr lang="zh-CN" altLang="en-US" sz="900" b="1">
                <a:latin typeface="微软雅黑" panose="020B0503020204020204" charset="-122"/>
                <a:ea typeface="微软雅黑" panose="020B0503020204020204" charset="-122"/>
                <a:cs typeface="仿宋" panose="02010609060101010101" charset="-122"/>
                <a:sym typeface="+mn-ea"/>
              </a:rPr>
              <a:t>发起拨号请求；</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第五步：运营商</a:t>
            </a:r>
            <a:r>
              <a:rPr lang="en-US" altLang="zh-CN" sz="900" b="1">
                <a:latin typeface="微软雅黑" panose="020B0503020204020204" charset="-122"/>
                <a:ea typeface="微软雅黑" panose="020B0503020204020204" charset="-122"/>
                <a:cs typeface="仿宋" panose="02010609060101010101" charset="-122"/>
                <a:sym typeface="+mn-ea"/>
              </a:rPr>
              <a:t>BRAS</a:t>
            </a:r>
            <a:r>
              <a:rPr lang="zh-CN" altLang="en-US" sz="900" b="1">
                <a:latin typeface="微软雅黑" panose="020B0503020204020204" charset="-122"/>
                <a:ea typeface="微软雅黑" panose="020B0503020204020204" charset="-122"/>
                <a:cs typeface="仿宋" panose="02010609060101010101" charset="-122"/>
                <a:sym typeface="+mn-ea"/>
              </a:rPr>
              <a:t>将拨号请求发给省公司</a:t>
            </a:r>
            <a:r>
              <a:rPr lang="en-US" altLang="zh-CN" sz="900" b="1">
                <a:latin typeface="微软雅黑" panose="020B0503020204020204" charset="-122"/>
                <a:ea typeface="微软雅黑" panose="020B0503020204020204" charset="-122"/>
                <a:cs typeface="仿宋" panose="02010609060101010101" charset="-122"/>
                <a:sym typeface="+mn-ea"/>
              </a:rPr>
              <a:t>AAA</a:t>
            </a:r>
            <a:r>
              <a:rPr lang="zh-CN" altLang="en-US" sz="900" b="1">
                <a:latin typeface="微软雅黑" panose="020B0503020204020204" charset="-122"/>
                <a:ea typeface="微软雅黑" panose="020B0503020204020204" charset="-122"/>
                <a:cs typeface="仿宋" panose="02010609060101010101" charset="-122"/>
                <a:sym typeface="+mn-ea"/>
              </a:rPr>
              <a:t>；</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第六步：运营商</a:t>
            </a:r>
            <a:r>
              <a:rPr lang="en-US" altLang="zh-CN" sz="900" b="1">
                <a:latin typeface="微软雅黑" panose="020B0503020204020204" charset="-122"/>
                <a:ea typeface="微软雅黑" panose="020B0503020204020204" charset="-122"/>
                <a:cs typeface="仿宋" panose="02010609060101010101" charset="-122"/>
                <a:sym typeface="+mn-ea"/>
              </a:rPr>
              <a:t>AAA</a:t>
            </a:r>
            <a:r>
              <a:rPr lang="zh-CN" altLang="en-US" sz="900" b="1">
                <a:latin typeface="微软雅黑" panose="020B0503020204020204" charset="-122"/>
                <a:ea typeface="微软雅黑" panose="020B0503020204020204" charset="-122"/>
                <a:cs typeface="仿宋" panose="02010609060101010101" charset="-122"/>
                <a:sym typeface="+mn-ea"/>
              </a:rPr>
              <a:t>对拨号请求</a:t>
            </a:r>
            <a:r>
              <a:rPr lang="zh-CN" altLang="en-US" sz="900" b="1">
                <a:latin typeface="微软雅黑" panose="020B0503020204020204" charset="-122"/>
                <a:ea typeface="微软雅黑" panose="020B0503020204020204" charset="-122"/>
                <a:cs typeface="仿宋" panose="02010609060101010101" charset="-122"/>
                <a:sym typeface="+mn-ea"/>
              </a:rPr>
              <a:t>进行鉴权后返回结果给</a:t>
            </a:r>
            <a:r>
              <a:rPr lang="en-US" altLang="zh-CN" sz="900" b="1">
                <a:latin typeface="微软雅黑" panose="020B0503020204020204" charset="-122"/>
                <a:ea typeface="微软雅黑" panose="020B0503020204020204" charset="-122"/>
                <a:cs typeface="仿宋" panose="02010609060101010101" charset="-122"/>
                <a:sym typeface="+mn-ea"/>
              </a:rPr>
              <a:t>BRAS</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第七步：</a:t>
            </a:r>
            <a:r>
              <a:rPr lang="en-US" altLang="zh-CN" sz="900" b="1">
                <a:latin typeface="微软雅黑" panose="020B0503020204020204" charset="-122"/>
                <a:ea typeface="微软雅黑" panose="020B0503020204020204" charset="-122"/>
                <a:cs typeface="仿宋" panose="02010609060101010101" charset="-122"/>
                <a:sym typeface="+mn-ea"/>
              </a:rPr>
              <a:t>BRAS</a:t>
            </a:r>
            <a:r>
              <a:rPr lang="zh-CN" altLang="en-US" sz="900" b="1">
                <a:latin typeface="微软雅黑" panose="020B0503020204020204" charset="-122"/>
                <a:ea typeface="微软雅黑" panose="020B0503020204020204" charset="-122"/>
                <a:cs typeface="仿宋" panose="02010609060101010101" charset="-122"/>
                <a:sym typeface="+mn-ea"/>
              </a:rPr>
              <a:t>将拨号结果返回给代拨网关；</a:t>
            </a:r>
            <a:endParaRPr lang="zh-CN" altLang="en-US" sz="900" b="1">
              <a:latin typeface="微软雅黑" panose="020B0503020204020204" charset="-122"/>
              <a:ea typeface="微软雅黑" panose="020B0503020204020204" charset="-122"/>
              <a:cs typeface="仿宋" panose="02010609060101010101" charset="-122"/>
              <a:sym typeface="+mn-ea"/>
            </a:endParaRPr>
          </a:p>
          <a:p>
            <a:pPr marL="171450" indent="-171450">
              <a:lnSpc>
                <a:spcPct val="200000"/>
              </a:lnSpc>
              <a:buFont typeface="Arial" panose="020B0604020202020204" pitchFamily="34" charset="0"/>
              <a:buChar char="•"/>
            </a:pPr>
            <a:r>
              <a:rPr lang="zh-CN" altLang="en-US" sz="900" b="1">
                <a:latin typeface="微软雅黑" panose="020B0503020204020204" charset="-122"/>
                <a:ea typeface="微软雅黑" panose="020B0503020204020204" charset="-122"/>
                <a:cs typeface="仿宋" panose="02010609060101010101" charset="-122"/>
                <a:sym typeface="+mn-ea"/>
              </a:rPr>
              <a:t>第八步：代拨网关根据结果决定是否允许用户上网，如果通过，允许用户上网，如果不通过，则返回认证失败信息给用户的</a:t>
            </a:r>
            <a:r>
              <a:rPr lang="en-US" altLang="zh-CN" sz="900" b="1">
                <a:latin typeface="微软雅黑" panose="020B0503020204020204" charset="-122"/>
                <a:ea typeface="微软雅黑" panose="020B0503020204020204" charset="-122"/>
                <a:cs typeface="仿宋" panose="02010609060101010101" charset="-122"/>
                <a:sym typeface="+mn-ea"/>
              </a:rPr>
              <a:t>PORTAL</a:t>
            </a:r>
            <a:r>
              <a:rPr lang="zh-CN" altLang="en-US" sz="900" b="1">
                <a:latin typeface="微软雅黑" panose="020B0503020204020204" charset="-122"/>
                <a:ea typeface="微软雅黑" panose="020B0503020204020204" charset="-122"/>
                <a:cs typeface="仿宋" panose="02010609060101010101" charset="-122"/>
                <a:sym typeface="+mn-ea"/>
              </a:rPr>
              <a:t>页面。</a:t>
            </a:r>
            <a:endParaRPr lang="zh-CN" altLang="en-US" sz="900" b="1">
              <a:latin typeface="微软雅黑" panose="020B0503020204020204" charset="-122"/>
              <a:ea typeface="微软雅黑" panose="020B0503020204020204" charset="-122"/>
              <a:cs typeface="仿宋" panose="02010609060101010101" charset="-122"/>
              <a:sym typeface="+mn-ea"/>
            </a:endParaRPr>
          </a:p>
        </p:txBody>
      </p:sp>
      <p:pic>
        <p:nvPicPr>
          <p:cNvPr id="5" name="ECB019B1-382A-4266-B25C-5B523AA43C14-2" descr="C:/Users/ITSW/AppData/Local/Temp/wpp.vGlJypwpp"/>
          <p:cNvPicPr>
            <a:picLocks noChangeAspect="1"/>
          </p:cNvPicPr>
          <p:nvPr/>
        </p:nvPicPr>
        <p:blipFill>
          <a:blip r:embed="rId1"/>
          <a:stretch>
            <a:fillRect/>
          </a:stretch>
        </p:blipFill>
        <p:spPr>
          <a:xfrm>
            <a:off x="5752465" y="189548"/>
            <a:ext cx="5584825" cy="68573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1"/>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096000" y="723900"/>
            <a:ext cx="5410200" cy="5410200"/>
          </a:xfrm>
          <a:prstGeom prst="rect">
            <a:avLst/>
          </a:prstGeom>
        </p:spPr>
      </p:pic>
      <p:sp>
        <p:nvSpPr>
          <p:cNvPr id="3" name="椭圆 2"/>
          <p:cNvSpPr/>
          <p:nvPr/>
        </p:nvSpPr>
        <p:spPr>
          <a:xfrm>
            <a:off x="7739743" y="2367643"/>
            <a:ext cx="2122714" cy="2122714"/>
          </a:xfrm>
          <a:prstGeom prst="ellipse">
            <a:avLst/>
          </a:prstGeom>
          <a:solidFill>
            <a:schemeClr val="bg1"/>
          </a:solidFill>
          <a:ln>
            <a:gradFill>
              <a:gsLst>
                <a:gs pos="0">
                  <a:srgbClr val="1F9AE6"/>
                </a:gs>
                <a:gs pos="100000">
                  <a:srgbClr val="8E65FA"/>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TextBox 6"/>
          <p:cNvSpPr txBox="1"/>
          <p:nvPr/>
        </p:nvSpPr>
        <p:spPr>
          <a:xfrm>
            <a:off x="8191206" y="2954416"/>
            <a:ext cx="1233170" cy="645160"/>
          </a:xfrm>
          <a:prstGeom prst="rect">
            <a:avLst/>
          </a:prstGeom>
          <a:effectLst/>
        </p:spPr>
        <p:txBody>
          <a:bodyPr wrap="none">
            <a:spAutoFit/>
          </a:bodyPr>
          <a:lstStyle>
            <a:defPPr>
              <a:defRPr lang="zh-CN"/>
            </a:defPPr>
            <a:lvl1pPr fontAlgn="auto">
              <a:spcBef>
                <a:spcPts val="0"/>
              </a:spcBef>
              <a:spcAft>
                <a:spcPts val="0"/>
              </a:spcAft>
              <a:defRPr sz="3600">
                <a:gradFill flip="none" rotWithShape="1">
                  <a:gsLst>
                    <a:gs pos="0">
                      <a:srgbClr val="1F9AE6"/>
                    </a:gs>
                    <a:gs pos="100000">
                      <a:srgbClr val="8E65FA"/>
                    </a:gs>
                  </a:gsLst>
                  <a:lin ang="10800000" scaled="1"/>
                  <a:tileRect/>
                </a:gradFill>
                <a:latin typeface="Arial" panose="020B0604020202020204" pitchFamily="34" charset="0"/>
              </a:defRPr>
            </a:lvl1pPr>
          </a:lstStyle>
          <a:p>
            <a:r>
              <a:rPr lang="zh-CN" altLang="en-US" b="1" dirty="0">
                <a:latin typeface="微软雅黑" panose="020B0503020204020204" charset="-122"/>
                <a:ea typeface="微软雅黑" panose="020B0503020204020204" charset="-122"/>
                <a:cs typeface="微软雅黑" panose="020B0503020204020204" charset="-122"/>
                <a:sym typeface="方正清刻本悦宋简体" panose="02000000000000000000" pitchFamily="2" charset="-122"/>
              </a:rPr>
              <a:t>目 录</a:t>
            </a:r>
            <a:endParaRPr lang="zh-CN" altLang="en-US" b="1" dirty="0">
              <a:latin typeface="微软雅黑" panose="020B0503020204020204" charset="-122"/>
              <a:ea typeface="微软雅黑" panose="020B0503020204020204" charset="-122"/>
              <a:cs typeface="微软雅黑" panose="020B0503020204020204" charset="-122"/>
              <a:sym typeface="方正清刻本悦宋简体" panose="02000000000000000000" pitchFamily="2" charset="-122"/>
            </a:endParaRPr>
          </a:p>
        </p:txBody>
      </p:sp>
      <p:sp>
        <p:nvSpPr>
          <p:cNvPr id="5" name="圆角淘宝店chenying0907出品 7"/>
          <p:cNvSpPr/>
          <p:nvPr/>
        </p:nvSpPr>
        <p:spPr>
          <a:xfrm>
            <a:off x="8049342" y="3713958"/>
            <a:ext cx="1519965" cy="297179"/>
          </a:xfrm>
          <a:prstGeom prst="roundRect">
            <a:avLst>
              <a:gd name="adj"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dist">
              <a:buFont typeface="Arial" panose="020B0604020202020204" pitchFamily="34" charset="0"/>
              <a:buNone/>
            </a:pPr>
            <a:r>
              <a:rPr lang="en-US" altLang="zh-CN" sz="1335" b="1" dirty="0">
                <a:gradFill>
                  <a:gsLst>
                    <a:gs pos="0">
                      <a:srgbClr val="1F9AE6"/>
                    </a:gs>
                    <a:gs pos="100000">
                      <a:srgbClr val="8E65FA"/>
                    </a:gs>
                  </a:gsLst>
                  <a:lin ang="5400000" scaled="1"/>
                </a:gradFill>
                <a:latin typeface="MElleHK-Medium" panose="00000600000000000000" charset="-120"/>
                <a:ea typeface="MElleHK-Medium" panose="00000600000000000000" charset="-120"/>
                <a:sym typeface="方正清刻本悦宋简体" panose="02000000000000000000" pitchFamily="2" charset="-122"/>
              </a:rPr>
              <a:t>CONTENTS</a:t>
            </a:r>
            <a:endParaRPr lang="zh-CN" altLang="en-US" sz="1335" b="1" dirty="0">
              <a:gradFill>
                <a:gsLst>
                  <a:gs pos="0">
                    <a:srgbClr val="1F9AE6"/>
                  </a:gs>
                  <a:gs pos="100000">
                    <a:srgbClr val="8E65FA"/>
                  </a:gs>
                </a:gsLst>
                <a:lin ang="5400000" scaled="1"/>
              </a:gradFill>
              <a:latin typeface="MElleHK-Medium" panose="00000600000000000000" charset="-120"/>
              <a:ea typeface="MElleHK-Medium" panose="00000600000000000000" charset="-120"/>
              <a:sym typeface="方正清刻本悦宋简体" panose="02000000000000000000" pitchFamily="2" charset="-122"/>
            </a:endParaRPr>
          </a:p>
        </p:txBody>
      </p:sp>
      <p:cxnSp>
        <p:nvCxnSpPr>
          <p:cNvPr id="6" name="淘宝店chenying0907出品 7"/>
          <p:cNvCxnSpPr/>
          <p:nvPr/>
        </p:nvCxnSpPr>
        <p:spPr>
          <a:xfrm>
            <a:off x="8069549" y="3657352"/>
            <a:ext cx="1479551" cy="0"/>
          </a:xfrm>
          <a:prstGeom prst="line">
            <a:avLst/>
          </a:prstGeom>
          <a:ln w="6350">
            <a:gradFill>
              <a:gsLst>
                <a:gs pos="0">
                  <a:srgbClr val="1F9AE6"/>
                </a:gs>
                <a:gs pos="100000">
                  <a:srgbClr val="8E65FA"/>
                </a:gs>
              </a:gsLst>
              <a:lin ang="5400000" scaled="1"/>
            </a:gradFill>
          </a:ln>
        </p:spPr>
        <p:style>
          <a:lnRef idx="1">
            <a:schemeClr val="accent1"/>
          </a:lnRef>
          <a:fillRef idx="0">
            <a:schemeClr val="accent1"/>
          </a:fillRef>
          <a:effectRef idx="0">
            <a:schemeClr val="accent1"/>
          </a:effectRef>
          <a:fontRef idx="minor">
            <a:schemeClr val="tx1"/>
          </a:fontRef>
        </p:style>
      </p:cxnSp>
      <p:sp>
        <p:nvSpPr>
          <p:cNvPr id="13" name="TextBox 6"/>
          <p:cNvSpPr txBox="1"/>
          <p:nvPr/>
        </p:nvSpPr>
        <p:spPr>
          <a:xfrm>
            <a:off x="1223104" y="1111570"/>
            <a:ext cx="920481" cy="829945"/>
          </a:xfrm>
          <a:prstGeom prst="rect">
            <a:avLst/>
          </a:prstGeom>
          <a:noFill/>
          <a:ln w="6350">
            <a:noFill/>
          </a:ln>
        </p:spPr>
        <p:txBody>
          <a:bodyPr wrap="square" rtlCol="0">
            <a:spAutoFit/>
          </a:bodyPr>
          <a:lstStyle/>
          <a:p>
            <a:pPr algn="dist"/>
            <a:r>
              <a:rPr lang="en-US" altLang="zh-CN"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rPr>
              <a:t>01</a:t>
            </a:r>
            <a:endParaRPr lang="zh-CN" altLang="en-US"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cxnSp>
        <p:nvCxnSpPr>
          <p:cNvPr id="14" name="淘宝店chenying0907出品 17"/>
          <p:cNvCxnSpPr/>
          <p:nvPr/>
        </p:nvCxnSpPr>
        <p:spPr>
          <a:xfrm>
            <a:off x="2391136" y="1141915"/>
            <a:ext cx="0" cy="80108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590524" y="1335300"/>
            <a:ext cx="1607820" cy="378460"/>
          </a:xfrm>
          <a:prstGeom prst="rect">
            <a:avLst/>
          </a:prstGeom>
          <a:noFill/>
        </p:spPr>
        <p:txBody>
          <a:bodyPr wrap="none" rtlCol="0">
            <a:spAutoFit/>
          </a:bodyPr>
          <a:lstStyle/>
          <a:p>
            <a:r>
              <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宿舍运营需求</a:t>
            </a:r>
            <a:endPar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endParaRPr>
          </a:p>
        </p:txBody>
      </p:sp>
      <p:sp>
        <p:nvSpPr>
          <p:cNvPr id="18" name="TextBox 6"/>
          <p:cNvSpPr txBox="1"/>
          <p:nvPr/>
        </p:nvSpPr>
        <p:spPr>
          <a:xfrm>
            <a:off x="1223104" y="2144364"/>
            <a:ext cx="920481" cy="829945"/>
          </a:xfrm>
          <a:prstGeom prst="rect">
            <a:avLst/>
          </a:prstGeom>
          <a:noFill/>
          <a:ln w="6350">
            <a:noFill/>
          </a:ln>
        </p:spPr>
        <p:txBody>
          <a:bodyPr wrap="square" rtlCol="0">
            <a:spAutoFit/>
          </a:bodyPr>
          <a:lstStyle/>
          <a:p>
            <a:pPr algn="dist"/>
            <a:r>
              <a:rPr lang="en-US" altLang="zh-CN"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rPr>
              <a:t>02</a:t>
            </a:r>
            <a:endParaRPr lang="zh-CN" altLang="en-US"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cxnSp>
        <p:nvCxnSpPr>
          <p:cNvPr id="19" name="淘宝店chenying0907出品 21"/>
          <p:cNvCxnSpPr/>
          <p:nvPr/>
        </p:nvCxnSpPr>
        <p:spPr>
          <a:xfrm>
            <a:off x="2391136" y="2174709"/>
            <a:ext cx="0" cy="80108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TextBox 14"/>
          <p:cNvSpPr txBox="1"/>
          <p:nvPr/>
        </p:nvSpPr>
        <p:spPr>
          <a:xfrm>
            <a:off x="2590524" y="2368094"/>
            <a:ext cx="1132840" cy="378460"/>
          </a:xfrm>
          <a:prstGeom prst="rect">
            <a:avLst/>
          </a:prstGeom>
          <a:noFill/>
        </p:spPr>
        <p:txBody>
          <a:bodyPr wrap="none" rtlCol="0">
            <a:spAutoFit/>
          </a:bodyPr>
          <a:lstStyle/>
          <a:p>
            <a:r>
              <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产品需求</a:t>
            </a:r>
            <a:endPar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endParaRPr>
          </a:p>
        </p:txBody>
      </p:sp>
      <p:sp>
        <p:nvSpPr>
          <p:cNvPr id="23" name="TextBox 6"/>
          <p:cNvSpPr txBox="1"/>
          <p:nvPr/>
        </p:nvSpPr>
        <p:spPr>
          <a:xfrm>
            <a:off x="1223104" y="3245474"/>
            <a:ext cx="920481" cy="829945"/>
          </a:xfrm>
          <a:prstGeom prst="rect">
            <a:avLst/>
          </a:prstGeom>
          <a:noFill/>
          <a:ln w="6350">
            <a:noFill/>
          </a:ln>
        </p:spPr>
        <p:txBody>
          <a:bodyPr wrap="square" rtlCol="0">
            <a:spAutoFit/>
          </a:bodyPr>
          <a:lstStyle/>
          <a:p>
            <a:pPr algn="dist"/>
            <a:r>
              <a:rPr lang="en-US" altLang="zh-CN"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rPr>
              <a:t>03</a:t>
            </a:r>
            <a:endParaRPr lang="zh-CN" altLang="en-US"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cxnSp>
        <p:nvCxnSpPr>
          <p:cNvPr id="24" name="淘宝店chenying0907出品 25"/>
          <p:cNvCxnSpPr/>
          <p:nvPr/>
        </p:nvCxnSpPr>
        <p:spPr>
          <a:xfrm>
            <a:off x="2391136" y="3275819"/>
            <a:ext cx="0" cy="80108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5" name="TextBox 14"/>
          <p:cNvSpPr txBox="1"/>
          <p:nvPr/>
        </p:nvSpPr>
        <p:spPr>
          <a:xfrm>
            <a:off x="2590524" y="3469204"/>
            <a:ext cx="1132840" cy="378460"/>
          </a:xfrm>
          <a:prstGeom prst="rect">
            <a:avLst/>
          </a:prstGeom>
          <a:noFill/>
        </p:spPr>
        <p:txBody>
          <a:bodyPr wrap="none" rtlCol="0">
            <a:spAutoFit/>
          </a:bodyPr>
          <a:lstStyle/>
          <a:p>
            <a:r>
              <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解决方案</a:t>
            </a:r>
            <a:endPar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endParaRPr>
          </a:p>
        </p:txBody>
      </p:sp>
      <p:sp>
        <p:nvSpPr>
          <p:cNvPr id="8" name="TextBox 6"/>
          <p:cNvSpPr txBox="1"/>
          <p:nvPr/>
        </p:nvSpPr>
        <p:spPr>
          <a:xfrm>
            <a:off x="1223104" y="4202115"/>
            <a:ext cx="920481" cy="829945"/>
          </a:xfrm>
          <a:prstGeom prst="rect">
            <a:avLst/>
          </a:prstGeom>
          <a:noFill/>
          <a:ln w="6350">
            <a:noFill/>
          </a:ln>
        </p:spPr>
        <p:txBody>
          <a:bodyPr wrap="square" rtlCol="0">
            <a:spAutoFit/>
          </a:bodyPr>
          <a:p>
            <a:pPr algn="dist"/>
            <a:r>
              <a:rPr lang="en-US" altLang="zh-CN"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rPr>
              <a:t>04</a:t>
            </a:r>
            <a:endParaRPr lang="zh-CN" altLang="en-US"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cxnSp>
        <p:nvCxnSpPr>
          <p:cNvPr id="9" name="淘宝店chenying0907出品 17"/>
          <p:cNvCxnSpPr/>
          <p:nvPr/>
        </p:nvCxnSpPr>
        <p:spPr>
          <a:xfrm>
            <a:off x="2391136" y="4232460"/>
            <a:ext cx="0" cy="80108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14"/>
          <p:cNvSpPr txBox="1"/>
          <p:nvPr/>
        </p:nvSpPr>
        <p:spPr>
          <a:xfrm>
            <a:off x="2590524" y="4425845"/>
            <a:ext cx="1132840" cy="378460"/>
          </a:xfrm>
          <a:prstGeom prst="rect">
            <a:avLst/>
          </a:prstGeom>
          <a:noFill/>
        </p:spPr>
        <p:txBody>
          <a:bodyPr wrap="none" rtlCol="0">
            <a:spAutoFit/>
          </a:bodyPr>
          <a:p>
            <a:r>
              <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方案优点</a:t>
            </a:r>
            <a:endPar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endParaRPr>
          </a:p>
        </p:txBody>
      </p:sp>
      <p:sp>
        <p:nvSpPr>
          <p:cNvPr id="11" name="TextBox 6"/>
          <p:cNvSpPr txBox="1"/>
          <p:nvPr/>
        </p:nvSpPr>
        <p:spPr>
          <a:xfrm>
            <a:off x="1223104" y="5234909"/>
            <a:ext cx="920481" cy="829945"/>
          </a:xfrm>
          <a:prstGeom prst="rect">
            <a:avLst/>
          </a:prstGeom>
          <a:noFill/>
          <a:ln w="6350">
            <a:noFill/>
          </a:ln>
        </p:spPr>
        <p:txBody>
          <a:bodyPr wrap="square" rtlCol="0">
            <a:spAutoFit/>
          </a:bodyPr>
          <a:p>
            <a:pPr algn="dist"/>
            <a:r>
              <a:rPr lang="en-US" altLang="zh-CN"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rPr>
              <a:t>05</a:t>
            </a:r>
            <a:endParaRPr lang="zh-CN" altLang="en-US" sz="4800" dirty="0">
              <a:ln w="12700">
                <a:solidFill>
                  <a:schemeClr val="accent1"/>
                </a:solidFill>
              </a:ln>
              <a:gradFill flip="none" rotWithShape="1">
                <a:gsLst>
                  <a:gs pos="0">
                    <a:srgbClr val="1F9AE6"/>
                  </a:gs>
                  <a:gs pos="100000">
                    <a:srgbClr val="8E65FA"/>
                  </a:gs>
                </a:gsLst>
                <a:lin ang="10800000" scaled="1"/>
                <a:tileRect/>
              </a:gradFill>
              <a:latin typeface="方正清刻本悦宋简体" panose="02000000000000000000" pitchFamily="2" charset="-122"/>
              <a:ea typeface="方正清刻本悦宋简体" panose="02000000000000000000" pitchFamily="2" charset="-122"/>
              <a:sym typeface="方正清刻本悦宋简体" panose="02000000000000000000" pitchFamily="2" charset="-122"/>
            </a:endParaRPr>
          </a:p>
        </p:txBody>
      </p:sp>
      <p:cxnSp>
        <p:nvCxnSpPr>
          <p:cNvPr id="12" name="淘宝店chenying0907出品 21"/>
          <p:cNvCxnSpPr/>
          <p:nvPr/>
        </p:nvCxnSpPr>
        <p:spPr>
          <a:xfrm>
            <a:off x="2391136" y="5265254"/>
            <a:ext cx="0" cy="80108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TextBox 14"/>
          <p:cNvSpPr txBox="1"/>
          <p:nvPr/>
        </p:nvSpPr>
        <p:spPr>
          <a:xfrm>
            <a:off x="2590524" y="5458639"/>
            <a:ext cx="1132840" cy="378460"/>
          </a:xfrm>
          <a:prstGeom prst="rect">
            <a:avLst/>
          </a:prstGeom>
          <a:noFill/>
        </p:spPr>
        <p:txBody>
          <a:bodyPr wrap="none" rtlCol="0">
            <a:spAutoFit/>
          </a:bodyPr>
          <a:p>
            <a:r>
              <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项目案例</a:t>
            </a:r>
            <a:endParaRPr lang="zh-CN" altLang="en-US" sz="1865"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p:nvPr/>
        </p:nvCxnSpPr>
        <p:spPr>
          <a:xfrm>
            <a:off x="864235" y="2114306"/>
            <a:ext cx="6350" cy="3720715"/>
          </a:xfrm>
          <a:prstGeom prst="line">
            <a:avLst/>
          </a:prstGeom>
          <a:ln w="3175" cap="rnd">
            <a:solidFill>
              <a:schemeClr val="bg1">
                <a:lumMod val="75000"/>
              </a:schemeClr>
            </a:solidFill>
            <a:prstDash val="sysDash"/>
            <a:roun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p>
            <a:r>
              <a:rPr lang="zh-CN" b="1" dirty="0"/>
              <a:t>多运营商自动选路代拨</a:t>
            </a:r>
            <a:endParaRPr lang="zh-CN" b="1" dirty="0"/>
          </a:p>
        </p:txBody>
      </p:sp>
      <p:pic>
        <p:nvPicPr>
          <p:cNvPr id="6" name="图片 5" descr="D:\NatShell\NatShell\Desktop\图片2.png图片2"/>
          <p:cNvPicPr/>
          <p:nvPr/>
        </p:nvPicPr>
        <p:blipFill>
          <a:blip r:embed="rId1"/>
          <a:srcRect/>
          <a:stretch>
            <a:fillRect/>
          </a:stretch>
        </p:blipFill>
        <p:spPr>
          <a:xfrm>
            <a:off x="6137275" y="1820545"/>
            <a:ext cx="5292725" cy="4308475"/>
          </a:xfrm>
          <a:prstGeom prst="rect">
            <a:avLst/>
          </a:prstGeom>
          <a:noFill/>
          <a:ln w="9525">
            <a:noFill/>
          </a:ln>
        </p:spPr>
      </p:pic>
      <p:sp>
        <p:nvSpPr>
          <p:cNvPr id="41" name="TextBox 29"/>
          <p:cNvSpPr txBox="1"/>
          <p:nvPr/>
        </p:nvSpPr>
        <p:spPr>
          <a:xfrm>
            <a:off x="1296403" y="1941915"/>
            <a:ext cx="4568013" cy="645795"/>
          </a:xfrm>
          <a:prstGeom prst="rect">
            <a:avLst/>
          </a:prstGeom>
          <a:noFill/>
        </p:spPr>
        <p:txBody>
          <a:bodyPr wrap="square" lIns="0" tIns="0" rIns="0" bIns="0" rtlCol="0">
            <a:spAutoFit/>
          </a:bodyPr>
          <a:lstStyle>
            <a:defPPr>
              <a:defRPr lang="zh-CN"/>
            </a:defPPr>
            <a:lvl1pPr algn="just">
              <a:lnSpc>
                <a:spcPts val="2000"/>
              </a:lnSpc>
              <a:defRPr sz="1400">
                <a:solidFill>
                  <a:schemeClr val="tx1">
                    <a:lumMod val="75000"/>
                    <a:lumOff val="25000"/>
                  </a:schemeClr>
                </a:solidFill>
                <a:latin typeface="微软雅黑" panose="020B0503020204020204" charset="-122"/>
                <a:ea typeface="微软雅黑" panose="020B0503020204020204" charset="-122"/>
              </a:defRPr>
            </a:lvl1pPr>
          </a:lstStyle>
          <a:p>
            <a:pPr algn="l">
              <a:lnSpc>
                <a:spcPct val="150000"/>
              </a:lnSpc>
              <a:buClr>
                <a:srgbClr val="C00000"/>
              </a:buClr>
            </a:pPr>
            <a:r>
              <a:rPr lang="zh-CN" altLang="en-US" dirty="0">
                <a:solidFill>
                  <a:schemeClr val="tx1">
                    <a:lumMod val="65000"/>
                    <a:lumOff val="35000"/>
                  </a:schemeClr>
                </a:solidFill>
                <a:cs typeface="微软雅黑" panose="020B0503020204020204" charset="-122"/>
              </a:rPr>
              <a:t>用户通过无线或有线方式接入内网后，被重定向至统一认证Portal门户，用户输入账号密码提交认证。</a:t>
            </a:r>
            <a:endParaRPr lang="zh-CN" altLang="en-US" dirty="0">
              <a:solidFill>
                <a:schemeClr val="tx1">
                  <a:lumMod val="65000"/>
                  <a:lumOff val="35000"/>
                </a:schemeClr>
              </a:solidFill>
              <a:cs typeface="微软雅黑" panose="020B0503020204020204" charset="-122"/>
            </a:endParaRPr>
          </a:p>
        </p:txBody>
      </p:sp>
      <p:sp>
        <p:nvSpPr>
          <p:cNvPr id="44" name="TextBox 29"/>
          <p:cNvSpPr txBox="1"/>
          <p:nvPr/>
        </p:nvSpPr>
        <p:spPr>
          <a:xfrm>
            <a:off x="1296403" y="3185974"/>
            <a:ext cx="4568013" cy="645795"/>
          </a:xfrm>
          <a:prstGeom prst="rect">
            <a:avLst/>
          </a:prstGeom>
          <a:noFill/>
        </p:spPr>
        <p:txBody>
          <a:bodyPr wrap="square" lIns="0" tIns="0" rIns="0" bIns="0" rtlCol="0">
            <a:spAutoFit/>
          </a:bodyPr>
          <a:lstStyle>
            <a:defPPr>
              <a:defRPr lang="zh-CN"/>
            </a:defPPr>
            <a:lvl1pPr algn="just">
              <a:lnSpc>
                <a:spcPts val="2000"/>
              </a:lnSpc>
              <a:defRPr sz="1400">
                <a:solidFill>
                  <a:schemeClr val="tx1">
                    <a:lumMod val="75000"/>
                    <a:lumOff val="25000"/>
                  </a:schemeClr>
                </a:solidFill>
                <a:latin typeface="微软雅黑" panose="020B0503020204020204" charset="-122"/>
                <a:ea typeface="微软雅黑" panose="020B0503020204020204" charset="-122"/>
              </a:defRPr>
            </a:lvl1pPr>
          </a:lstStyle>
          <a:p>
            <a:pPr algn="l">
              <a:lnSpc>
                <a:spcPct val="150000"/>
              </a:lnSpc>
              <a:buClr>
                <a:srgbClr val="C00000"/>
              </a:buClr>
            </a:pPr>
            <a:r>
              <a:rPr lang="zh-CN" altLang="en-US" dirty="0">
                <a:solidFill>
                  <a:schemeClr val="tx1">
                    <a:lumMod val="65000"/>
                    <a:lumOff val="35000"/>
                  </a:schemeClr>
                </a:solidFill>
              </a:rPr>
              <a:t>蓝海卓越路由首先进行本地认证，本地认证服务器对用户进行验证根据用户绑定的运营商类型下发不同地址池。</a:t>
            </a:r>
            <a:endParaRPr lang="zh-CN" altLang="en-US" dirty="0">
              <a:solidFill>
                <a:schemeClr val="tx1">
                  <a:lumMod val="65000"/>
                  <a:lumOff val="35000"/>
                </a:schemeClr>
              </a:solidFill>
            </a:endParaRPr>
          </a:p>
        </p:txBody>
      </p:sp>
      <p:sp>
        <p:nvSpPr>
          <p:cNvPr id="47" name="TextBox 29"/>
          <p:cNvSpPr txBox="1"/>
          <p:nvPr/>
        </p:nvSpPr>
        <p:spPr>
          <a:xfrm>
            <a:off x="1296403" y="4522109"/>
            <a:ext cx="4568013" cy="1292225"/>
          </a:xfrm>
          <a:prstGeom prst="rect">
            <a:avLst/>
          </a:prstGeom>
          <a:noFill/>
        </p:spPr>
        <p:txBody>
          <a:bodyPr wrap="square" lIns="0" tIns="0" rIns="0" bIns="0" rtlCol="0">
            <a:spAutoFit/>
          </a:bodyPr>
          <a:lstStyle>
            <a:defPPr>
              <a:defRPr lang="zh-CN"/>
            </a:defPPr>
            <a:lvl1pPr algn="just">
              <a:lnSpc>
                <a:spcPts val="2000"/>
              </a:lnSpc>
              <a:defRPr sz="1400">
                <a:solidFill>
                  <a:schemeClr val="tx1">
                    <a:lumMod val="75000"/>
                    <a:lumOff val="25000"/>
                  </a:schemeClr>
                </a:solidFill>
                <a:latin typeface="微软雅黑" panose="020B0503020204020204" charset="-122"/>
                <a:ea typeface="微软雅黑" panose="020B0503020204020204" charset="-122"/>
              </a:defRPr>
            </a:lvl1pPr>
          </a:lstStyle>
          <a:p>
            <a:pPr algn="l">
              <a:lnSpc>
                <a:spcPct val="150000"/>
              </a:lnSpc>
              <a:buClr>
                <a:srgbClr val="C00000"/>
              </a:buClr>
            </a:pPr>
            <a:r>
              <a:rPr lang="zh-CN" altLang="en-US" dirty="0">
                <a:solidFill>
                  <a:schemeClr val="tx1">
                    <a:lumMod val="65000"/>
                    <a:lumOff val="35000"/>
                  </a:schemeClr>
                </a:solidFill>
                <a:cs typeface="微软雅黑" panose="020B0503020204020204" charset="-122"/>
              </a:rPr>
              <a:t>蓝海卓越根据本地认证下发的地址池选择不同运营商线路开始PPPOE代理拨号，认证成功后将用户内网IP连接和PPPOE代理拨号会话连接建立一对一NAT转换，实现上网目的。</a:t>
            </a:r>
            <a:endParaRPr lang="zh-CN" altLang="en-US" dirty="0">
              <a:solidFill>
                <a:schemeClr val="tx1">
                  <a:lumMod val="65000"/>
                  <a:lumOff val="35000"/>
                </a:schemeClr>
              </a:solidFill>
              <a:cs typeface="微软雅黑" panose="020B0503020204020204" charset="-122"/>
            </a:endParaRPr>
          </a:p>
        </p:txBody>
      </p:sp>
      <p:grpSp>
        <p:nvGrpSpPr>
          <p:cNvPr id="52" name="Group 51"/>
          <p:cNvGrpSpPr/>
          <p:nvPr/>
        </p:nvGrpSpPr>
        <p:grpSpPr>
          <a:xfrm>
            <a:off x="633567" y="2032360"/>
            <a:ext cx="445769" cy="445826"/>
            <a:chOff x="1220106" y="2624919"/>
            <a:chExt cx="445826" cy="445826"/>
          </a:xfrm>
        </p:grpSpPr>
        <p:sp>
          <p:nvSpPr>
            <p:cNvPr id="53" name="Rounded Rectangle 52"/>
            <p:cNvSpPr/>
            <p:nvPr/>
          </p:nvSpPr>
          <p:spPr>
            <a:xfrm>
              <a:off x="1220106" y="2624919"/>
              <a:ext cx="445826" cy="44582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4" name="TextBox 53"/>
            <p:cNvSpPr txBox="1"/>
            <p:nvPr/>
          </p:nvSpPr>
          <p:spPr>
            <a:xfrm>
              <a:off x="1290902" y="2672103"/>
              <a:ext cx="306372" cy="369332"/>
            </a:xfrm>
            <a:prstGeom prst="rect">
              <a:avLst/>
            </a:prstGeom>
            <a:noFill/>
          </p:spPr>
          <p:txBody>
            <a:bodyPr wrap="square" rtlCol="0">
              <a:spAutoFit/>
            </a:bodyPr>
            <a:p>
              <a:pPr algn="ctr"/>
              <a:r>
                <a:rPr lang="en-US" altLang="zh-CN" b="1" dirty="0">
                  <a:solidFill>
                    <a:schemeClr val="bg1"/>
                  </a:solidFill>
                </a:rPr>
                <a:t>1</a:t>
              </a:r>
              <a:endParaRPr lang="en-US" altLang="zh-CN" b="1" dirty="0">
                <a:solidFill>
                  <a:schemeClr val="bg1"/>
                </a:solidFill>
              </a:endParaRPr>
            </a:p>
          </p:txBody>
        </p:sp>
      </p:grpSp>
      <p:grpSp>
        <p:nvGrpSpPr>
          <p:cNvPr id="3" name="Group 51"/>
          <p:cNvGrpSpPr/>
          <p:nvPr/>
        </p:nvGrpSpPr>
        <p:grpSpPr>
          <a:xfrm>
            <a:off x="632297" y="4521616"/>
            <a:ext cx="445769" cy="445770"/>
            <a:chOff x="1220106" y="2624919"/>
            <a:chExt cx="445826" cy="445826"/>
          </a:xfrm>
        </p:grpSpPr>
        <p:sp>
          <p:nvSpPr>
            <p:cNvPr id="4" name="Rounded Rectangle 52"/>
            <p:cNvSpPr/>
            <p:nvPr/>
          </p:nvSpPr>
          <p:spPr>
            <a:xfrm>
              <a:off x="1220106" y="2624919"/>
              <a:ext cx="445826" cy="44582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3"/>
            <p:cNvSpPr txBox="1"/>
            <p:nvPr/>
          </p:nvSpPr>
          <p:spPr>
            <a:xfrm>
              <a:off x="1290902" y="2672103"/>
              <a:ext cx="306372" cy="368300"/>
            </a:xfrm>
            <a:prstGeom prst="rect">
              <a:avLst/>
            </a:prstGeom>
            <a:noFill/>
          </p:spPr>
          <p:txBody>
            <a:bodyPr wrap="square" rtlCol="0">
              <a:spAutoFit/>
            </a:bodyPr>
            <a:lstStyle/>
            <a:p>
              <a:pPr algn="ctr"/>
              <a:r>
                <a:rPr lang="en-US" altLang="zh-CN" b="1" dirty="0">
                  <a:solidFill>
                    <a:schemeClr val="bg1"/>
                  </a:solidFill>
                </a:rPr>
                <a:t>3</a:t>
              </a:r>
              <a:endParaRPr lang="en-US" altLang="zh-CN" b="1" dirty="0">
                <a:solidFill>
                  <a:schemeClr val="bg1"/>
                </a:solidFill>
              </a:endParaRPr>
            </a:p>
          </p:txBody>
        </p:sp>
      </p:grpSp>
      <p:grpSp>
        <p:nvGrpSpPr>
          <p:cNvPr id="7" name="Group 51"/>
          <p:cNvGrpSpPr/>
          <p:nvPr/>
        </p:nvGrpSpPr>
        <p:grpSpPr>
          <a:xfrm>
            <a:off x="632932" y="3277016"/>
            <a:ext cx="445769" cy="445770"/>
            <a:chOff x="1220106" y="2624919"/>
            <a:chExt cx="445826" cy="445826"/>
          </a:xfrm>
          <a:solidFill>
            <a:srgbClr val="8B67FA"/>
          </a:solidFill>
        </p:grpSpPr>
        <p:sp>
          <p:nvSpPr>
            <p:cNvPr id="8"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TextBox 53"/>
            <p:cNvSpPr txBox="1"/>
            <p:nvPr/>
          </p:nvSpPr>
          <p:spPr>
            <a:xfrm>
              <a:off x="1290902" y="2672103"/>
              <a:ext cx="306372" cy="368300"/>
            </a:xfrm>
            <a:prstGeom prst="rect">
              <a:avLst/>
            </a:prstGeom>
            <a:grpFill/>
          </p:spPr>
          <p:txBody>
            <a:bodyPr wrap="square" rtlCol="0">
              <a:spAutoFit/>
            </a:bodyPr>
            <a:p>
              <a:pPr algn="ctr"/>
              <a:r>
                <a:rPr lang="en-US" altLang="zh-CN" b="1" dirty="0">
                  <a:solidFill>
                    <a:schemeClr val="bg1"/>
                  </a:solidFill>
                </a:rPr>
                <a:t>2</a:t>
              </a:r>
              <a:endParaRPr lang="en-US" altLang="zh-CN" b="1" dirty="0">
                <a:solidFill>
                  <a:schemeClr val="bg1"/>
                </a:solidFill>
              </a:endParaRPr>
            </a:p>
          </p:txBody>
        </p:sp>
      </p:grpSp>
      <p:sp>
        <p:nvSpPr>
          <p:cNvPr id="10" name="矩形 9"/>
          <p:cNvSpPr/>
          <p:nvPr/>
        </p:nvSpPr>
        <p:spPr>
          <a:xfrm>
            <a:off x="6073775" y="1632585"/>
            <a:ext cx="5419725" cy="4358005"/>
          </a:xfrm>
          <a:prstGeom prst="rect">
            <a:avLst/>
          </a:prstGeom>
          <a:noFill/>
          <a:ln w="76200">
            <a:solidFill>
              <a:schemeClr val="accent1"/>
            </a:solidFill>
          </a:ln>
          <a:extLst>
            <a:ext uri="{909E8E84-426E-40DD-AFC4-6F175D3DCCD1}">
              <a14:hiddenFill xmlns:a14="http://schemas.microsoft.com/office/drawing/2010/main">
                <a:solidFill>
                  <a:schemeClr val="dk1"/>
                </a:solidFill>
              </a14:hiddenFill>
            </a:ext>
          </a:extLst>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二次认证</a:t>
            </a:r>
            <a:r>
              <a:rPr lang="zh-CN" b="1" dirty="0"/>
              <a:t>拨号流程</a:t>
            </a:r>
            <a:endParaRPr lang="zh-CN" b="1" dirty="0"/>
          </a:p>
        </p:txBody>
      </p:sp>
      <p:pic>
        <p:nvPicPr>
          <p:cNvPr id="7" name="图片 6" descr="D:\NatShell\NatShell\Desktop\图片4.png图片4"/>
          <p:cNvPicPr/>
          <p:nvPr/>
        </p:nvPicPr>
        <p:blipFill>
          <a:blip r:embed="rId1"/>
          <a:srcRect/>
          <a:stretch>
            <a:fillRect/>
          </a:stretch>
        </p:blipFill>
        <p:spPr>
          <a:xfrm>
            <a:off x="6245860" y="1638300"/>
            <a:ext cx="4810125" cy="4533265"/>
          </a:xfrm>
          <a:prstGeom prst="rect">
            <a:avLst/>
          </a:prstGeom>
          <a:noFill/>
          <a:ln w="9525">
            <a:noFill/>
          </a:ln>
        </p:spPr>
      </p:pic>
      <p:grpSp>
        <p:nvGrpSpPr>
          <p:cNvPr id="61" name="组合 60"/>
          <p:cNvGrpSpPr/>
          <p:nvPr/>
        </p:nvGrpSpPr>
        <p:grpSpPr>
          <a:xfrm>
            <a:off x="608965" y="2014220"/>
            <a:ext cx="4631690" cy="1336040"/>
            <a:chOff x="1730" y="2718"/>
            <a:chExt cx="7294" cy="2104"/>
          </a:xfrm>
        </p:grpSpPr>
        <p:grpSp>
          <p:nvGrpSpPr>
            <p:cNvPr id="49" name="Group 42"/>
            <p:cNvGrpSpPr/>
            <p:nvPr/>
          </p:nvGrpSpPr>
          <p:grpSpPr>
            <a:xfrm>
              <a:off x="2898" y="2718"/>
              <a:ext cx="6126" cy="2105"/>
              <a:chOff x="8611450" y="3375720"/>
              <a:chExt cx="3954819" cy="1336675"/>
            </a:xfrm>
          </p:grpSpPr>
          <p:sp>
            <p:nvSpPr>
              <p:cNvPr id="50" name="TextBox 43"/>
              <p:cNvSpPr txBox="1"/>
              <p:nvPr/>
            </p:nvSpPr>
            <p:spPr>
              <a:xfrm>
                <a:off x="8611450" y="3808790"/>
                <a:ext cx="3954819" cy="903605"/>
              </a:xfrm>
              <a:prstGeom prst="rect">
                <a:avLst/>
              </a:prstGeom>
              <a:noFill/>
            </p:spPr>
            <p:txBody>
              <a:bodyPr wrap="square" lIns="0" tIns="0" rIns="0" bIns="0" rtlCol="0">
                <a:spAutoFit/>
              </a:bodyPr>
              <a:p>
                <a:pPr>
                  <a:lnSpc>
                    <a:spcPct val="140000"/>
                  </a:lnSpc>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将蓝海卓越路由作为核心BRAS接入服务器，部署内部网络出口处，与各个运营商BRAS进行对接，充当“中间代理”角色</a:t>
                </a:r>
                <a:endParaRPr lang="en-US" sz="1400" b="1" dirty="0">
                  <a:solidFill>
                    <a:schemeClr val="tx1">
                      <a:lumMod val="50000"/>
                      <a:lumOff val="50000"/>
                    </a:schemeClr>
                  </a:solidFill>
                </a:endParaRPr>
              </a:p>
            </p:txBody>
          </p:sp>
          <p:sp>
            <p:nvSpPr>
              <p:cNvPr id="51" name="TextBox 44"/>
              <p:cNvSpPr txBox="1"/>
              <p:nvPr/>
            </p:nvSpPr>
            <p:spPr>
              <a:xfrm>
                <a:off x="8611451" y="3375720"/>
                <a:ext cx="2112993" cy="307340"/>
              </a:xfrm>
              <a:prstGeom prst="rect">
                <a:avLst/>
              </a:prstGeom>
              <a:noFill/>
            </p:spPr>
            <p:txBody>
              <a:bodyPr wrap="square" lIns="0" tIns="0" rIns="0" bIns="0" rtlCol="0">
                <a:spAutoFit/>
              </a:bodyPr>
              <a:p>
                <a:r>
                  <a:rPr lang="zh-CN" sz="2000" b="1" dirty="0">
                    <a:solidFill>
                      <a:schemeClr val="tx1"/>
                    </a:solidFill>
                    <a:latin typeface="微软雅黑" panose="020B0503020204020204" charset="-122"/>
                    <a:ea typeface="微软雅黑" panose="020B0503020204020204" charset="-122"/>
                    <a:cs typeface="Clear Sans" panose="020B0503030202020304" pitchFamily="34" charset="0"/>
                  </a:rPr>
                  <a:t>核心对接</a:t>
                </a:r>
                <a:endParaRPr lang="zh-CN" sz="2000" b="1" dirty="0">
                  <a:solidFill>
                    <a:schemeClr val="tx1"/>
                  </a:solidFill>
                  <a:latin typeface="微软雅黑" panose="020B0503020204020204" charset="-122"/>
                  <a:ea typeface="微软雅黑" panose="020B0503020204020204" charset="-122"/>
                  <a:cs typeface="Clear Sans" panose="020B0503030202020304" pitchFamily="34" charset="0"/>
                </a:endParaRPr>
              </a:p>
            </p:txBody>
          </p:sp>
        </p:grpSp>
        <p:grpSp>
          <p:nvGrpSpPr>
            <p:cNvPr id="55" name="Group 51"/>
            <p:cNvGrpSpPr/>
            <p:nvPr/>
          </p:nvGrpSpPr>
          <p:grpSpPr>
            <a:xfrm>
              <a:off x="1730" y="2744"/>
              <a:ext cx="702" cy="702"/>
              <a:chOff x="1220106" y="2624919"/>
              <a:chExt cx="445826" cy="445826"/>
            </a:xfrm>
          </p:grpSpPr>
          <p:sp>
            <p:nvSpPr>
              <p:cNvPr id="56" name="Rounded Rectangle 52"/>
              <p:cNvSpPr/>
              <p:nvPr/>
            </p:nvSpPr>
            <p:spPr>
              <a:xfrm>
                <a:off x="1220106" y="2624919"/>
                <a:ext cx="445826" cy="44582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7" name="TextBox 53"/>
              <p:cNvSpPr txBox="1"/>
              <p:nvPr/>
            </p:nvSpPr>
            <p:spPr>
              <a:xfrm>
                <a:off x="1290902" y="2672103"/>
                <a:ext cx="306372" cy="369332"/>
              </a:xfrm>
              <a:prstGeom prst="rect">
                <a:avLst/>
              </a:prstGeom>
              <a:noFill/>
            </p:spPr>
            <p:txBody>
              <a:bodyPr wrap="square" rtlCol="0">
                <a:spAutoFit/>
              </a:bodyPr>
              <a:p>
                <a:pPr algn="ctr"/>
                <a:r>
                  <a:rPr lang="en-US" altLang="zh-CN" b="1" dirty="0">
                    <a:solidFill>
                      <a:schemeClr val="bg1"/>
                    </a:solidFill>
                  </a:rPr>
                  <a:t>1</a:t>
                </a:r>
                <a:endParaRPr lang="en-US" altLang="zh-CN" b="1" dirty="0">
                  <a:solidFill>
                    <a:schemeClr val="bg1"/>
                  </a:solidFill>
                </a:endParaRPr>
              </a:p>
            </p:txBody>
          </p:sp>
        </p:grpSp>
      </p:grpSp>
      <p:grpSp>
        <p:nvGrpSpPr>
          <p:cNvPr id="62" name="组合 61"/>
          <p:cNvGrpSpPr/>
          <p:nvPr/>
        </p:nvGrpSpPr>
        <p:grpSpPr>
          <a:xfrm>
            <a:off x="608965" y="3896360"/>
            <a:ext cx="4749165" cy="1370330"/>
            <a:chOff x="1729" y="5667"/>
            <a:chExt cx="7479" cy="2158"/>
          </a:xfrm>
        </p:grpSpPr>
        <p:grpSp>
          <p:nvGrpSpPr>
            <p:cNvPr id="52" name="Group 45"/>
            <p:cNvGrpSpPr/>
            <p:nvPr/>
          </p:nvGrpSpPr>
          <p:grpSpPr>
            <a:xfrm>
              <a:off x="2898" y="5737"/>
              <a:ext cx="6311" cy="2088"/>
              <a:chOff x="8613497" y="3523040"/>
              <a:chExt cx="4021757" cy="1325879"/>
            </a:xfrm>
          </p:grpSpPr>
          <p:sp>
            <p:nvSpPr>
              <p:cNvPr id="53" name="TextBox 46"/>
              <p:cNvSpPr txBox="1"/>
              <p:nvPr/>
            </p:nvSpPr>
            <p:spPr>
              <a:xfrm>
                <a:off x="8613497" y="3945315"/>
                <a:ext cx="4021757" cy="903604"/>
              </a:xfrm>
              <a:prstGeom prst="rect">
                <a:avLst/>
              </a:prstGeom>
              <a:noFill/>
            </p:spPr>
            <p:txBody>
              <a:bodyPr wrap="square" lIns="0" tIns="0" rIns="0" bIns="0" rtlCol="0">
                <a:spAutoFit/>
              </a:bodyPr>
              <a:p>
                <a:pPr indent="0">
                  <a:lnSpc>
                    <a:spcPct val="14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识别接入用户的有效特征，将内部客户端的拨号</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认证转发至对应运营商的BRAS 实现二次认证，而对客户端来说就像直接拨号到运营商一样</a:t>
                </a:r>
                <a:endParaRPr lang="en-US" sz="1400" b="1" dirty="0">
                  <a:solidFill>
                    <a:schemeClr val="tx1">
                      <a:lumMod val="50000"/>
                      <a:lumOff val="50000"/>
                    </a:schemeClr>
                  </a:solidFill>
                </a:endParaRPr>
              </a:p>
            </p:txBody>
          </p:sp>
          <p:sp>
            <p:nvSpPr>
              <p:cNvPr id="54" name="TextBox 47"/>
              <p:cNvSpPr txBox="1"/>
              <p:nvPr/>
            </p:nvSpPr>
            <p:spPr>
              <a:xfrm>
                <a:off x="8620331" y="3523040"/>
                <a:ext cx="2112993" cy="307340"/>
              </a:xfrm>
              <a:prstGeom prst="rect">
                <a:avLst/>
              </a:prstGeom>
              <a:noFill/>
            </p:spPr>
            <p:txBody>
              <a:bodyPr wrap="square" lIns="0" tIns="0" rIns="0" bIns="0" rtlCol="0">
                <a:spAutoFit/>
              </a:bodyPr>
              <a:p>
                <a:r>
                  <a:rPr lang="zh-CN" sz="2000" b="1" dirty="0">
                    <a:solidFill>
                      <a:schemeClr val="tx1"/>
                    </a:solidFill>
                    <a:latin typeface="+mj-lt"/>
                    <a:cs typeface="Clear Sans" panose="020B0503030202020304" pitchFamily="34" charset="0"/>
                  </a:rPr>
                  <a:t>有效识别</a:t>
                </a:r>
                <a:endParaRPr lang="zh-CN" sz="2000" b="1" dirty="0">
                  <a:solidFill>
                    <a:schemeClr val="tx1"/>
                  </a:solidFill>
                  <a:latin typeface="+mj-lt"/>
                  <a:cs typeface="Clear Sans" panose="020B0503030202020304" pitchFamily="34" charset="0"/>
                </a:endParaRPr>
              </a:p>
            </p:txBody>
          </p:sp>
        </p:grpSp>
        <p:grpSp>
          <p:nvGrpSpPr>
            <p:cNvPr id="58" name="Group 54"/>
            <p:cNvGrpSpPr/>
            <p:nvPr/>
          </p:nvGrpSpPr>
          <p:grpSpPr>
            <a:xfrm>
              <a:off x="1729" y="5667"/>
              <a:ext cx="702" cy="702"/>
              <a:chOff x="1220106" y="3714087"/>
              <a:chExt cx="445826" cy="445826"/>
            </a:xfrm>
          </p:grpSpPr>
          <p:sp>
            <p:nvSpPr>
              <p:cNvPr id="59" name="Rounded Rectangle 55"/>
              <p:cNvSpPr/>
              <p:nvPr/>
            </p:nvSpPr>
            <p:spPr>
              <a:xfrm>
                <a:off x="1220106" y="3714087"/>
                <a:ext cx="445826" cy="44582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60" name="TextBox 56"/>
              <p:cNvSpPr txBox="1"/>
              <p:nvPr/>
            </p:nvSpPr>
            <p:spPr>
              <a:xfrm>
                <a:off x="1290902" y="3752446"/>
                <a:ext cx="306372" cy="369331"/>
              </a:xfrm>
              <a:prstGeom prst="rect">
                <a:avLst/>
              </a:prstGeom>
              <a:noFill/>
            </p:spPr>
            <p:txBody>
              <a:bodyPr wrap="square" rtlCol="0">
                <a:spAutoFit/>
              </a:bodyPr>
              <a:p>
                <a:pPr algn="ctr"/>
                <a:r>
                  <a:rPr lang="en-US" altLang="zh-CN" b="1" dirty="0">
                    <a:solidFill>
                      <a:schemeClr val="bg1"/>
                    </a:solidFill>
                  </a:rPr>
                  <a:t>2</a:t>
                </a:r>
                <a:endParaRPr lang="en-US" altLang="zh-CN" b="1" dirty="0">
                  <a:solidFill>
                    <a:schemeClr val="bg1"/>
                  </a:solidFill>
                </a:endParaRPr>
              </a:p>
            </p:txBody>
          </p:sp>
        </p:grpSp>
      </p:grpSp>
      <p:sp>
        <p:nvSpPr>
          <p:cNvPr id="10" name="矩形 9"/>
          <p:cNvSpPr/>
          <p:nvPr/>
        </p:nvSpPr>
        <p:spPr>
          <a:xfrm>
            <a:off x="5880735" y="1405255"/>
            <a:ext cx="5539740" cy="4766310"/>
          </a:xfrm>
          <a:prstGeom prst="rect">
            <a:avLst/>
          </a:prstGeom>
          <a:noFill/>
          <a:ln w="76200">
            <a:solidFill>
              <a:schemeClr val="bg2"/>
            </a:solidFill>
          </a:ln>
          <a:extLst>
            <a:ext uri="{909E8E84-426E-40DD-AFC4-6F175D3DCCD1}">
              <a14:hiddenFill xmlns:a14="http://schemas.microsoft.com/office/drawing/2010/main">
                <a:solidFill>
                  <a:schemeClr val="dk1"/>
                </a:solidFill>
              </a14:hiddenFill>
            </a:ext>
          </a:extLst>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PPPOE 直接拨号流程</a:t>
            </a:r>
            <a:endParaRPr lang="zh-CN" b="1" dirty="0"/>
          </a:p>
        </p:txBody>
      </p:sp>
      <p:pic>
        <p:nvPicPr>
          <p:cNvPr id="3" name="图片 2" descr="D:\NatShell\NatShell\Desktop\图片2.png图片2"/>
          <p:cNvPicPr/>
          <p:nvPr/>
        </p:nvPicPr>
        <p:blipFill>
          <a:blip r:embed="rId1"/>
          <a:srcRect/>
          <a:stretch>
            <a:fillRect/>
          </a:stretch>
        </p:blipFill>
        <p:spPr>
          <a:xfrm>
            <a:off x="6637655" y="1997075"/>
            <a:ext cx="4865370" cy="3796030"/>
          </a:xfrm>
          <a:prstGeom prst="rect">
            <a:avLst/>
          </a:prstGeom>
          <a:noFill/>
          <a:ln w="9525">
            <a:noFill/>
          </a:ln>
        </p:spPr>
      </p:pic>
      <p:grpSp>
        <p:nvGrpSpPr>
          <p:cNvPr id="21" name="Group 20"/>
          <p:cNvGrpSpPr/>
          <p:nvPr/>
        </p:nvGrpSpPr>
        <p:grpSpPr>
          <a:xfrm>
            <a:off x="876935" y="3042285"/>
            <a:ext cx="633730" cy="633730"/>
            <a:chOff x="7644430" y="3691775"/>
            <a:chExt cx="901768" cy="901768"/>
          </a:xfrm>
        </p:grpSpPr>
        <p:sp>
          <p:nvSpPr>
            <p:cNvPr id="22" name="Oval 21"/>
            <p:cNvSpPr/>
            <p:nvPr/>
          </p:nvSpPr>
          <p:spPr>
            <a:xfrm>
              <a:off x="7644430" y="3691775"/>
              <a:ext cx="901768" cy="901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p>
          </p:txBody>
        </p:sp>
        <p:grpSp>
          <p:nvGrpSpPr>
            <p:cNvPr id="23" name="Group 22"/>
            <p:cNvGrpSpPr/>
            <p:nvPr/>
          </p:nvGrpSpPr>
          <p:grpSpPr>
            <a:xfrm>
              <a:off x="7907783" y="3967092"/>
              <a:ext cx="375061" cy="374912"/>
              <a:chOff x="0" y="1588"/>
              <a:chExt cx="4016375" cy="4014787"/>
            </a:xfrm>
            <a:solidFill>
              <a:schemeClr val="bg1"/>
            </a:solidFill>
          </p:grpSpPr>
          <p:sp>
            <p:nvSpPr>
              <p:cNvPr id="24" name="Freeform 48"/>
              <p:cNvSpPr>
                <a:spLocks noEditPoints="1"/>
              </p:cNvSpPr>
              <p:nvPr/>
            </p:nvSpPr>
            <p:spPr bwMode="auto">
              <a:xfrm>
                <a:off x="0" y="1588"/>
                <a:ext cx="4016375" cy="4014787"/>
              </a:xfrm>
              <a:custGeom>
                <a:avLst/>
                <a:gdLst>
                  <a:gd name="T0" fmla="*/ 690 w 1068"/>
                  <a:gd name="T1" fmla="*/ 335 h 1068"/>
                  <a:gd name="T2" fmla="*/ 534 w 1068"/>
                  <a:gd name="T3" fmla="*/ 0 h 1068"/>
                  <a:gd name="T4" fmla="*/ 301 w 1068"/>
                  <a:gd name="T5" fmla="*/ 342 h 1068"/>
                  <a:gd name="T6" fmla="*/ 267 w 1068"/>
                  <a:gd name="T7" fmla="*/ 360 h 1068"/>
                  <a:gd name="T8" fmla="*/ 100 w 1068"/>
                  <a:gd name="T9" fmla="*/ 334 h 1068"/>
                  <a:gd name="T10" fmla="*/ 0 w 1068"/>
                  <a:gd name="T11" fmla="*/ 968 h 1068"/>
                  <a:gd name="T12" fmla="*/ 201 w 1068"/>
                  <a:gd name="T13" fmla="*/ 1068 h 1068"/>
                  <a:gd name="T14" fmla="*/ 291 w 1068"/>
                  <a:gd name="T15" fmla="*/ 1011 h 1068"/>
                  <a:gd name="T16" fmla="*/ 301 w 1068"/>
                  <a:gd name="T17" fmla="*/ 1013 h 1068"/>
                  <a:gd name="T18" fmla="*/ 635 w 1068"/>
                  <a:gd name="T19" fmla="*/ 1068 h 1068"/>
                  <a:gd name="T20" fmla="*/ 937 w 1068"/>
                  <a:gd name="T21" fmla="*/ 1004 h 1068"/>
                  <a:gd name="T22" fmla="*/ 952 w 1068"/>
                  <a:gd name="T23" fmla="*/ 909 h 1068"/>
                  <a:gd name="T24" fmla="*/ 1007 w 1068"/>
                  <a:gd name="T25" fmla="*/ 732 h 1068"/>
                  <a:gd name="T26" fmla="*/ 1039 w 1068"/>
                  <a:gd name="T27" fmla="*/ 560 h 1068"/>
                  <a:gd name="T28" fmla="*/ 1068 w 1068"/>
                  <a:gd name="T29" fmla="*/ 481 h 1068"/>
                  <a:gd name="T30" fmla="*/ 974 w 1068"/>
                  <a:gd name="T31" fmla="*/ 349 h 1068"/>
                  <a:gd name="T32" fmla="*/ 201 w 1068"/>
                  <a:gd name="T33" fmla="*/ 1001 h 1068"/>
                  <a:gd name="T34" fmla="*/ 67 w 1068"/>
                  <a:gd name="T35" fmla="*/ 968 h 1068"/>
                  <a:gd name="T36" fmla="*/ 100 w 1068"/>
                  <a:gd name="T37" fmla="*/ 401 h 1068"/>
                  <a:gd name="T38" fmla="*/ 234 w 1068"/>
                  <a:gd name="T39" fmla="*/ 434 h 1068"/>
                  <a:gd name="T40" fmla="*/ 1001 w 1068"/>
                  <a:gd name="T41" fmla="*/ 485 h 1068"/>
                  <a:gd name="T42" fmla="*/ 868 w 1068"/>
                  <a:gd name="T43" fmla="*/ 534 h 1068"/>
                  <a:gd name="T44" fmla="*/ 868 w 1068"/>
                  <a:gd name="T45" fmla="*/ 567 h 1068"/>
                  <a:gd name="T46" fmla="*/ 986 w 1068"/>
                  <a:gd name="T47" fmla="*/ 629 h 1068"/>
                  <a:gd name="T48" fmla="*/ 835 w 1068"/>
                  <a:gd name="T49" fmla="*/ 701 h 1068"/>
                  <a:gd name="T50" fmla="*/ 835 w 1068"/>
                  <a:gd name="T51" fmla="*/ 734 h 1068"/>
                  <a:gd name="T52" fmla="*/ 944 w 1068"/>
                  <a:gd name="T53" fmla="*/ 803 h 1068"/>
                  <a:gd name="T54" fmla="*/ 801 w 1068"/>
                  <a:gd name="T55" fmla="*/ 868 h 1068"/>
                  <a:gd name="T56" fmla="*/ 801 w 1068"/>
                  <a:gd name="T57" fmla="*/ 901 h 1068"/>
                  <a:gd name="T58" fmla="*/ 888 w 1068"/>
                  <a:gd name="T59" fmla="*/ 948 h 1068"/>
                  <a:gd name="T60" fmla="*/ 818 w 1068"/>
                  <a:gd name="T61" fmla="*/ 1001 h 1068"/>
                  <a:gd name="T62" fmla="*/ 450 w 1068"/>
                  <a:gd name="T63" fmla="*/ 980 h 1068"/>
                  <a:gd name="T64" fmla="*/ 268 w 1068"/>
                  <a:gd name="T65" fmla="*/ 914 h 1068"/>
                  <a:gd name="T66" fmla="*/ 294 w 1068"/>
                  <a:gd name="T67" fmla="*/ 418 h 1068"/>
                  <a:gd name="T68" fmla="*/ 501 w 1068"/>
                  <a:gd name="T69" fmla="*/ 100 h 1068"/>
                  <a:gd name="T70" fmla="*/ 632 w 1068"/>
                  <a:gd name="T71" fmla="*/ 225 h 1068"/>
                  <a:gd name="T72" fmla="*/ 962 w 1068"/>
                  <a:gd name="T73" fmla="*/ 413 h 1068"/>
                  <a:gd name="T74" fmla="*/ 1001 w 1068"/>
                  <a:gd name="T75" fmla="*/ 485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68" h="1068">
                    <a:moveTo>
                      <a:pt x="974" y="349"/>
                    </a:moveTo>
                    <a:cubicBezTo>
                      <a:pt x="932" y="339"/>
                      <a:pt x="834" y="339"/>
                      <a:pt x="690" y="335"/>
                    </a:cubicBezTo>
                    <a:cubicBezTo>
                      <a:pt x="697" y="304"/>
                      <a:pt x="699" y="275"/>
                      <a:pt x="699" y="225"/>
                    </a:cubicBezTo>
                    <a:cubicBezTo>
                      <a:pt x="699" y="105"/>
                      <a:pt x="611" y="0"/>
                      <a:pt x="534" y="0"/>
                    </a:cubicBezTo>
                    <a:cubicBezTo>
                      <a:pt x="480" y="0"/>
                      <a:pt x="435" y="45"/>
                      <a:pt x="434" y="99"/>
                    </a:cubicBezTo>
                    <a:cubicBezTo>
                      <a:pt x="433" y="167"/>
                      <a:pt x="413" y="283"/>
                      <a:pt x="301" y="342"/>
                    </a:cubicBezTo>
                    <a:cubicBezTo>
                      <a:pt x="292" y="346"/>
                      <a:pt x="269" y="357"/>
                      <a:pt x="265" y="359"/>
                    </a:cubicBezTo>
                    <a:cubicBezTo>
                      <a:pt x="267" y="360"/>
                      <a:pt x="267" y="360"/>
                      <a:pt x="267" y="360"/>
                    </a:cubicBezTo>
                    <a:cubicBezTo>
                      <a:pt x="250" y="345"/>
                      <a:pt x="225" y="334"/>
                      <a:pt x="201" y="334"/>
                    </a:cubicBezTo>
                    <a:cubicBezTo>
                      <a:pt x="100" y="334"/>
                      <a:pt x="100" y="334"/>
                      <a:pt x="100" y="334"/>
                    </a:cubicBezTo>
                    <a:cubicBezTo>
                      <a:pt x="45" y="334"/>
                      <a:pt x="0" y="379"/>
                      <a:pt x="0" y="434"/>
                    </a:cubicBezTo>
                    <a:cubicBezTo>
                      <a:pt x="0" y="968"/>
                      <a:pt x="0" y="968"/>
                      <a:pt x="0" y="968"/>
                    </a:cubicBezTo>
                    <a:cubicBezTo>
                      <a:pt x="0" y="1023"/>
                      <a:pt x="45" y="1068"/>
                      <a:pt x="100" y="1068"/>
                    </a:cubicBezTo>
                    <a:cubicBezTo>
                      <a:pt x="201" y="1068"/>
                      <a:pt x="201" y="1068"/>
                      <a:pt x="201" y="1068"/>
                    </a:cubicBezTo>
                    <a:cubicBezTo>
                      <a:pt x="240" y="1068"/>
                      <a:pt x="273" y="1044"/>
                      <a:pt x="290" y="1010"/>
                    </a:cubicBezTo>
                    <a:cubicBezTo>
                      <a:pt x="290" y="1011"/>
                      <a:pt x="291" y="1011"/>
                      <a:pt x="291" y="1011"/>
                    </a:cubicBezTo>
                    <a:cubicBezTo>
                      <a:pt x="293" y="1011"/>
                      <a:pt x="296" y="1012"/>
                      <a:pt x="299" y="1013"/>
                    </a:cubicBezTo>
                    <a:cubicBezTo>
                      <a:pt x="300" y="1013"/>
                      <a:pt x="300" y="1013"/>
                      <a:pt x="301" y="1013"/>
                    </a:cubicBezTo>
                    <a:cubicBezTo>
                      <a:pt x="320" y="1018"/>
                      <a:pt x="357" y="1027"/>
                      <a:pt x="436" y="1045"/>
                    </a:cubicBezTo>
                    <a:cubicBezTo>
                      <a:pt x="453" y="1049"/>
                      <a:pt x="542" y="1068"/>
                      <a:pt x="635" y="1068"/>
                    </a:cubicBezTo>
                    <a:cubicBezTo>
                      <a:pt x="818" y="1068"/>
                      <a:pt x="818" y="1068"/>
                      <a:pt x="818" y="1068"/>
                    </a:cubicBezTo>
                    <a:cubicBezTo>
                      <a:pt x="873" y="1068"/>
                      <a:pt x="913" y="1047"/>
                      <a:pt x="937" y="1004"/>
                    </a:cubicBezTo>
                    <a:cubicBezTo>
                      <a:pt x="938" y="1003"/>
                      <a:pt x="945" y="988"/>
                      <a:pt x="952" y="968"/>
                    </a:cubicBezTo>
                    <a:cubicBezTo>
                      <a:pt x="956" y="952"/>
                      <a:pt x="958" y="931"/>
                      <a:pt x="952" y="909"/>
                    </a:cubicBezTo>
                    <a:cubicBezTo>
                      <a:pt x="988" y="884"/>
                      <a:pt x="1000" y="847"/>
                      <a:pt x="1007" y="823"/>
                    </a:cubicBezTo>
                    <a:cubicBezTo>
                      <a:pt x="1020" y="783"/>
                      <a:pt x="1016" y="753"/>
                      <a:pt x="1007" y="732"/>
                    </a:cubicBezTo>
                    <a:cubicBezTo>
                      <a:pt x="1027" y="713"/>
                      <a:pt x="1045" y="684"/>
                      <a:pt x="1052" y="640"/>
                    </a:cubicBezTo>
                    <a:cubicBezTo>
                      <a:pt x="1056" y="612"/>
                      <a:pt x="1052" y="584"/>
                      <a:pt x="1039" y="560"/>
                    </a:cubicBezTo>
                    <a:cubicBezTo>
                      <a:pt x="1058" y="539"/>
                      <a:pt x="1066" y="513"/>
                      <a:pt x="1067" y="488"/>
                    </a:cubicBezTo>
                    <a:cubicBezTo>
                      <a:pt x="1068" y="481"/>
                      <a:pt x="1068" y="481"/>
                      <a:pt x="1068" y="481"/>
                    </a:cubicBezTo>
                    <a:cubicBezTo>
                      <a:pt x="1068" y="476"/>
                      <a:pt x="1068" y="474"/>
                      <a:pt x="1068" y="464"/>
                    </a:cubicBezTo>
                    <a:cubicBezTo>
                      <a:pt x="1068" y="422"/>
                      <a:pt x="1039" y="368"/>
                      <a:pt x="974" y="349"/>
                    </a:cubicBezTo>
                    <a:close/>
                    <a:moveTo>
                      <a:pt x="234" y="968"/>
                    </a:moveTo>
                    <a:cubicBezTo>
                      <a:pt x="234" y="986"/>
                      <a:pt x="219" y="1001"/>
                      <a:pt x="201" y="1001"/>
                    </a:cubicBezTo>
                    <a:cubicBezTo>
                      <a:pt x="100" y="1001"/>
                      <a:pt x="100" y="1001"/>
                      <a:pt x="100" y="1001"/>
                    </a:cubicBezTo>
                    <a:cubicBezTo>
                      <a:pt x="82" y="1001"/>
                      <a:pt x="67" y="986"/>
                      <a:pt x="67" y="968"/>
                    </a:cubicBezTo>
                    <a:cubicBezTo>
                      <a:pt x="67" y="434"/>
                      <a:pt x="67" y="434"/>
                      <a:pt x="67" y="434"/>
                    </a:cubicBezTo>
                    <a:cubicBezTo>
                      <a:pt x="67" y="415"/>
                      <a:pt x="82" y="401"/>
                      <a:pt x="100" y="401"/>
                    </a:cubicBezTo>
                    <a:cubicBezTo>
                      <a:pt x="201" y="401"/>
                      <a:pt x="201" y="401"/>
                      <a:pt x="201" y="401"/>
                    </a:cubicBezTo>
                    <a:cubicBezTo>
                      <a:pt x="219" y="401"/>
                      <a:pt x="234" y="415"/>
                      <a:pt x="234" y="434"/>
                    </a:cubicBezTo>
                    <a:lnTo>
                      <a:pt x="234" y="968"/>
                    </a:lnTo>
                    <a:close/>
                    <a:moveTo>
                      <a:pt x="1001" y="485"/>
                    </a:moveTo>
                    <a:cubicBezTo>
                      <a:pt x="1000" y="502"/>
                      <a:pt x="993" y="534"/>
                      <a:pt x="935" y="534"/>
                    </a:cubicBezTo>
                    <a:cubicBezTo>
                      <a:pt x="885" y="534"/>
                      <a:pt x="868" y="534"/>
                      <a:pt x="868" y="534"/>
                    </a:cubicBezTo>
                    <a:cubicBezTo>
                      <a:pt x="859" y="534"/>
                      <a:pt x="851" y="541"/>
                      <a:pt x="851" y="551"/>
                    </a:cubicBezTo>
                    <a:cubicBezTo>
                      <a:pt x="851" y="560"/>
                      <a:pt x="859" y="567"/>
                      <a:pt x="868" y="567"/>
                    </a:cubicBezTo>
                    <a:cubicBezTo>
                      <a:pt x="868" y="567"/>
                      <a:pt x="883" y="567"/>
                      <a:pt x="933" y="567"/>
                    </a:cubicBezTo>
                    <a:cubicBezTo>
                      <a:pt x="983" y="567"/>
                      <a:pt x="989" y="609"/>
                      <a:pt x="986" y="629"/>
                    </a:cubicBezTo>
                    <a:cubicBezTo>
                      <a:pt x="982" y="654"/>
                      <a:pt x="970" y="701"/>
                      <a:pt x="914" y="701"/>
                    </a:cubicBezTo>
                    <a:cubicBezTo>
                      <a:pt x="858" y="701"/>
                      <a:pt x="835" y="701"/>
                      <a:pt x="835" y="701"/>
                    </a:cubicBezTo>
                    <a:cubicBezTo>
                      <a:pt x="825" y="701"/>
                      <a:pt x="818" y="708"/>
                      <a:pt x="818" y="718"/>
                    </a:cubicBezTo>
                    <a:cubicBezTo>
                      <a:pt x="818" y="727"/>
                      <a:pt x="825" y="734"/>
                      <a:pt x="835" y="734"/>
                    </a:cubicBezTo>
                    <a:cubicBezTo>
                      <a:pt x="835" y="734"/>
                      <a:pt x="874" y="734"/>
                      <a:pt x="900" y="734"/>
                    </a:cubicBezTo>
                    <a:cubicBezTo>
                      <a:pt x="957" y="734"/>
                      <a:pt x="952" y="777"/>
                      <a:pt x="944" y="803"/>
                    </a:cubicBezTo>
                    <a:cubicBezTo>
                      <a:pt x="933" y="837"/>
                      <a:pt x="926" y="868"/>
                      <a:pt x="856" y="868"/>
                    </a:cubicBezTo>
                    <a:cubicBezTo>
                      <a:pt x="831" y="868"/>
                      <a:pt x="801" y="868"/>
                      <a:pt x="801" y="868"/>
                    </a:cubicBezTo>
                    <a:cubicBezTo>
                      <a:pt x="792" y="868"/>
                      <a:pt x="784" y="875"/>
                      <a:pt x="784" y="884"/>
                    </a:cubicBezTo>
                    <a:cubicBezTo>
                      <a:pt x="784" y="894"/>
                      <a:pt x="792" y="901"/>
                      <a:pt x="801" y="901"/>
                    </a:cubicBezTo>
                    <a:cubicBezTo>
                      <a:pt x="801" y="901"/>
                      <a:pt x="824" y="901"/>
                      <a:pt x="853" y="901"/>
                    </a:cubicBezTo>
                    <a:cubicBezTo>
                      <a:pt x="890" y="901"/>
                      <a:pt x="892" y="936"/>
                      <a:pt x="888" y="948"/>
                    </a:cubicBezTo>
                    <a:cubicBezTo>
                      <a:pt x="884" y="962"/>
                      <a:pt x="879" y="972"/>
                      <a:pt x="878" y="972"/>
                    </a:cubicBezTo>
                    <a:cubicBezTo>
                      <a:pt x="868" y="990"/>
                      <a:pt x="852" y="1001"/>
                      <a:pt x="818" y="1001"/>
                    </a:cubicBezTo>
                    <a:cubicBezTo>
                      <a:pt x="635" y="1001"/>
                      <a:pt x="635" y="1001"/>
                      <a:pt x="635" y="1001"/>
                    </a:cubicBezTo>
                    <a:cubicBezTo>
                      <a:pt x="544" y="1001"/>
                      <a:pt x="453" y="980"/>
                      <a:pt x="450" y="980"/>
                    </a:cubicBezTo>
                    <a:cubicBezTo>
                      <a:pt x="312" y="948"/>
                      <a:pt x="304" y="946"/>
                      <a:pt x="296" y="943"/>
                    </a:cubicBezTo>
                    <a:cubicBezTo>
                      <a:pt x="296" y="943"/>
                      <a:pt x="268" y="938"/>
                      <a:pt x="268" y="914"/>
                    </a:cubicBezTo>
                    <a:cubicBezTo>
                      <a:pt x="267" y="453"/>
                      <a:pt x="267" y="453"/>
                      <a:pt x="267" y="453"/>
                    </a:cubicBezTo>
                    <a:cubicBezTo>
                      <a:pt x="267" y="437"/>
                      <a:pt x="277" y="423"/>
                      <a:pt x="294" y="418"/>
                    </a:cubicBezTo>
                    <a:cubicBezTo>
                      <a:pt x="296" y="417"/>
                      <a:pt x="299" y="416"/>
                      <a:pt x="301" y="415"/>
                    </a:cubicBezTo>
                    <a:cubicBezTo>
                      <a:pt x="453" y="352"/>
                      <a:pt x="500" y="214"/>
                      <a:pt x="501" y="100"/>
                    </a:cubicBezTo>
                    <a:cubicBezTo>
                      <a:pt x="501" y="84"/>
                      <a:pt x="513" y="67"/>
                      <a:pt x="534" y="67"/>
                    </a:cubicBezTo>
                    <a:cubicBezTo>
                      <a:pt x="570" y="67"/>
                      <a:pt x="632" y="138"/>
                      <a:pt x="632" y="225"/>
                    </a:cubicBezTo>
                    <a:cubicBezTo>
                      <a:pt x="632" y="304"/>
                      <a:pt x="629" y="318"/>
                      <a:pt x="601" y="401"/>
                    </a:cubicBezTo>
                    <a:cubicBezTo>
                      <a:pt x="935" y="401"/>
                      <a:pt x="932" y="405"/>
                      <a:pt x="962" y="413"/>
                    </a:cubicBezTo>
                    <a:cubicBezTo>
                      <a:pt x="998" y="423"/>
                      <a:pt x="1002" y="454"/>
                      <a:pt x="1002" y="464"/>
                    </a:cubicBezTo>
                    <a:cubicBezTo>
                      <a:pt x="1002" y="476"/>
                      <a:pt x="1001" y="474"/>
                      <a:pt x="1001" y="4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id-ID"/>
              </a:p>
            </p:txBody>
          </p:sp>
          <p:sp>
            <p:nvSpPr>
              <p:cNvPr id="25" name="Freeform 49"/>
              <p:cNvSpPr>
                <a:spLocks noEditPoints="1"/>
              </p:cNvSpPr>
              <p:nvPr/>
            </p:nvSpPr>
            <p:spPr bwMode="auto">
              <a:xfrm>
                <a:off x="376238" y="3263900"/>
                <a:ext cx="379413" cy="376237"/>
              </a:xfrm>
              <a:custGeom>
                <a:avLst/>
                <a:gdLst>
                  <a:gd name="T0" fmla="*/ 50 w 101"/>
                  <a:gd name="T1" fmla="*/ 0 h 100"/>
                  <a:gd name="T2" fmla="*/ 0 w 101"/>
                  <a:gd name="T3" fmla="*/ 50 h 100"/>
                  <a:gd name="T4" fmla="*/ 50 w 101"/>
                  <a:gd name="T5" fmla="*/ 100 h 100"/>
                  <a:gd name="T6" fmla="*/ 101 w 101"/>
                  <a:gd name="T7" fmla="*/ 50 h 100"/>
                  <a:gd name="T8" fmla="*/ 50 w 101"/>
                  <a:gd name="T9" fmla="*/ 0 h 100"/>
                  <a:gd name="T10" fmla="*/ 50 w 101"/>
                  <a:gd name="T11" fmla="*/ 67 h 100"/>
                  <a:gd name="T12" fmla="*/ 34 w 101"/>
                  <a:gd name="T13" fmla="*/ 50 h 100"/>
                  <a:gd name="T14" fmla="*/ 50 w 101"/>
                  <a:gd name="T15" fmla="*/ 33 h 100"/>
                  <a:gd name="T16" fmla="*/ 67 w 101"/>
                  <a:gd name="T17" fmla="*/ 50 h 100"/>
                  <a:gd name="T18" fmla="*/ 50 w 101"/>
                  <a:gd name="T19" fmla="*/ 6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100">
                    <a:moveTo>
                      <a:pt x="50" y="0"/>
                    </a:moveTo>
                    <a:cubicBezTo>
                      <a:pt x="23" y="0"/>
                      <a:pt x="0" y="22"/>
                      <a:pt x="0" y="50"/>
                    </a:cubicBezTo>
                    <a:cubicBezTo>
                      <a:pt x="0" y="77"/>
                      <a:pt x="23" y="100"/>
                      <a:pt x="50" y="100"/>
                    </a:cubicBezTo>
                    <a:cubicBezTo>
                      <a:pt x="78" y="100"/>
                      <a:pt x="101" y="77"/>
                      <a:pt x="101" y="50"/>
                    </a:cubicBezTo>
                    <a:cubicBezTo>
                      <a:pt x="101" y="22"/>
                      <a:pt x="78" y="0"/>
                      <a:pt x="50" y="0"/>
                    </a:cubicBezTo>
                    <a:close/>
                    <a:moveTo>
                      <a:pt x="50" y="67"/>
                    </a:moveTo>
                    <a:cubicBezTo>
                      <a:pt x="41" y="67"/>
                      <a:pt x="34" y="59"/>
                      <a:pt x="34" y="50"/>
                    </a:cubicBezTo>
                    <a:cubicBezTo>
                      <a:pt x="34" y="41"/>
                      <a:pt x="41" y="33"/>
                      <a:pt x="50" y="33"/>
                    </a:cubicBezTo>
                    <a:cubicBezTo>
                      <a:pt x="60" y="33"/>
                      <a:pt x="67" y="41"/>
                      <a:pt x="67" y="50"/>
                    </a:cubicBezTo>
                    <a:cubicBezTo>
                      <a:pt x="67" y="59"/>
                      <a:pt x="60" y="67"/>
                      <a:pt x="50" y="6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id-ID"/>
              </a:p>
            </p:txBody>
          </p:sp>
        </p:grpSp>
      </p:grpSp>
      <p:grpSp>
        <p:nvGrpSpPr>
          <p:cNvPr id="34" name="Group 33"/>
          <p:cNvGrpSpPr/>
          <p:nvPr/>
        </p:nvGrpSpPr>
        <p:grpSpPr>
          <a:xfrm>
            <a:off x="1736976" y="1574612"/>
            <a:ext cx="4057650" cy="1223010"/>
            <a:chOff x="8624616" y="2386149"/>
            <a:chExt cx="4058177" cy="1223010"/>
          </a:xfrm>
        </p:grpSpPr>
        <p:sp>
          <p:nvSpPr>
            <p:cNvPr id="35" name="TextBox 34"/>
            <p:cNvSpPr txBox="1"/>
            <p:nvPr/>
          </p:nvSpPr>
          <p:spPr>
            <a:xfrm>
              <a:off x="8624616" y="2386149"/>
              <a:ext cx="2215168" cy="398780"/>
            </a:xfrm>
            <a:prstGeom prst="rect">
              <a:avLst/>
            </a:prstGeom>
            <a:noFill/>
          </p:spPr>
          <p:txBody>
            <a:bodyPr wrap="none" rtlCol="0">
              <a:spAutoFit/>
            </a:bodyPr>
            <a:p>
              <a:pPr algn="l"/>
              <a:r>
                <a:rPr lang="zh-CN" altLang="en-US" sz="2000" b="1">
                  <a:latin typeface="微软雅黑" panose="020B0503020204020204" charset="-122"/>
                  <a:ea typeface="微软雅黑" panose="020B0503020204020204" charset="-122"/>
                  <a:sym typeface="+mn-ea"/>
                </a:rPr>
                <a:t>拨号请求优先处理</a:t>
              </a:r>
              <a:endParaRPr lang="id-ID" sz="2000" b="1" dirty="0">
                <a:solidFill>
                  <a:schemeClr val="bg1">
                    <a:lumMod val="50000"/>
                  </a:schemeClr>
                </a:solidFill>
                <a:latin typeface="+mj-lt"/>
              </a:endParaRPr>
            </a:p>
          </p:txBody>
        </p:sp>
        <p:sp>
          <p:nvSpPr>
            <p:cNvPr id="36" name="TextBox 35"/>
            <p:cNvSpPr txBox="1"/>
            <p:nvPr/>
          </p:nvSpPr>
          <p:spPr>
            <a:xfrm>
              <a:off x="8624616" y="2679519"/>
              <a:ext cx="4058177" cy="929640"/>
            </a:xfrm>
            <a:prstGeom prst="rect">
              <a:avLst/>
            </a:prstGeom>
            <a:noFill/>
          </p:spPr>
          <p:txBody>
            <a:bodyPr wrap="square" rtlCol="0">
              <a:spAutoFit/>
            </a:bodyPr>
            <a:p>
              <a:pPr indent="0">
                <a:lnSpc>
                  <a:spcPct val="13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将蓝海卓越路由，作为主要BRAS设备部署在网络中，所有</a:t>
              </a:r>
              <a:r>
                <a:rPr lang="zh-CN" altLang="en-US" sz="1400" b="1">
                  <a:solidFill>
                    <a:schemeClr val="tx2"/>
                  </a:solidFill>
                  <a:latin typeface="微软雅黑" panose="020B0503020204020204" charset="-122"/>
                  <a:ea typeface="微软雅黑" panose="020B0503020204020204" charset="-122"/>
                  <a:cs typeface="微软雅黑" panose="020B0503020204020204" charset="-122"/>
                  <a:sym typeface="+mn-ea"/>
                </a:rPr>
                <a:t>PPPOE</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拨号请求，首先经过蓝海卓越路由处理。</a:t>
              </a:r>
              <a:endParaRPr lang="en-US" sz="1400" b="1" dirty="0">
                <a:solidFill>
                  <a:schemeClr val="bg1">
                    <a:lumMod val="65000"/>
                  </a:schemeClr>
                </a:solidFill>
              </a:endParaRPr>
            </a:p>
          </p:txBody>
        </p:sp>
      </p:grpSp>
      <p:grpSp>
        <p:nvGrpSpPr>
          <p:cNvPr id="37" name="Group 36"/>
          <p:cNvGrpSpPr/>
          <p:nvPr/>
        </p:nvGrpSpPr>
        <p:grpSpPr>
          <a:xfrm>
            <a:off x="1736976" y="3052348"/>
            <a:ext cx="4058285" cy="1223010"/>
            <a:chOff x="8624616" y="3853724"/>
            <a:chExt cx="4058812" cy="1223010"/>
          </a:xfrm>
        </p:grpSpPr>
        <p:sp>
          <p:nvSpPr>
            <p:cNvPr id="38" name="TextBox 37"/>
            <p:cNvSpPr txBox="1"/>
            <p:nvPr/>
          </p:nvSpPr>
          <p:spPr>
            <a:xfrm>
              <a:off x="8624616" y="3853724"/>
              <a:ext cx="2215168" cy="398780"/>
            </a:xfrm>
            <a:prstGeom prst="rect">
              <a:avLst/>
            </a:prstGeom>
            <a:noFill/>
          </p:spPr>
          <p:txBody>
            <a:bodyPr wrap="none" rtlCol="0">
              <a:spAutoFit/>
            </a:bodyPr>
            <a:p>
              <a:pPr algn="l"/>
              <a:r>
                <a:rPr lang="zh-CN" altLang="en-US" sz="2000" b="1">
                  <a:latin typeface="微软雅黑" panose="020B0503020204020204" charset="-122"/>
                  <a:ea typeface="微软雅黑" panose="020B0503020204020204" charset="-122"/>
                  <a:sym typeface="+mn-ea"/>
                </a:rPr>
                <a:t>用户验证智能下发</a:t>
              </a:r>
              <a:endParaRPr lang="id-ID" sz="2000" b="1" dirty="0">
                <a:solidFill>
                  <a:schemeClr val="bg1">
                    <a:lumMod val="50000"/>
                  </a:schemeClr>
                </a:solidFill>
                <a:latin typeface="+mj-lt"/>
              </a:endParaRPr>
            </a:p>
          </p:txBody>
        </p:sp>
        <p:sp>
          <p:nvSpPr>
            <p:cNvPr id="39" name="TextBox 38"/>
            <p:cNvSpPr txBox="1"/>
            <p:nvPr/>
          </p:nvSpPr>
          <p:spPr>
            <a:xfrm>
              <a:off x="8624616" y="4147094"/>
              <a:ext cx="4058812" cy="929640"/>
            </a:xfrm>
            <a:prstGeom prst="rect">
              <a:avLst/>
            </a:prstGeom>
            <a:noFill/>
          </p:spPr>
          <p:txBody>
            <a:bodyPr wrap="square" rtlCol="0">
              <a:spAutoFit/>
            </a:bodyPr>
            <a:p>
              <a:pPr indent="0">
                <a:lnSpc>
                  <a:spcPct val="13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蓝海卓越路由首先进行本地认证，本地认证服务器对用户进行验证，根据用户绑定的运营商类型下发不同地址池。</a:t>
              </a:r>
              <a:endParaRPr lang="en-US" sz="1400" b="1" dirty="0">
                <a:solidFill>
                  <a:schemeClr val="bg1">
                    <a:lumMod val="65000"/>
                  </a:schemeClr>
                </a:solidFill>
              </a:endParaRPr>
            </a:p>
          </p:txBody>
        </p:sp>
      </p:grpSp>
      <p:grpSp>
        <p:nvGrpSpPr>
          <p:cNvPr id="40" name="Group 39"/>
          <p:cNvGrpSpPr/>
          <p:nvPr/>
        </p:nvGrpSpPr>
        <p:grpSpPr>
          <a:xfrm>
            <a:off x="1736976" y="4588172"/>
            <a:ext cx="4128770" cy="1470660"/>
            <a:chOff x="8624616" y="5270803"/>
            <a:chExt cx="4129307" cy="1470660"/>
          </a:xfrm>
        </p:grpSpPr>
        <p:sp>
          <p:nvSpPr>
            <p:cNvPr id="41" name="TextBox 40"/>
            <p:cNvSpPr txBox="1"/>
            <p:nvPr/>
          </p:nvSpPr>
          <p:spPr>
            <a:xfrm>
              <a:off x="8624616" y="5270803"/>
              <a:ext cx="2215168" cy="398780"/>
            </a:xfrm>
            <a:prstGeom prst="rect">
              <a:avLst/>
            </a:prstGeom>
            <a:noFill/>
          </p:spPr>
          <p:txBody>
            <a:bodyPr wrap="none" rtlCol="0">
              <a:spAutoFit/>
            </a:bodyPr>
            <a:p>
              <a:pPr algn="l"/>
              <a:r>
                <a:rPr lang="zh-CN" altLang="en-US" sz="2000" b="1">
                  <a:latin typeface="微软雅黑" panose="020B0503020204020204" charset="-122"/>
                  <a:ea typeface="微软雅黑" panose="020B0503020204020204" charset="-122"/>
                  <a:sym typeface="+mn-ea"/>
                </a:rPr>
                <a:t>建立连接拨号上网</a:t>
              </a:r>
              <a:endParaRPr lang="id-ID" sz="2000" b="1" dirty="0">
                <a:solidFill>
                  <a:schemeClr val="tx1">
                    <a:lumMod val="50000"/>
                    <a:lumOff val="50000"/>
                  </a:schemeClr>
                </a:solidFill>
                <a:latin typeface="+mj-lt"/>
              </a:endParaRPr>
            </a:p>
          </p:txBody>
        </p:sp>
        <p:sp>
          <p:nvSpPr>
            <p:cNvPr id="42" name="TextBox 41"/>
            <p:cNvSpPr txBox="1"/>
            <p:nvPr/>
          </p:nvSpPr>
          <p:spPr>
            <a:xfrm>
              <a:off x="8624616" y="5616878"/>
              <a:ext cx="4129307" cy="1124585"/>
            </a:xfrm>
            <a:prstGeom prst="rect">
              <a:avLst/>
            </a:prstGeom>
            <a:noFill/>
          </p:spPr>
          <p:txBody>
            <a:bodyPr wrap="square" rtlCol="0">
              <a:spAutoFit/>
            </a:bodyPr>
            <a:p>
              <a:pPr indent="0">
                <a:lnSpc>
                  <a:spcPct val="12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蓝海卓越根据本地认证下发的地址池，选择不同运营商线路开始PPPOE代理拨号，认证成功后将运营商分配的IP直接分配给用户，建立网络连接，实现用户拨号上网目的。</a:t>
              </a:r>
              <a:endParaRPr lang="en-US" sz="1400" b="1" dirty="0">
                <a:solidFill>
                  <a:schemeClr val="bg1">
                    <a:lumMod val="65000"/>
                  </a:schemeClr>
                </a:solidFill>
              </a:endParaRPr>
            </a:p>
          </p:txBody>
        </p:sp>
      </p:grpSp>
      <p:grpSp>
        <p:nvGrpSpPr>
          <p:cNvPr id="61" name="Group 60"/>
          <p:cNvGrpSpPr/>
          <p:nvPr/>
        </p:nvGrpSpPr>
        <p:grpSpPr>
          <a:xfrm>
            <a:off x="876300" y="4572000"/>
            <a:ext cx="633730" cy="633730"/>
            <a:chOff x="7644430" y="5126403"/>
            <a:chExt cx="901768" cy="901768"/>
          </a:xfrm>
        </p:grpSpPr>
        <p:sp>
          <p:nvSpPr>
            <p:cNvPr id="62" name="Oval 61"/>
            <p:cNvSpPr/>
            <p:nvPr/>
          </p:nvSpPr>
          <p:spPr>
            <a:xfrm>
              <a:off x="7644430" y="5126403"/>
              <a:ext cx="901768" cy="901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p>
          </p:txBody>
        </p:sp>
        <p:sp>
          <p:nvSpPr>
            <p:cNvPr id="63" name="Freeform 14"/>
            <p:cNvSpPr>
              <a:spLocks noEditPoints="1"/>
            </p:cNvSpPr>
            <p:nvPr/>
          </p:nvSpPr>
          <p:spPr bwMode="auto">
            <a:xfrm>
              <a:off x="7919646" y="5350076"/>
              <a:ext cx="426462" cy="426201"/>
            </a:xfrm>
            <a:custGeom>
              <a:avLst/>
              <a:gdLst>
                <a:gd name="T0" fmla="*/ 434 w 688"/>
                <a:gd name="T1" fmla="*/ 77 h 688"/>
                <a:gd name="T2" fmla="*/ 284 w 688"/>
                <a:gd name="T3" fmla="*/ 194 h 688"/>
                <a:gd name="T4" fmla="*/ 175 w 688"/>
                <a:gd name="T5" fmla="*/ 194 h 688"/>
                <a:gd name="T6" fmla="*/ 0 w 688"/>
                <a:gd name="T7" fmla="*/ 301 h 688"/>
                <a:gd name="T8" fmla="*/ 129 w 688"/>
                <a:gd name="T9" fmla="*/ 452 h 688"/>
                <a:gd name="T10" fmla="*/ 172 w 688"/>
                <a:gd name="T11" fmla="*/ 688 h 688"/>
                <a:gd name="T12" fmla="*/ 301 w 688"/>
                <a:gd name="T13" fmla="*/ 645 h 688"/>
                <a:gd name="T14" fmla="*/ 279 w 688"/>
                <a:gd name="T15" fmla="*/ 581 h 688"/>
                <a:gd name="T16" fmla="*/ 280 w 688"/>
                <a:gd name="T17" fmla="*/ 429 h 688"/>
                <a:gd name="T18" fmla="*/ 283 w 688"/>
                <a:gd name="T19" fmla="*/ 418 h 688"/>
                <a:gd name="T20" fmla="*/ 290 w 688"/>
                <a:gd name="T21" fmla="*/ 412 h 688"/>
                <a:gd name="T22" fmla="*/ 296 w 688"/>
                <a:gd name="T23" fmla="*/ 410 h 688"/>
                <a:gd name="T24" fmla="*/ 434 w 688"/>
                <a:gd name="T25" fmla="*/ 525 h 688"/>
                <a:gd name="T26" fmla="*/ 688 w 688"/>
                <a:gd name="T27" fmla="*/ 301 h 688"/>
                <a:gd name="T28" fmla="*/ 430 w 688"/>
                <a:gd name="T29" fmla="*/ 301 h 688"/>
                <a:gd name="T30" fmla="*/ 495 w 688"/>
                <a:gd name="T31" fmla="*/ 237 h 688"/>
                <a:gd name="T32" fmla="*/ 495 w 688"/>
                <a:gd name="T33" fmla="*/ 366 h 688"/>
                <a:gd name="T34" fmla="*/ 430 w 688"/>
                <a:gd name="T35" fmla="*/ 301 h 688"/>
                <a:gd name="T36" fmla="*/ 86 w 688"/>
                <a:gd name="T37" fmla="*/ 237 h 688"/>
                <a:gd name="T38" fmla="*/ 215 w 688"/>
                <a:gd name="T39" fmla="*/ 301 h 688"/>
                <a:gd name="T40" fmla="*/ 86 w 688"/>
                <a:gd name="T41" fmla="*/ 366 h 688"/>
                <a:gd name="T42" fmla="*/ 258 w 688"/>
                <a:gd name="T43" fmla="*/ 645 h 688"/>
                <a:gd name="T44" fmla="*/ 172 w 688"/>
                <a:gd name="T45" fmla="*/ 452 h 688"/>
                <a:gd name="T46" fmla="*/ 175 w 688"/>
                <a:gd name="T47" fmla="*/ 409 h 688"/>
                <a:gd name="T48" fmla="*/ 240 w 688"/>
                <a:gd name="T49" fmla="*/ 409 h 688"/>
                <a:gd name="T50" fmla="*/ 236 w 688"/>
                <a:gd name="T51" fmla="*/ 581 h 688"/>
                <a:gd name="T52" fmla="*/ 258 w 688"/>
                <a:gd name="T53" fmla="*/ 627 h 688"/>
                <a:gd name="T54" fmla="*/ 284 w 688"/>
                <a:gd name="T55" fmla="*/ 366 h 688"/>
                <a:gd name="T56" fmla="*/ 280 w 688"/>
                <a:gd name="T57" fmla="*/ 366 h 688"/>
                <a:gd name="T58" fmla="*/ 280 w 688"/>
                <a:gd name="T59" fmla="*/ 237 h 688"/>
                <a:gd name="T60" fmla="*/ 396 w 688"/>
                <a:gd name="T61" fmla="*/ 193 h 688"/>
                <a:gd name="T62" fmla="*/ 396 w 688"/>
                <a:gd name="T63" fmla="*/ 409 h 688"/>
                <a:gd name="T64" fmla="*/ 538 w 688"/>
                <a:gd name="T65" fmla="*/ 559 h 688"/>
                <a:gd name="T66" fmla="*/ 495 w 688"/>
                <a:gd name="T67" fmla="*/ 409 h 688"/>
                <a:gd name="T68" fmla="*/ 495 w 688"/>
                <a:gd name="T69" fmla="*/ 194 h 688"/>
                <a:gd name="T70" fmla="*/ 538 w 688"/>
                <a:gd name="T71" fmla="*/ 43 h 688"/>
                <a:gd name="T72" fmla="*/ 538 w 688"/>
                <a:gd name="T73" fmla="*/ 559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8" h="688">
                  <a:moveTo>
                    <a:pt x="538" y="0"/>
                  </a:moveTo>
                  <a:cubicBezTo>
                    <a:pt x="493" y="0"/>
                    <a:pt x="459" y="30"/>
                    <a:pt x="434" y="77"/>
                  </a:cubicBezTo>
                  <a:cubicBezTo>
                    <a:pt x="433" y="77"/>
                    <a:pt x="433" y="77"/>
                    <a:pt x="433" y="77"/>
                  </a:cubicBezTo>
                  <a:cubicBezTo>
                    <a:pt x="397" y="148"/>
                    <a:pt x="343" y="194"/>
                    <a:pt x="284" y="194"/>
                  </a:cubicBezTo>
                  <a:cubicBezTo>
                    <a:pt x="270" y="194"/>
                    <a:pt x="270" y="194"/>
                    <a:pt x="270" y="194"/>
                  </a:cubicBezTo>
                  <a:cubicBezTo>
                    <a:pt x="175" y="194"/>
                    <a:pt x="175" y="194"/>
                    <a:pt x="175" y="194"/>
                  </a:cubicBezTo>
                  <a:cubicBezTo>
                    <a:pt x="86" y="194"/>
                    <a:pt x="86" y="194"/>
                    <a:pt x="86" y="194"/>
                  </a:cubicBezTo>
                  <a:cubicBezTo>
                    <a:pt x="38" y="194"/>
                    <a:pt x="0" y="241"/>
                    <a:pt x="0" y="301"/>
                  </a:cubicBezTo>
                  <a:cubicBezTo>
                    <a:pt x="0" y="361"/>
                    <a:pt x="38" y="409"/>
                    <a:pt x="86" y="409"/>
                  </a:cubicBezTo>
                  <a:cubicBezTo>
                    <a:pt x="110" y="409"/>
                    <a:pt x="129" y="428"/>
                    <a:pt x="129" y="452"/>
                  </a:cubicBezTo>
                  <a:cubicBezTo>
                    <a:pt x="129" y="645"/>
                    <a:pt x="129" y="645"/>
                    <a:pt x="129" y="645"/>
                  </a:cubicBezTo>
                  <a:cubicBezTo>
                    <a:pt x="129" y="669"/>
                    <a:pt x="148" y="688"/>
                    <a:pt x="172" y="688"/>
                  </a:cubicBezTo>
                  <a:cubicBezTo>
                    <a:pt x="258" y="688"/>
                    <a:pt x="258" y="688"/>
                    <a:pt x="258" y="688"/>
                  </a:cubicBezTo>
                  <a:cubicBezTo>
                    <a:pt x="282" y="688"/>
                    <a:pt x="301" y="669"/>
                    <a:pt x="301" y="645"/>
                  </a:cubicBezTo>
                  <a:cubicBezTo>
                    <a:pt x="301" y="624"/>
                    <a:pt x="301" y="624"/>
                    <a:pt x="301" y="624"/>
                  </a:cubicBezTo>
                  <a:cubicBezTo>
                    <a:pt x="301" y="602"/>
                    <a:pt x="279" y="592"/>
                    <a:pt x="279" y="581"/>
                  </a:cubicBezTo>
                  <a:cubicBezTo>
                    <a:pt x="279" y="430"/>
                    <a:pt x="279" y="430"/>
                    <a:pt x="279" y="430"/>
                  </a:cubicBezTo>
                  <a:cubicBezTo>
                    <a:pt x="279" y="429"/>
                    <a:pt x="280" y="429"/>
                    <a:pt x="280" y="429"/>
                  </a:cubicBezTo>
                  <a:cubicBezTo>
                    <a:pt x="280" y="426"/>
                    <a:pt x="281" y="423"/>
                    <a:pt x="282" y="420"/>
                  </a:cubicBezTo>
                  <a:cubicBezTo>
                    <a:pt x="283" y="419"/>
                    <a:pt x="283" y="419"/>
                    <a:pt x="283" y="418"/>
                  </a:cubicBezTo>
                  <a:cubicBezTo>
                    <a:pt x="285" y="416"/>
                    <a:pt x="287" y="414"/>
                    <a:pt x="290" y="412"/>
                  </a:cubicBezTo>
                  <a:cubicBezTo>
                    <a:pt x="290" y="412"/>
                    <a:pt x="290" y="412"/>
                    <a:pt x="290" y="412"/>
                  </a:cubicBezTo>
                  <a:cubicBezTo>
                    <a:pt x="290" y="412"/>
                    <a:pt x="290" y="412"/>
                    <a:pt x="291" y="412"/>
                  </a:cubicBezTo>
                  <a:cubicBezTo>
                    <a:pt x="292" y="411"/>
                    <a:pt x="294" y="410"/>
                    <a:pt x="296" y="410"/>
                  </a:cubicBezTo>
                  <a:cubicBezTo>
                    <a:pt x="350" y="416"/>
                    <a:pt x="400" y="459"/>
                    <a:pt x="433" y="525"/>
                  </a:cubicBezTo>
                  <a:cubicBezTo>
                    <a:pt x="434" y="525"/>
                    <a:pt x="434" y="525"/>
                    <a:pt x="434" y="525"/>
                  </a:cubicBezTo>
                  <a:cubicBezTo>
                    <a:pt x="459" y="572"/>
                    <a:pt x="493" y="602"/>
                    <a:pt x="538" y="602"/>
                  </a:cubicBezTo>
                  <a:cubicBezTo>
                    <a:pt x="636" y="602"/>
                    <a:pt x="688" y="451"/>
                    <a:pt x="688" y="301"/>
                  </a:cubicBezTo>
                  <a:cubicBezTo>
                    <a:pt x="688" y="151"/>
                    <a:pt x="636" y="0"/>
                    <a:pt x="538" y="0"/>
                  </a:cubicBezTo>
                  <a:close/>
                  <a:moveTo>
                    <a:pt x="430" y="301"/>
                  </a:moveTo>
                  <a:cubicBezTo>
                    <a:pt x="430" y="279"/>
                    <a:pt x="431" y="257"/>
                    <a:pt x="434" y="237"/>
                  </a:cubicBezTo>
                  <a:cubicBezTo>
                    <a:pt x="495" y="237"/>
                    <a:pt x="495" y="237"/>
                    <a:pt x="495" y="237"/>
                  </a:cubicBezTo>
                  <a:cubicBezTo>
                    <a:pt x="518" y="237"/>
                    <a:pt x="538" y="265"/>
                    <a:pt x="538" y="301"/>
                  </a:cubicBezTo>
                  <a:cubicBezTo>
                    <a:pt x="538" y="337"/>
                    <a:pt x="518" y="366"/>
                    <a:pt x="495" y="366"/>
                  </a:cubicBezTo>
                  <a:cubicBezTo>
                    <a:pt x="434" y="366"/>
                    <a:pt x="434" y="366"/>
                    <a:pt x="434" y="366"/>
                  </a:cubicBezTo>
                  <a:cubicBezTo>
                    <a:pt x="431" y="345"/>
                    <a:pt x="430" y="323"/>
                    <a:pt x="430" y="301"/>
                  </a:cubicBezTo>
                  <a:close/>
                  <a:moveTo>
                    <a:pt x="43" y="301"/>
                  </a:moveTo>
                  <a:cubicBezTo>
                    <a:pt x="43" y="265"/>
                    <a:pt x="62" y="237"/>
                    <a:pt x="86" y="237"/>
                  </a:cubicBezTo>
                  <a:cubicBezTo>
                    <a:pt x="237" y="237"/>
                    <a:pt x="237" y="237"/>
                    <a:pt x="237" y="237"/>
                  </a:cubicBezTo>
                  <a:cubicBezTo>
                    <a:pt x="223" y="252"/>
                    <a:pt x="215" y="275"/>
                    <a:pt x="215" y="301"/>
                  </a:cubicBezTo>
                  <a:cubicBezTo>
                    <a:pt x="215" y="327"/>
                    <a:pt x="223" y="350"/>
                    <a:pt x="237" y="366"/>
                  </a:cubicBezTo>
                  <a:cubicBezTo>
                    <a:pt x="86" y="366"/>
                    <a:pt x="86" y="366"/>
                    <a:pt x="86" y="366"/>
                  </a:cubicBezTo>
                  <a:cubicBezTo>
                    <a:pt x="62" y="366"/>
                    <a:pt x="43" y="337"/>
                    <a:pt x="43" y="301"/>
                  </a:cubicBezTo>
                  <a:close/>
                  <a:moveTo>
                    <a:pt x="258" y="645"/>
                  </a:moveTo>
                  <a:cubicBezTo>
                    <a:pt x="172" y="645"/>
                    <a:pt x="172" y="645"/>
                    <a:pt x="172" y="645"/>
                  </a:cubicBezTo>
                  <a:cubicBezTo>
                    <a:pt x="172" y="452"/>
                    <a:pt x="172" y="452"/>
                    <a:pt x="172" y="452"/>
                  </a:cubicBezTo>
                  <a:cubicBezTo>
                    <a:pt x="172" y="436"/>
                    <a:pt x="168" y="421"/>
                    <a:pt x="160" y="409"/>
                  </a:cubicBezTo>
                  <a:cubicBezTo>
                    <a:pt x="175" y="409"/>
                    <a:pt x="175" y="409"/>
                    <a:pt x="175" y="409"/>
                  </a:cubicBezTo>
                  <a:cubicBezTo>
                    <a:pt x="175" y="409"/>
                    <a:pt x="175" y="409"/>
                    <a:pt x="175" y="409"/>
                  </a:cubicBezTo>
                  <a:cubicBezTo>
                    <a:pt x="240" y="409"/>
                    <a:pt x="240" y="409"/>
                    <a:pt x="240" y="409"/>
                  </a:cubicBezTo>
                  <a:cubicBezTo>
                    <a:pt x="238" y="415"/>
                    <a:pt x="236" y="423"/>
                    <a:pt x="236" y="430"/>
                  </a:cubicBezTo>
                  <a:cubicBezTo>
                    <a:pt x="236" y="581"/>
                    <a:pt x="236" y="581"/>
                    <a:pt x="236" y="581"/>
                  </a:cubicBezTo>
                  <a:cubicBezTo>
                    <a:pt x="236" y="601"/>
                    <a:pt x="248" y="615"/>
                    <a:pt x="255" y="623"/>
                  </a:cubicBezTo>
                  <a:cubicBezTo>
                    <a:pt x="256" y="624"/>
                    <a:pt x="257" y="626"/>
                    <a:pt x="258" y="627"/>
                  </a:cubicBezTo>
                  <a:lnTo>
                    <a:pt x="258" y="645"/>
                  </a:lnTo>
                  <a:close/>
                  <a:moveTo>
                    <a:pt x="284" y="366"/>
                  </a:moveTo>
                  <a:cubicBezTo>
                    <a:pt x="280" y="366"/>
                    <a:pt x="280" y="366"/>
                    <a:pt x="280" y="366"/>
                  </a:cubicBezTo>
                  <a:cubicBezTo>
                    <a:pt x="280" y="366"/>
                    <a:pt x="280" y="366"/>
                    <a:pt x="280" y="366"/>
                  </a:cubicBezTo>
                  <a:cubicBezTo>
                    <a:pt x="256" y="366"/>
                    <a:pt x="237" y="337"/>
                    <a:pt x="237" y="301"/>
                  </a:cubicBezTo>
                  <a:cubicBezTo>
                    <a:pt x="237" y="265"/>
                    <a:pt x="256" y="237"/>
                    <a:pt x="280" y="237"/>
                  </a:cubicBezTo>
                  <a:cubicBezTo>
                    <a:pt x="284" y="237"/>
                    <a:pt x="284" y="237"/>
                    <a:pt x="284" y="237"/>
                  </a:cubicBezTo>
                  <a:cubicBezTo>
                    <a:pt x="325" y="237"/>
                    <a:pt x="363" y="221"/>
                    <a:pt x="396" y="193"/>
                  </a:cubicBezTo>
                  <a:cubicBezTo>
                    <a:pt x="390" y="228"/>
                    <a:pt x="387" y="264"/>
                    <a:pt x="387" y="301"/>
                  </a:cubicBezTo>
                  <a:cubicBezTo>
                    <a:pt x="387" y="338"/>
                    <a:pt x="390" y="375"/>
                    <a:pt x="396" y="409"/>
                  </a:cubicBezTo>
                  <a:cubicBezTo>
                    <a:pt x="363" y="382"/>
                    <a:pt x="325" y="366"/>
                    <a:pt x="284" y="366"/>
                  </a:cubicBezTo>
                  <a:close/>
                  <a:moveTo>
                    <a:pt x="538" y="559"/>
                  </a:moveTo>
                  <a:cubicBezTo>
                    <a:pt x="494" y="559"/>
                    <a:pt x="457" y="497"/>
                    <a:pt x="440" y="409"/>
                  </a:cubicBezTo>
                  <a:cubicBezTo>
                    <a:pt x="495" y="409"/>
                    <a:pt x="495" y="409"/>
                    <a:pt x="495" y="409"/>
                  </a:cubicBezTo>
                  <a:cubicBezTo>
                    <a:pt x="543" y="409"/>
                    <a:pt x="581" y="361"/>
                    <a:pt x="581" y="301"/>
                  </a:cubicBezTo>
                  <a:cubicBezTo>
                    <a:pt x="581" y="241"/>
                    <a:pt x="543" y="194"/>
                    <a:pt x="495" y="194"/>
                  </a:cubicBezTo>
                  <a:cubicBezTo>
                    <a:pt x="440" y="194"/>
                    <a:pt x="440" y="194"/>
                    <a:pt x="440" y="194"/>
                  </a:cubicBezTo>
                  <a:cubicBezTo>
                    <a:pt x="457" y="105"/>
                    <a:pt x="494" y="43"/>
                    <a:pt x="538" y="43"/>
                  </a:cubicBezTo>
                  <a:cubicBezTo>
                    <a:pt x="597" y="43"/>
                    <a:pt x="645" y="159"/>
                    <a:pt x="645" y="301"/>
                  </a:cubicBezTo>
                  <a:cubicBezTo>
                    <a:pt x="645" y="443"/>
                    <a:pt x="597" y="559"/>
                    <a:pt x="538" y="559"/>
                  </a:cubicBezTo>
                  <a:close/>
                </a:path>
              </a:pathLst>
            </a:custGeom>
            <a:solidFill>
              <a:schemeClr val="bg1"/>
            </a:solidFill>
            <a:ln>
              <a:noFill/>
            </a:ln>
          </p:spPr>
          <p:txBody>
            <a:bodyPr vert="horz" wrap="square" lIns="91440" tIns="45720" rIns="91440" bIns="45720" numCol="1" anchor="t" anchorCtr="0" compatLnSpc="1"/>
            <a:p>
              <a:endParaRPr lang="id-ID"/>
            </a:p>
          </p:txBody>
        </p:sp>
      </p:grpSp>
      <p:cxnSp>
        <p:nvCxnSpPr>
          <p:cNvPr id="65" name="Straight Connector 64"/>
          <p:cNvCxnSpPr/>
          <p:nvPr/>
        </p:nvCxnSpPr>
        <p:spPr>
          <a:xfrm>
            <a:off x="199692" y="1913558"/>
            <a:ext cx="582467" cy="0"/>
          </a:xfrm>
          <a:prstGeom prst="line">
            <a:avLst/>
          </a:prstGeom>
          <a:ln w="12700">
            <a:solidFill>
              <a:schemeClr val="bg1">
                <a:lumMod val="7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199692" y="3359458"/>
            <a:ext cx="582467" cy="0"/>
          </a:xfrm>
          <a:prstGeom prst="line">
            <a:avLst/>
          </a:prstGeom>
          <a:ln w="12700">
            <a:solidFill>
              <a:schemeClr val="bg1">
                <a:lumMod val="7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199692" y="4889067"/>
            <a:ext cx="582467" cy="0"/>
          </a:xfrm>
          <a:prstGeom prst="line">
            <a:avLst/>
          </a:prstGeom>
          <a:ln w="12700">
            <a:solidFill>
              <a:schemeClr val="bg1">
                <a:lumMod val="7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878205" y="1595755"/>
            <a:ext cx="633730" cy="633730"/>
            <a:chOff x="1346" y="2592"/>
            <a:chExt cx="1420" cy="1420"/>
          </a:xfrm>
        </p:grpSpPr>
        <p:sp>
          <p:nvSpPr>
            <p:cNvPr id="17" name="Oval 16"/>
            <p:cNvSpPr/>
            <p:nvPr/>
          </p:nvSpPr>
          <p:spPr>
            <a:xfrm>
              <a:off x="1346" y="2592"/>
              <a:ext cx="1420" cy="14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p>
          </p:txBody>
        </p:sp>
        <p:pic>
          <p:nvPicPr>
            <p:cNvPr id="4" name="图片 3" descr="3733577"/>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08" y="2943"/>
              <a:ext cx="692" cy="692"/>
            </a:xfrm>
            <a:prstGeom prst="rect">
              <a:avLst/>
            </a:prstGeom>
          </p:spPr>
        </p:pic>
      </p:grpSp>
      <p:sp>
        <p:nvSpPr>
          <p:cNvPr id="10" name="矩形 9"/>
          <p:cNvSpPr/>
          <p:nvPr/>
        </p:nvSpPr>
        <p:spPr>
          <a:xfrm>
            <a:off x="6181090" y="1810385"/>
            <a:ext cx="5669915" cy="3857625"/>
          </a:xfrm>
          <a:prstGeom prst="rect">
            <a:avLst/>
          </a:prstGeom>
          <a:noFill/>
          <a:ln w="76200">
            <a:solidFill>
              <a:schemeClr val="bg2"/>
            </a:solidFill>
          </a:ln>
          <a:extLst>
            <a:ext uri="{909E8E84-426E-40DD-AFC4-6F175D3DCCD1}">
              <a14:hiddenFill xmlns:a14="http://schemas.microsoft.com/office/drawing/2010/main">
                <a:solidFill>
                  <a:schemeClr val="dk1"/>
                </a:solidFill>
              </a14:hiddenFill>
            </a:ext>
          </a:extLst>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left)">
                                      <p:cBhvr>
                                        <p:cTn id="7" dur="500"/>
                                        <p:tgtEl>
                                          <p:spTgt spid="65"/>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67"/>
                                        </p:tgtEl>
                                        <p:attrNameLst>
                                          <p:attrName>style.visibility</p:attrName>
                                        </p:attrNameLst>
                                      </p:cBhvr>
                                      <p:to>
                                        <p:strVal val="visible"/>
                                      </p:to>
                                    </p:set>
                                    <p:animEffect transition="in" filter="wipe(left)">
                                      <p:cBhvr>
                                        <p:cTn id="14" dur="500"/>
                                        <p:tgtEl>
                                          <p:spTgt spid="67"/>
                                        </p:tgtEl>
                                      </p:cBhvr>
                                    </p:animEffect>
                                  </p:childTnLst>
                                </p:cTn>
                              </p:par>
                              <p:par>
                                <p:cTn id="15" presetID="10"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nodeType="with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500"/>
                                        <p:tgtEl>
                                          <p:spTgt spid="37"/>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69"/>
                                        </p:tgtEl>
                                        <p:attrNameLst>
                                          <p:attrName>style.visibility</p:attrName>
                                        </p:attrNameLst>
                                      </p:cBhvr>
                                      <p:to>
                                        <p:strVal val="visible"/>
                                      </p:to>
                                    </p:set>
                                    <p:animEffect transition="in" filter="wipe(left)">
                                      <p:cBhvr>
                                        <p:cTn id="24" dur="500"/>
                                        <p:tgtEl>
                                          <p:spTgt spid="69"/>
                                        </p:tgtEl>
                                      </p:cBhvr>
                                    </p:animEffect>
                                  </p:childTnLst>
                                </p:cTn>
                              </p:par>
                              <p:par>
                                <p:cTn id="25" presetID="10" presetClass="entr" presetSubtype="0"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par>
                                <p:cTn id="28" presetID="10" presetClass="entr" presetSubtype="0" fill="hold" nodeType="with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fade">
                                      <p:cBhvr>
                                        <p:cTn id="3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运营商二次认证</a:t>
            </a:r>
            <a:endParaRPr lang="zh-CN" altLang="en-US" b="1"/>
          </a:p>
        </p:txBody>
      </p:sp>
      <p:sp>
        <p:nvSpPr>
          <p:cNvPr id="117" name="圆角矩形 18"/>
          <p:cNvSpPr>
            <a:spLocks noChangeArrowheads="1"/>
          </p:cNvSpPr>
          <p:nvPr/>
        </p:nvSpPr>
        <p:spPr bwMode="auto">
          <a:xfrm>
            <a:off x="1093470" y="1198245"/>
            <a:ext cx="10199383" cy="5089525"/>
          </a:xfrm>
          <a:prstGeom prst="roundRect">
            <a:avLst>
              <a:gd name="adj" fmla="val 0"/>
            </a:avLst>
          </a:prstGeom>
          <a:gradFill rotWithShape="1">
            <a:gsLst>
              <a:gs pos="0">
                <a:srgbClr val="7BABFF"/>
              </a:gs>
              <a:gs pos="100000">
                <a:srgbClr val="2676FF"/>
              </a:gs>
            </a:gsLst>
            <a:lin ang="5400000" scaled="1"/>
          </a:gradFill>
          <a:ln>
            <a:noFill/>
          </a:ln>
          <a:extLst>
            <a:ext uri="{91240B29-F687-4F45-9708-019B960494DF}">
              <a14:hiddenLine xmlns:a14="http://schemas.microsoft.com/office/drawing/2010/main" w="25400">
                <a:solidFill>
                  <a:srgbClr val="000000"/>
                </a:solidFill>
                <a:round/>
              </a14:hiddenLine>
            </a:ext>
          </a:extLst>
        </p:spPr>
        <p:txBody>
          <a:bodyPr anchor="ctr"/>
          <a:lstStyle/>
          <a:p>
            <a:endParaRPr lang="zh-CN" altLang="zh-CN" b="1">
              <a:solidFill>
                <a:schemeClr val="bg1"/>
              </a:solidFill>
              <a:latin typeface="Calibri" panose="020F0502020204030204" charset="0"/>
              <a:ea typeface="微软雅黑" panose="020B0503020204020204" charset="-122"/>
              <a:sym typeface="Calibri" panose="020F0502020204030204" charset="0"/>
            </a:endParaRPr>
          </a:p>
        </p:txBody>
      </p:sp>
      <p:grpSp>
        <p:nvGrpSpPr>
          <p:cNvPr id="118" name="Group 79"/>
          <p:cNvGrpSpPr/>
          <p:nvPr/>
        </p:nvGrpSpPr>
        <p:grpSpPr bwMode="auto">
          <a:xfrm>
            <a:off x="5086419" y="1186264"/>
            <a:ext cx="2201091" cy="915603"/>
            <a:chOff x="2132" y="672"/>
            <a:chExt cx="1008" cy="348"/>
          </a:xfrm>
        </p:grpSpPr>
        <p:pic>
          <p:nvPicPr>
            <p:cNvPr id="119" name="Picture 80" descr="003"/>
            <p:cNvPicPr>
              <a:picLocks noChangeAspect="1" noChangeArrowheads="1"/>
            </p:cNvPicPr>
            <p:nvPr/>
          </p:nvPicPr>
          <p:blipFill>
            <a:blip r:embed="rId1">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132" y="768"/>
              <a:ext cx="1008"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0" name="Line 81"/>
            <p:cNvSpPr>
              <a:spLocks noChangeShapeType="1"/>
            </p:cNvSpPr>
            <p:nvPr/>
          </p:nvSpPr>
          <p:spPr bwMode="auto">
            <a:xfrm flipH="1">
              <a:off x="2382" y="828"/>
              <a:ext cx="353"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1" name="Line 82"/>
            <p:cNvSpPr>
              <a:spLocks noChangeShapeType="1"/>
            </p:cNvSpPr>
            <p:nvPr/>
          </p:nvSpPr>
          <p:spPr bwMode="auto">
            <a:xfrm flipV="1">
              <a:off x="2465" y="761"/>
              <a:ext cx="0" cy="67"/>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2" name="Line 83"/>
            <p:cNvSpPr>
              <a:spLocks noChangeShapeType="1"/>
            </p:cNvSpPr>
            <p:nvPr/>
          </p:nvSpPr>
          <p:spPr bwMode="auto">
            <a:xfrm flipV="1">
              <a:off x="2619" y="739"/>
              <a:ext cx="0" cy="89"/>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3" name="Line 84"/>
            <p:cNvSpPr>
              <a:spLocks noChangeShapeType="1"/>
            </p:cNvSpPr>
            <p:nvPr/>
          </p:nvSpPr>
          <p:spPr bwMode="auto">
            <a:xfrm>
              <a:off x="2530" y="828"/>
              <a:ext cx="0" cy="89"/>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pic>
          <p:nvPicPr>
            <p:cNvPr id="124" name="Picture 85" descr="PC Blu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76" y="678"/>
              <a:ext cx="112" cy="111"/>
            </a:xfrm>
            <a:prstGeom prst="rect">
              <a:avLst/>
            </a:prstGeom>
            <a:noFill/>
            <a:extLst>
              <a:ext uri="{909E8E84-426E-40DD-AFC4-6F175D3DCCD1}">
                <a14:hiddenFill xmlns:a14="http://schemas.microsoft.com/office/drawing/2010/main">
                  <a:solidFill>
                    <a:srgbClr val="FFFFFF"/>
                  </a:solidFill>
                </a14:hiddenFill>
              </a:ext>
            </a:extLst>
          </p:spPr>
        </p:pic>
        <p:grpSp>
          <p:nvGrpSpPr>
            <p:cNvPr id="126" name="Group 86"/>
            <p:cNvGrpSpPr/>
            <p:nvPr/>
          </p:nvGrpSpPr>
          <p:grpSpPr bwMode="auto">
            <a:xfrm>
              <a:off x="2688" y="672"/>
              <a:ext cx="291" cy="307"/>
              <a:chOff x="2256" y="2419"/>
              <a:chExt cx="336" cy="355"/>
            </a:xfrm>
          </p:grpSpPr>
          <p:pic>
            <p:nvPicPr>
              <p:cNvPr id="133" name="Picture 87" descr="fuwuq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52" y="2419"/>
                <a:ext cx="240" cy="317"/>
              </a:xfrm>
              <a:prstGeom prst="rect">
                <a:avLst/>
              </a:prstGeom>
              <a:noFill/>
              <a:extLst>
                <a:ext uri="{909E8E84-426E-40DD-AFC4-6F175D3DCCD1}">
                  <a14:hiddenFill xmlns:a14="http://schemas.microsoft.com/office/drawing/2010/main">
                    <a:solidFill>
                      <a:srgbClr val="FFFFFF"/>
                    </a:solidFill>
                  </a14:hiddenFill>
                </a:ext>
              </a:extLst>
            </p:spPr>
          </p:pic>
          <p:grpSp>
            <p:nvGrpSpPr>
              <p:cNvPr id="134" name="Group 88"/>
              <p:cNvGrpSpPr/>
              <p:nvPr/>
            </p:nvGrpSpPr>
            <p:grpSpPr bwMode="auto">
              <a:xfrm>
                <a:off x="2256" y="2544"/>
                <a:ext cx="211" cy="230"/>
                <a:chOff x="4896" y="1968"/>
                <a:chExt cx="672" cy="651"/>
              </a:xfrm>
            </p:grpSpPr>
            <p:pic>
              <p:nvPicPr>
                <p:cNvPr id="135" name="Picture 89" descr="整套电脑-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96" y="1968"/>
                  <a:ext cx="672" cy="651"/>
                </a:xfrm>
                <a:prstGeom prst="rect">
                  <a:avLst/>
                </a:prstGeom>
                <a:noFill/>
                <a:extLst>
                  <a:ext uri="{909E8E84-426E-40DD-AFC4-6F175D3DCCD1}">
                    <a14:hiddenFill xmlns:a14="http://schemas.microsoft.com/office/drawing/2010/main">
                      <a:solidFill>
                        <a:srgbClr val="FFFFFF"/>
                      </a:solidFill>
                    </a14:hiddenFill>
                  </a:ext>
                </a:extLst>
              </p:spPr>
            </p:pic>
            <p:pic>
              <p:nvPicPr>
                <p:cNvPr id="136" name="图片 13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32" y="813"/>
                  <a:ext cx="89" cy="72"/>
                </a:xfrm>
                <a:prstGeom prst="rect">
                  <a:avLst/>
                </a:prstGeom>
                <a:solidFill>
                  <a:schemeClr val="bg1"/>
                </a:solidFill>
                <a:ln>
                  <a:noFill/>
                </a:ln>
                <a:effectLst/>
                <a:extLst>
                  <a:ext uri="{91240B29-F687-4F45-9708-019B960494DF}">
                    <a14:hiddenLine xmlns:a14="http://schemas.microsoft.com/office/drawing/2010/main" w="12700">
                      <a:solidFill>
                        <a:srgbClr val="FF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pic>
          <p:nvPicPr>
            <p:cNvPr id="127" name="Picture 91" descr="PC Blu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6" y="672"/>
              <a:ext cx="112" cy="111"/>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92" descr="PC Blu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68" y="864"/>
              <a:ext cx="112" cy="111"/>
            </a:xfrm>
            <a:prstGeom prst="rect">
              <a:avLst/>
            </a:prstGeom>
            <a:noFill/>
            <a:extLst>
              <a:ext uri="{909E8E84-426E-40DD-AFC4-6F175D3DCCD1}">
                <a14:hiddenFill xmlns:a14="http://schemas.microsoft.com/office/drawing/2010/main">
                  <a:solidFill>
                    <a:srgbClr val="FFFFFF"/>
                  </a:solidFill>
                </a14:hiddenFill>
              </a:ext>
            </a:extLst>
          </p:spPr>
        </p:pic>
      </p:grpSp>
      <p:sp>
        <p:nvSpPr>
          <p:cNvPr id="140" name="Line 23"/>
          <p:cNvSpPr>
            <a:spLocks noChangeShapeType="1"/>
          </p:cNvSpPr>
          <p:nvPr/>
        </p:nvSpPr>
        <p:spPr bwMode="auto">
          <a:xfrm flipH="1">
            <a:off x="6458427" y="2105978"/>
            <a:ext cx="647700" cy="576263"/>
          </a:xfrm>
          <a:prstGeom prst="line">
            <a:avLst/>
          </a:prstGeom>
          <a:noFill/>
          <a:ln w="9525">
            <a:solidFill>
              <a:srgbClr val="000000"/>
            </a:solidFill>
            <a:roun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Arial" panose="020B0604020202020204" pitchFamily="34" charset="0"/>
              <a:ea typeface="宋体" panose="02010600030101010101" pitchFamily="2" charset="-122"/>
            </a:endParaRPr>
          </a:p>
        </p:txBody>
      </p:sp>
      <p:sp>
        <p:nvSpPr>
          <p:cNvPr id="164" name="Text Box 4"/>
          <p:cNvSpPr txBox="1">
            <a:spLocks noChangeArrowheads="1"/>
          </p:cNvSpPr>
          <p:nvPr/>
        </p:nvSpPr>
        <p:spPr bwMode="auto">
          <a:xfrm>
            <a:off x="6414134" y="5806722"/>
            <a:ext cx="773748" cy="307777"/>
          </a:xfrm>
          <a:prstGeom prst="rect">
            <a:avLst/>
          </a:prstGeom>
          <a:noFill/>
          <a:ln w="12700">
            <a:noFill/>
            <a:miter lim="800000"/>
          </a:ln>
        </p:spPr>
        <p:txBody>
          <a:bodyPr wrap="square"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400" kern="0" dirty="0">
                <a:solidFill>
                  <a:schemeClr val="bg1"/>
                </a:solidFill>
                <a:latin typeface="微软雅黑" panose="020B0503020204020204" charset="-122"/>
                <a:ea typeface="微软雅黑" panose="020B0503020204020204" charset="-122"/>
              </a:rPr>
              <a:t>方式二</a:t>
            </a:r>
            <a:endParaRPr lang="en-US" altLang="zh-CN" sz="1400" kern="0"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165" name="Text Box 6"/>
          <p:cNvSpPr txBox="1">
            <a:spLocks noChangeArrowheads="1"/>
          </p:cNvSpPr>
          <p:nvPr/>
        </p:nvSpPr>
        <p:spPr bwMode="auto">
          <a:xfrm>
            <a:off x="5270312" y="5837020"/>
            <a:ext cx="723275" cy="307777"/>
          </a:xfrm>
          <a:prstGeom prst="rect">
            <a:avLst/>
          </a:prstGeom>
          <a:noFill/>
          <a:ln w="12700">
            <a:noFill/>
            <a:miter lim="800000"/>
          </a:ln>
        </p:spPr>
        <p:txBody>
          <a:bodyPr wrap="none"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400" kern="0" dirty="0">
                <a:solidFill>
                  <a:schemeClr val="bg1"/>
                </a:solidFill>
                <a:latin typeface="微软雅黑" panose="020B0503020204020204" charset="-122"/>
                <a:ea typeface="微软雅黑" panose="020B0503020204020204" charset="-122"/>
                <a:cs typeface="Arial" panose="020B0604020202020204" pitchFamily="34" charset="0"/>
              </a:rPr>
              <a:t>方式一</a:t>
            </a:r>
            <a:endParaRPr lang="en-US" altLang="zh-CN" sz="1400" kern="0"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166" name="Line 7"/>
          <p:cNvSpPr>
            <a:spLocks noChangeShapeType="1"/>
          </p:cNvSpPr>
          <p:nvPr/>
        </p:nvSpPr>
        <p:spPr bwMode="auto">
          <a:xfrm flipH="1">
            <a:off x="4513739" y="3114041"/>
            <a:ext cx="1366838" cy="288925"/>
          </a:xfrm>
          <a:prstGeom prst="line">
            <a:avLst/>
          </a:prstGeom>
          <a:noFill/>
          <a:ln w="12700">
            <a:solidFill>
              <a:srgbClr val="000000"/>
            </a:solidFill>
            <a:round/>
          </a:ln>
        </p:spPr>
        <p:txBody>
          <a:bodyPr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Arial" panose="020B0604020202020204" pitchFamily="34" charset="0"/>
              <a:ea typeface="宋体" panose="02010600030101010101" pitchFamily="2" charset="-122"/>
            </a:endParaRPr>
          </a:p>
        </p:txBody>
      </p:sp>
      <p:pic>
        <p:nvPicPr>
          <p:cNvPr id="187" name="Picture 16" descr="无线交换机"/>
          <p:cNvPicPr>
            <a:picLocks noChangeAspect="1" noChangeArrowheads="1"/>
          </p:cNvPicPr>
          <p:nvPr/>
        </p:nvPicPr>
        <p:blipFill>
          <a:blip r:embed="rId6"/>
          <a:srcRect/>
          <a:stretch>
            <a:fillRect/>
          </a:stretch>
        </p:blipFill>
        <p:spPr bwMode="auto">
          <a:xfrm>
            <a:off x="3866039" y="3258503"/>
            <a:ext cx="792163" cy="576263"/>
          </a:xfrm>
          <a:prstGeom prst="rect">
            <a:avLst/>
          </a:prstGeom>
          <a:noFill/>
          <a:ln w="9525">
            <a:noFill/>
            <a:miter lim="800000"/>
            <a:headEnd/>
            <a:tailEnd/>
          </a:ln>
        </p:spPr>
      </p:pic>
      <p:pic>
        <p:nvPicPr>
          <p:cNvPr id="188" name="Picture 17" descr="无线交换机"/>
          <p:cNvPicPr>
            <a:picLocks noChangeAspect="1" noChangeArrowheads="1"/>
          </p:cNvPicPr>
          <p:nvPr/>
        </p:nvPicPr>
        <p:blipFill>
          <a:blip r:embed="rId6"/>
          <a:srcRect/>
          <a:stretch>
            <a:fillRect/>
          </a:stretch>
        </p:blipFill>
        <p:spPr bwMode="auto">
          <a:xfrm>
            <a:off x="6890227" y="3573695"/>
            <a:ext cx="753871" cy="548407"/>
          </a:xfrm>
          <a:prstGeom prst="rect">
            <a:avLst/>
          </a:prstGeom>
          <a:noFill/>
          <a:ln w="9525">
            <a:noFill/>
            <a:miter lim="800000"/>
            <a:headEnd/>
            <a:tailEnd/>
          </a:ln>
        </p:spPr>
      </p:pic>
      <p:grpSp>
        <p:nvGrpSpPr>
          <p:cNvPr id="189" name="组合 82"/>
          <p:cNvGrpSpPr/>
          <p:nvPr/>
        </p:nvGrpSpPr>
        <p:grpSpPr bwMode="auto">
          <a:xfrm>
            <a:off x="5532914" y="2493328"/>
            <a:ext cx="1433513" cy="965200"/>
            <a:chOff x="4540344" y="2190386"/>
            <a:chExt cx="1433922" cy="965246"/>
          </a:xfrm>
        </p:grpSpPr>
        <p:pic>
          <p:nvPicPr>
            <p:cNvPr id="190" name="Picture 19" descr="4"/>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rot="20846494">
              <a:off x="4540344" y="2190386"/>
              <a:ext cx="1433922" cy="965246"/>
            </a:xfrm>
            <a:prstGeom prst="rect">
              <a:avLst/>
            </a:prstGeom>
            <a:noFill/>
            <a:ln w="9525">
              <a:noFill/>
              <a:miter lim="800000"/>
              <a:headEnd/>
              <a:tailEnd/>
            </a:ln>
            <a:scene3d>
              <a:camera prst="orthographicFront"/>
              <a:lightRig rig="threePt" dir="t"/>
            </a:scene3d>
            <a:sp3d>
              <a:bevelT/>
            </a:sp3d>
          </p:spPr>
        </p:pic>
        <p:sp>
          <p:nvSpPr>
            <p:cNvPr id="191" name="Text Box 20"/>
            <p:cNvSpPr txBox="1">
              <a:spLocks noChangeArrowheads="1"/>
            </p:cNvSpPr>
            <p:nvPr/>
          </p:nvSpPr>
          <p:spPr bwMode="auto">
            <a:xfrm>
              <a:off x="4819824" y="2480913"/>
              <a:ext cx="1050909" cy="307792"/>
            </a:xfrm>
            <a:prstGeom prst="rect">
              <a:avLst/>
            </a:prstGeom>
            <a:noFill/>
            <a:ln w="9525" algn="ctr">
              <a:noFill/>
              <a:miter lim="800000"/>
            </a:ln>
            <a:effectLst/>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r>
                <a:rPr lang="en-US" altLang="zh-CN" sz="1400" dirty="0">
                  <a:effectLst>
                    <a:outerShdw blurRad="38100" dist="38100" dir="2700000" algn="tl">
                      <a:srgbClr val="C0C0C0"/>
                    </a:outerShdw>
                  </a:effectLst>
                  <a:latin typeface="微软雅黑" panose="020B0503020204020204" charset="-122"/>
                  <a:ea typeface="微软雅黑" panose="020B0503020204020204" charset="-122"/>
                </a:rPr>
                <a:t>INTERNET</a:t>
              </a:r>
              <a:endParaRPr lang="zh-CN" altLang="en-US" sz="1400" dirty="0">
                <a:effectLst>
                  <a:outerShdw blurRad="38100" dist="38100" dir="2700000" algn="tl">
                    <a:srgbClr val="C0C0C0"/>
                  </a:outerShdw>
                </a:effectLst>
                <a:latin typeface="微软雅黑" panose="020B0503020204020204" charset="-122"/>
                <a:ea typeface="微软雅黑" panose="020B0503020204020204" charset="-122"/>
              </a:endParaRPr>
            </a:p>
          </p:txBody>
        </p:sp>
      </p:grpSp>
      <p:sp>
        <p:nvSpPr>
          <p:cNvPr id="192" name="Line 21"/>
          <p:cNvSpPr>
            <a:spLocks noChangeShapeType="1"/>
          </p:cNvSpPr>
          <p:nvPr/>
        </p:nvSpPr>
        <p:spPr bwMode="auto">
          <a:xfrm flipH="1" flipV="1">
            <a:off x="6601302" y="3329941"/>
            <a:ext cx="576262" cy="288925"/>
          </a:xfrm>
          <a:prstGeom prst="line">
            <a:avLst/>
          </a:prstGeom>
          <a:noFill/>
          <a:ln w="9525">
            <a:solidFill>
              <a:srgbClr val="000000"/>
            </a:solidFill>
            <a:roun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Arial" panose="020B0604020202020204" pitchFamily="34" charset="0"/>
              <a:ea typeface="宋体" panose="02010600030101010101" pitchFamily="2" charset="-122"/>
            </a:endParaRPr>
          </a:p>
        </p:txBody>
      </p:sp>
      <p:sp>
        <p:nvSpPr>
          <p:cNvPr id="193" name="AutoShape 24"/>
          <p:cNvSpPr>
            <a:spLocks noChangeArrowheads="1"/>
          </p:cNvSpPr>
          <p:nvPr/>
        </p:nvSpPr>
        <p:spPr bwMode="auto">
          <a:xfrm>
            <a:off x="8402320" y="4627245"/>
            <a:ext cx="1406525" cy="360680"/>
          </a:xfrm>
          <a:prstGeom prst="wedgeRoundRectCallout">
            <a:avLst>
              <a:gd name="adj1" fmla="val -73625"/>
              <a:gd name="adj2" fmla="val 83042"/>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dirty="0">
                <a:solidFill>
                  <a:srgbClr val="333399"/>
                </a:solidFill>
                <a:latin typeface="微软雅黑" panose="020B0503020204020204" charset="-122"/>
                <a:ea typeface="微软雅黑" panose="020B0503020204020204" charset="-122"/>
              </a:rPr>
              <a:t>1</a:t>
            </a:r>
            <a:r>
              <a:rPr lang="zh-CN" altLang="en-US" sz="1200" b="1" kern="0" dirty="0">
                <a:solidFill>
                  <a:srgbClr val="333399"/>
                </a:solidFill>
                <a:latin typeface="微软雅黑" panose="020B0503020204020204" charset="-122"/>
                <a:ea typeface="微软雅黑" panose="020B0503020204020204" charset="-122"/>
              </a:rPr>
              <a:t>、发起上网请求</a:t>
            </a:r>
            <a:endParaRPr lang="zh-CN" altLang="en-US" sz="1200" b="1" kern="0" dirty="0">
              <a:solidFill>
                <a:srgbClr val="333399"/>
              </a:solidFill>
              <a:latin typeface="微软雅黑" panose="020B0503020204020204" charset="-122"/>
              <a:ea typeface="微软雅黑" panose="020B0503020204020204" charset="-122"/>
            </a:endParaRPr>
          </a:p>
        </p:txBody>
      </p:sp>
      <p:sp>
        <p:nvSpPr>
          <p:cNvPr id="194" name="AutoShape 25"/>
          <p:cNvSpPr>
            <a:spLocks noChangeArrowheads="1"/>
          </p:cNvSpPr>
          <p:nvPr/>
        </p:nvSpPr>
        <p:spPr bwMode="auto">
          <a:xfrm>
            <a:off x="7659540" y="2454612"/>
            <a:ext cx="1549548" cy="622249"/>
          </a:xfrm>
          <a:prstGeom prst="wedgeRoundRectCallout">
            <a:avLst>
              <a:gd name="adj1" fmla="val -61649"/>
              <a:gd name="adj2" fmla="val 137100"/>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dirty="0">
                <a:solidFill>
                  <a:srgbClr val="333399"/>
                </a:solidFill>
                <a:latin typeface="微软雅黑" panose="020B0503020204020204" charset="-122"/>
                <a:ea typeface="微软雅黑" panose="020B0503020204020204" charset="-122"/>
              </a:rPr>
              <a:t>4</a:t>
            </a:r>
            <a:r>
              <a:rPr lang="zh-CN" altLang="en-US" sz="1200" b="1" kern="0" dirty="0">
                <a:solidFill>
                  <a:srgbClr val="333399"/>
                </a:solidFill>
                <a:latin typeface="微软雅黑" panose="020B0503020204020204" charset="-122"/>
                <a:ea typeface="微软雅黑" panose="020B0503020204020204" charset="-122"/>
              </a:rPr>
              <a:t>、接到</a:t>
            </a:r>
            <a:r>
              <a:rPr lang="en-US" altLang="zh-CN" sz="1200" b="1" kern="0" dirty="0">
                <a:solidFill>
                  <a:srgbClr val="333399"/>
                </a:solidFill>
                <a:latin typeface="微软雅黑" panose="020B0503020204020204" charset="-122"/>
                <a:ea typeface="微软雅黑" panose="020B0503020204020204" charset="-122"/>
              </a:rPr>
              <a:t>PORTAL</a:t>
            </a:r>
            <a:r>
              <a:rPr lang="zh-CN" altLang="en-US" sz="1200" b="1" kern="0" dirty="0">
                <a:solidFill>
                  <a:srgbClr val="333399"/>
                </a:solidFill>
                <a:latin typeface="微软雅黑" panose="020B0503020204020204" charset="-122"/>
                <a:ea typeface="微软雅黑" panose="020B0503020204020204" charset="-122"/>
              </a:rPr>
              <a:t>请求，将认证请求转发至</a:t>
            </a:r>
            <a:r>
              <a:rPr lang="en-US" altLang="zh-CN" sz="1200" b="1" kern="0" dirty="0">
                <a:solidFill>
                  <a:srgbClr val="333399"/>
                </a:solidFill>
                <a:latin typeface="微软雅黑" panose="020B0503020204020204" charset="-122"/>
                <a:ea typeface="微软雅黑" panose="020B0503020204020204" charset="-122"/>
              </a:rPr>
              <a:t>AAA</a:t>
            </a:r>
            <a:r>
              <a:rPr lang="zh-CN" altLang="en-US" sz="1200" b="1" kern="0" dirty="0">
                <a:solidFill>
                  <a:srgbClr val="333399"/>
                </a:solidFill>
                <a:latin typeface="微软雅黑" panose="020B0503020204020204" charset="-122"/>
                <a:ea typeface="微软雅黑" panose="020B0503020204020204" charset="-122"/>
              </a:rPr>
              <a:t>认证</a:t>
            </a:r>
            <a:endParaRPr lang="zh-CN" altLang="en-US" sz="1200" b="1" kern="0" dirty="0">
              <a:solidFill>
                <a:srgbClr val="333399"/>
              </a:solidFill>
              <a:latin typeface="微软雅黑" panose="020B0503020204020204" charset="-122"/>
              <a:ea typeface="微软雅黑" panose="020B0503020204020204" charset="-122"/>
            </a:endParaRPr>
          </a:p>
        </p:txBody>
      </p:sp>
      <p:sp>
        <p:nvSpPr>
          <p:cNvPr id="195" name="Freeform 26"/>
          <p:cNvSpPr/>
          <p:nvPr/>
        </p:nvSpPr>
        <p:spPr bwMode="auto">
          <a:xfrm rot="20400495">
            <a:off x="6229985" y="2065395"/>
            <a:ext cx="670722" cy="1721469"/>
          </a:xfrm>
          <a:custGeom>
            <a:avLst/>
            <a:gdLst>
              <a:gd name="T0" fmla="*/ 552 w 552"/>
              <a:gd name="T1" fmla="*/ 0 h 1134"/>
              <a:gd name="T2" fmla="*/ 98 w 552"/>
              <a:gd name="T3" fmla="*/ 408 h 1134"/>
              <a:gd name="T4" fmla="*/ 53 w 552"/>
              <a:gd name="T5" fmla="*/ 907 h 1134"/>
              <a:gd name="T6" fmla="*/ 416 w 552"/>
              <a:gd name="T7" fmla="*/ 1134 h 1134"/>
              <a:gd name="T8" fmla="*/ 0 60000 65536"/>
              <a:gd name="T9" fmla="*/ 0 60000 65536"/>
              <a:gd name="T10" fmla="*/ 0 60000 65536"/>
              <a:gd name="T11" fmla="*/ 0 60000 65536"/>
              <a:gd name="T12" fmla="*/ 0 w 552"/>
              <a:gd name="T13" fmla="*/ 0 h 1134"/>
              <a:gd name="T14" fmla="*/ 552 w 552"/>
              <a:gd name="T15" fmla="*/ 1134 h 1134"/>
            </a:gdLst>
            <a:ahLst/>
            <a:cxnLst>
              <a:cxn ang="T8">
                <a:pos x="T0" y="T1"/>
              </a:cxn>
              <a:cxn ang="T9">
                <a:pos x="T2" y="T3"/>
              </a:cxn>
              <a:cxn ang="T10">
                <a:pos x="T4" y="T5"/>
              </a:cxn>
              <a:cxn ang="T11">
                <a:pos x="T6" y="T7"/>
              </a:cxn>
            </a:cxnLst>
            <a:rect l="T12" t="T13" r="T14" b="T15"/>
            <a:pathLst>
              <a:path w="552" h="1134">
                <a:moveTo>
                  <a:pt x="552" y="0"/>
                </a:moveTo>
                <a:cubicBezTo>
                  <a:pt x="366" y="128"/>
                  <a:pt x="181" y="257"/>
                  <a:pt x="98" y="408"/>
                </a:cubicBezTo>
                <a:cubicBezTo>
                  <a:pt x="15" y="559"/>
                  <a:pt x="0" y="786"/>
                  <a:pt x="53" y="907"/>
                </a:cubicBezTo>
                <a:cubicBezTo>
                  <a:pt x="106" y="1028"/>
                  <a:pt x="261" y="1081"/>
                  <a:pt x="416" y="1134"/>
                </a:cubicBezTo>
              </a:path>
            </a:pathLst>
          </a:custGeom>
          <a:noFill/>
          <a:ln w="25400" cap="flat" cmpd="sng">
            <a:solidFill>
              <a:srgbClr val="FF0000"/>
            </a:solidFill>
            <a:prstDash val="dash"/>
            <a:round/>
            <a:headEnd type="none" w="med" len="me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197" name="Freeform 32"/>
          <p:cNvSpPr/>
          <p:nvPr/>
        </p:nvSpPr>
        <p:spPr bwMode="auto">
          <a:xfrm flipV="1">
            <a:off x="7576820" y="3402967"/>
            <a:ext cx="1576897" cy="320822"/>
          </a:xfrm>
          <a:custGeom>
            <a:avLst/>
            <a:gdLst>
              <a:gd name="T0" fmla="*/ 1452 w 1452"/>
              <a:gd name="T1" fmla="*/ 182 h 182"/>
              <a:gd name="T2" fmla="*/ 0 w 1452"/>
              <a:gd name="T3" fmla="*/ 0 h 182"/>
              <a:gd name="T4" fmla="*/ 0 60000 65536"/>
              <a:gd name="T5" fmla="*/ 0 60000 65536"/>
              <a:gd name="T6" fmla="*/ 0 w 1452"/>
              <a:gd name="T7" fmla="*/ 0 h 182"/>
              <a:gd name="T8" fmla="*/ 1452 w 1452"/>
              <a:gd name="T9" fmla="*/ 182 h 182"/>
            </a:gdLst>
            <a:ahLst/>
            <a:cxnLst>
              <a:cxn ang="T4">
                <a:pos x="T0" y="T1"/>
              </a:cxn>
              <a:cxn ang="T5">
                <a:pos x="T2" y="T3"/>
              </a:cxn>
            </a:cxnLst>
            <a:rect l="T6" t="T7" r="T8" b="T9"/>
            <a:pathLst>
              <a:path w="1452" h="182">
                <a:moveTo>
                  <a:pt x="1452" y="182"/>
                </a:moveTo>
                <a:cubicBezTo>
                  <a:pt x="843" y="106"/>
                  <a:pt x="234" y="30"/>
                  <a:pt x="0" y="0"/>
                </a:cubicBezTo>
              </a:path>
            </a:pathLst>
          </a:custGeom>
          <a:noFill/>
          <a:ln w="25400" cap="flat" cmpd="sng">
            <a:solidFill>
              <a:srgbClr val="0000FF"/>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199" name="Freeform 34"/>
          <p:cNvSpPr/>
          <p:nvPr/>
        </p:nvSpPr>
        <p:spPr bwMode="auto">
          <a:xfrm>
            <a:off x="6385402" y="3329941"/>
            <a:ext cx="1512887" cy="1728787"/>
          </a:xfrm>
          <a:custGeom>
            <a:avLst/>
            <a:gdLst>
              <a:gd name="T0" fmla="*/ 953 w 953"/>
              <a:gd name="T1" fmla="*/ 1089 h 1089"/>
              <a:gd name="T2" fmla="*/ 635 w 953"/>
              <a:gd name="T3" fmla="*/ 454 h 1089"/>
              <a:gd name="T4" fmla="*/ 454 w 953"/>
              <a:gd name="T5" fmla="*/ 273 h 1089"/>
              <a:gd name="T6" fmla="*/ 227 w 953"/>
              <a:gd name="T7" fmla="*/ 182 h 1089"/>
              <a:gd name="T8" fmla="*/ 91 w 953"/>
              <a:gd name="T9" fmla="*/ 91 h 1089"/>
              <a:gd name="T10" fmla="*/ 0 w 953"/>
              <a:gd name="T11" fmla="*/ 0 h 1089"/>
              <a:gd name="T12" fmla="*/ 0 60000 65536"/>
              <a:gd name="T13" fmla="*/ 0 60000 65536"/>
              <a:gd name="T14" fmla="*/ 0 60000 65536"/>
              <a:gd name="T15" fmla="*/ 0 60000 65536"/>
              <a:gd name="T16" fmla="*/ 0 60000 65536"/>
              <a:gd name="T17" fmla="*/ 0 60000 65536"/>
              <a:gd name="T18" fmla="*/ 0 w 953"/>
              <a:gd name="T19" fmla="*/ 0 h 1089"/>
              <a:gd name="T20" fmla="*/ 953 w 953"/>
              <a:gd name="T21" fmla="*/ 1089 h 1089"/>
            </a:gdLst>
            <a:ahLst/>
            <a:cxnLst>
              <a:cxn ang="T12">
                <a:pos x="T0" y="T1"/>
              </a:cxn>
              <a:cxn ang="T13">
                <a:pos x="T2" y="T3"/>
              </a:cxn>
              <a:cxn ang="T14">
                <a:pos x="T4" y="T5"/>
              </a:cxn>
              <a:cxn ang="T15">
                <a:pos x="T6" y="T7"/>
              </a:cxn>
              <a:cxn ang="T16">
                <a:pos x="T8" y="T9"/>
              </a:cxn>
              <a:cxn ang="T17">
                <a:pos x="T10" y="T11"/>
              </a:cxn>
            </a:cxnLst>
            <a:rect l="T18" t="T19" r="T20" b="T21"/>
            <a:pathLst>
              <a:path w="953" h="1089">
                <a:moveTo>
                  <a:pt x="953" y="1089"/>
                </a:moveTo>
                <a:cubicBezTo>
                  <a:pt x="835" y="839"/>
                  <a:pt x="718" y="590"/>
                  <a:pt x="635" y="454"/>
                </a:cubicBezTo>
                <a:cubicBezTo>
                  <a:pt x="552" y="318"/>
                  <a:pt x="522" y="318"/>
                  <a:pt x="454" y="273"/>
                </a:cubicBezTo>
                <a:cubicBezTo>
                  <a:pt x="386" y="228"/>
                  <a:pt x="287" y="212"/>
                  <a:pt x="227" y="182"/>
                </a:cubicBezTo>
                <a:cubicBezTo>
                  <a:pt x="167" y="152"/>
                  <a:pt x="129" y="121"/>
                  <a:pt x="91" y="91"/>
                </a:cubicBezTo>
                <a:cubicBezTo>
                  <a:pt x="53" y="61"/>
                  <a:pt x="26" y="30"/>
                  <a:pt x="0" y="0"/>
                </a:cubicBezTo>
              </a:path>
            </a:pathLst>
          </a:custGeom>
          <a:noFill/>
          <a:ln w="15875" cap="flat" cmpd="sng">
            <a:solidFill>
              <a:srgbClr val="800080"/>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200" name="AutoShape 35"/>
          <p:cNvSpPr>
            <a:spLocks noChangeArrowheads="1"/>
          </p:cNvSpPr>
          <p:nvPr/>
        </p:nvSpPr>
        <p:spPr bwMode="auto">
          <a:xfrm>
            <a:off x="9859787" y="3884941"/>
            <a:ext cx="1167289" cy="853991"/>
          </a:xfrm>
          <a:prstGeom prst="wedgeRoundRectCallout">
            <a:avLst>
              <a:gd name="adj1" fmla="val -60911"/>
              <a:gd name="adj2" fmla="val -94523"/>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dirty="0">
                <a:solidFill>
                  <a:srgbClr val="333399"/>
                </a:solidFill>
                <a:latin typeface="微软雅黑" panose="020B0503020204020204" charset="-122"/>
                <a:ea typeface="微软雅黑" panose="020B0503020204020204" charset="-122"/>
              </a:rPr>
              <a:t>3</a:t>
            </a:r>
            <a:r>
              <a:rPr lang="zh-CN" altLang="en-US" sz="1200" b="1" kern="0" dirty="0">
                <a:solidFill>
                  <a:srgbClr val="333399"/>
                </a:solidFill>
                <a:latin typeface="微软雅黑" panose="020B0503020204020204" charset="-122"/>
                <a:ea typeface="微软雅黑" panose="020B0503020204020204" charset="-122"/>
              </a:rPr>
              <a:t>、进行首次认证后，向运营商</a:t>
            </a:r>
            <a:r>
              <a:rPr lang="en-US" altLang="zh-CN" sz="1200" b="1" kern="0" dirty="0">
                <a:solidFill>
                  <a:srgbClr val="333399"/>
                </a:solidFill>
                <a:latin typeface="微软雅黑" panose="020B0503020204020204" charset="-122"/>
                <a:ea typeface="微软雅黑" panose="020B0503020204020204" charset="-122"/>
              </a:rPr>
              <a:t>BRAS</a:t>
            </a:r>
            <a:r>
              <a:rPr lang="zh-CN" altLang="en-US" sz="1200" b="1" kern="0" dirty="0">
                <a:solidFill>
                  <a:srgbClr val="333399"/>
                </a:solidFill>
                <a:latin typeface="微软雅黑" panose="020B0503020204020204" charset="-122"/>
                <a:ea typeface="微软雅黑" panose="020B0503020204020204" charset="-122"/>
              </a:rPr>
              <a:t>发起挑战</a:t>
            </a:r>
            <a:endParaRPr lang="zh-CN" altLang="en-US" sz="1200" b="1" kern="0" dirty="0">
              <a:solidFill>
                <a:srgbClr val="333399"/>
              </a:solidFill>
              <a:latin typeface="微软雅黑" panose="020B0503020204020204" charset="-122"/>
              <a:ea typeface="微软雅黑" panose="020B0503020204020204" charset="-122"/>
            </a:endParaRPr>
          </a:p>
        </p:txBody>
      </p:sp>
      <p:cxnSp>
        <p:nvCxnSpPr>
          <p:cNvPr id="3" name="直接连接符 2"/>
          <p:cNvCxnSpPr>
            <a:stCxn id="119" idx="2"/>
          </p:cNvCxnSpPr>
          <p:nvPr/>
        </p:nvCxnSpPr>
        <p:spPr>
          <a:xfrm>
            <a:off x="6186965" y="2101867"/>
            <a:ext cx="62705" cy="4204320"/>
          </a:xfrm>
          <a:prstGeom prst="line">
            <a:avLst/>
          </a:prstGeom>
        </p:spPr>
        <p:style>
          <a:lnRef idx="3">
            <a:schemeClr val="accent4"/>
          </a:lnRef>
          <a:fillRef idx="0">
            <a:schemeClr val="accent4"/>
          </a:fillRef>
          <a:effectRef idx="2">
            <a:schemeClr val="accent4"/>
          </a:effectRef>
          <a:fontRef idx="minor">
            <a:schemeClr val="tx1"/>
          </a:fontRef>
        </p:style>
      </p:cxnSp>
      <p:sp>
        <p:nvSpPr>
          <p:cNvPr id="201" name="AutoShape 36"/>
          <p:cNvSpPr>
            <a:spLocks noChangeArrowheads="1"/>
          </p:cNvSpPr>
          <p:nvPr/>
        </p:nvSpPr>
        <p:spPr bwMode="auto">
          <a:xfrm>
            <a:off x="4416037" y="3952243"/>
            <a:ext cx="1394460" cy="657643"/>
          </a:xfrm>
          <a:prstGeom prst="wedgeRoundRectCallout">
            <a:avLst>
              <a:gd name="adj1" fmla="val -42258"/>
              <a:gd name="adj2" fmla="val -86594"/>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dirty="0">
                <a:solidFill>
                  <a:srgbClr val="333399"/>
                </a:solidFill>
                <a:latin typeface="微软雅黑" panose="020B0503020204020204" charset="-122"/>
                <a:ea typeface="微软雅黑" panose="020B0503020204020204" charset="-122"/>
              </a:rPr>
              <a:t>2</a:t>
            </a:r>
            <a:r>
              <a:rPr lang="zh-CN" altLang="en-US" sz="1200" b="1" kern="0" dirty="0">
                <a:solidFill>
                  <a:srgbClr val="333399"/>
                </a:solidFill>
                <a:latin typeface="微软雅黑" panose="020B0503020204020204" charset="-122"/>
                <a:ea typeface="微软雅黑" panose="020B0503020204020204" charset="-122"/>
              </a:rPr>
              <a:t>、</a:t>
            </a:r>
            <a:r>
              <a:rPr lang="en-US" altLang="zh-CN" sz="1200" b="1" kern="0" dirty="0">
                <a:solidFill>
                  <a:srgbClr val="333399"/>
                </a:solidFill>
                <a:latin typeface="微软雅黑" panose="020B0503020204020204" charset="-122"/>
                <a:ea typeface="微软雅黑" panose="020B0503020204020204" charset="-122"/>
              </a:rPr>
              <a:t>AC</a:t>
            </a:r>
            <a:r>
              <a:rPr lang="zh-CN" altLang="en-US" sz="1200" b="1" kern="0" dirty="0">
                <a:solidFill>
                  <a:srgbClr val="333399"/>
                </a:solidFill>
                <a:latin typeface="微软雅黑" panose="020B0503020204020204" charset="-122"/>
                <a:ea typeface="微软雅黑" panose="020B0503020204020204" charset="-122"/>
              </a:rPr>
              <a:t>接到用户上网请求，重定向至</a:t>
            </a:r>
            <a:r>
              <a:rPr lang="en-US" altLang="zh-CN" sz="1200" b="1" kern="0" dirty="0">
                <a:solidFill>
                  <a:srgbClr val="333399"/>
                </a:solidFill>
                <a:latin typeface="微软雅黑" panose="020B0503020204020204" charset="-122"/>
                <a:ea typeface="微软雅黑" panose="020B0503020204020204" charset="-122"/>
              </a:rPr>
              <a:t>PORTAL</a:t>
            </a:r>
            <a:endParaRPr lang="zh-CN" altLang="en-US" sz="1200" b="1" kern="0" dirty="0">
              <a:solidFill>
                <a:srgbClr val="333399"/>
              </a:solidFill>
              <a:latin typeface="微软雅黑" panose="020B0503020204020204" charset="-122"/>
              <a:ea typeface="微软雅黑" panose="020B0503020204020204" charset="-122"/>
            </a:endParaRPr>
          </a:p>
        </p:txBody>
      </p:sp>
      <p:sp>
        <p:nvSpPr>
          <p:cNvPr id="203" name="AutoShape 37"/>
          <p:cNvSpPr>
            <a:spLocks noChangeArrowheads="1"/>
          </p:cNvSpPr>
          <p:nvPr/>
        </p:nvSpPr>
        <p:spPr bwMode="auto">
          <a:xfrm>
            <a:off x="2001836" y="5344238"/>
            <a:ext cx="1625600" cy="457200"/>
          </a:xfrm>
          <a:prstGeom prst="wedgeRoundRectCallout">
            <a:avLst>
              <a:gd name="adj1" fmla="val 61708"/>
              <a:gd name="adj2" fmla="val -154431"/>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dirty="0">
                <a:solidFill>
                  <a:srgbClr val="333399"/>
                </a:solidFill>
                <a:latin typeface="微软雅黑" panose="020B0503020204020204" charset="-122"/>
                <a:ea typeface="微软雅黑" panose="020B0503020204020204" charset="-122"/>
              </a:rPr>
              <a:t>1</a:t>
            </a:r>
            <a:r>
              <a:rPr lang="zh-CN" altLang="en-US" sz="1200" b="1" kern="0" dirty="0">
                <a:solidFill>
                  <a:srgbClr val="333399"/>
                </a:solidFill>
                <a:latin typeface="微软雅黑" panose="020B0503020204020204" charset="-122"/>
                <a:ea typeface="微软雅黑" panose="020B0503020204020204" charset="-122"/>
              </a:rPr>
              <a:t>、发起上网请求</a:t>
            </a:r>
            <a:endParaRPr lang="zh-CN" altLang="en-US" sz="1200" b="1" kern="0" dirty="0">
              <a:solidFill>
                <a:srgbClr val="333399"/>
              </a:solidFill>
              <a:latin typeface="微软雅黑" panose="020B0503020204020204" charset="-122"/>
              <a:ea typeface="微软雅黑" panose="020B0503020204020204" charset="-122"/>
            </a:endParaRPr>
          </a:p>
        </p:txBody>
      </p:sp>
      <p:sp>
        <p:nvSpPr>
          <p:cNvPr id="207" name="Text Box 41"/>
          <p:cNvSpPr txBox="1">
            <a:spLocks noChangeArrowheads="1"/>
          </p:cNvSpPr>
          <p:nvPr/>
        </p:nvSpPr>
        <p:spPr bwMode="auto">
          <a:xfrm>
            <a:off x="3817779" y="3042603"/>
            <a:ext cx="1272540" cy="287020"/>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b="1" kern="0" dirty="0">
                <a:solidFill>
                  <a:srgbClr val="000000"/>
                </a:solidFill>
                <a:latin typeface="微软雅黑" panose="020B0503020204020204" charset="-122"/>
                <a:ea typeface="微软雅黑" panose="020B0503020204020204" charset="-122"/>
              </a:rPr>
              <a:t>无线控制器</a:t>
            </a:r>
            <a:r>
              <a:rPr lang="en-US" altLang="zh-CN" sz="1200" b="1" kern="0" dirty="0">
                <a:solidFill>
                  <a:srgbClr val="000000"/>
                </a:solidFill>
                <a:latin typeface="微软雅黑" panose="020B0503020204020204" charset="-122"/>
                <a:ea typeface="微软雅黑" panose="020B0503020204020204" charset="-122"/>
              </a:rPr>
              <a:t>(AC</a:t>
            </a:r>
            <a:r>
              <a:rPr lang="en-US" altLang="zh-CN" sz="1200" kern="0" dirty="0">
                <a:solidFill>
                  <a:srgbClr val="000000"/>
                </a:solidFill>
                <a:latin typeface="微软雅黑" panose="020B0503020204020204" charset="-122"/>
                <a:ea typeface="微软雅黑" panose="020B0503020204020204" charset="-122"/>
              </a:rPr>
              <a:t>)</a:t>
            </a:r>
            <a:endParaRPr lang="zh-CN" altLang="en-US" sz="1200" kern="0" dirty="0">
              <a:solidFill>
                <a:srgbClr val="000000"/>
              </a:solidFill>
              <a:latin typeface="微软雅黑" panose="020B0503020204020204" charset="-122"/>
              <a:ea typeface="微软雅黑" panose="020B0503020204020204" charset="-122"/>
            </a:endParaRPr>
          </a:p>
        </p:txBody>
      </p:sp>
      <p:sp>
        <p:nvSpPr>
          <p:cNvPr id="209" name="Text Box 42"/>
          <p:cNvSpPr txBox="1">
            <a:spLocks noChangeArrowheads="1"/>
          </p:cNvSpPr>
          <p:nvPr/>
        </p:nvSpPr>
        <p:spPr bwMode="auto">
          <a:xfrm>
            <a:off x="6635227" y="4040945"/>
            <a:ext cx="1067921" cy="276999"/>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b="1" kern="0" dirty="0">
                <a:solidFill>
                  <a:srgbClr val="000000"/>
                </a:solidFill>
                <a:latin typeface="微软雅黑" panose="020B0503020204020204" charset="-122"/>
                <a:ea typeface="微软雅黑" panose="020B0503020204020204" charset="-122"/>
              </a:rPr>
              <a:t>运营商</a:t>
            </a:r>
            <a:r>
              <a:rPr lang="en-US" altLang="zh-CN" sz="1200" b="1" kern="0" dirty="0">
                <a:solidFill>
                  <a:srgbClr val="000000"/>
                </a:solidFill>
                <a:latin typeface="微软雅黑" panose="020B0503020204020204" charset="-122"/>
                <a:ea typeface="微软雅黑" panose="020B0503020204020204" charset="-122"/>
              </a:rPr>
              <a:t>BRAS</a:t>
            </a:r>
            <a:endParaRPr lang="zh-CN" altLang="en-US" sz="1200" b="1" kern="0" dirty="0">
              <a:solidFill>
                <a:srgbClr val="000000"/>
              </a:solidFill>
              <a:latin typeface="微软雅黑" panose="020B0503020204020204" charset="-122"/>
              <a:ea typeface="微软雅黑" panose="020B0503020204020204" charset="-122"/>
            </a:endParaRPr>
          </a:p>
        </p:txBody>
      </p:sp>
      <p:sp>
        <p:nvSpPr>
          <p:cNvPr id="213" name="AutoShape 35"/>
          <p:cNvSpPr>
            <a:spLocks noChangeArrowheads="1"/>
          </p:cNvSpPr>
          <p:nvPr/>
        </p:nvSpPr>
        <p:spPr bwMode="auto">
          <a:xfrm>
            <a:off x="7685240" y="1406661"/>
            <a:ext cx="1512570" cy="405856"/>
          </a:xfrm>
          <a:prstGeom prst="wedgeRoundRectCallout">
            <a:avLst>
              <a:gd name="adj1" fmla="val -87277"/>
              <a:gd name="adj2" fmla="val 1830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zh-CN" altLang="en-US" sz="1600" b="1" kern="0" dirty="0">
                <a:solidFill>
                  <a:srgbClr val="333399"/>
                </a:solidFill>
                <a:latin typeface="微软雅黑" panose="020B0503020204020204" charset="-122"/>
                <a:ea typeface="微软雅黑" panose="020B0503020204020204" charset="-122"/>
              </a:rPr>
              <a:t>运营商</a:t>
            </a:r>
            <a:r>
              <a:rPr lang="en-US" altLang="zh-CN" sz="1600" b="1" kern="0" dirty="0">
                <a:solidFill>
                  <a:srgbClr val="333399"/>
                </a:solidFill>
                <a:latin typeface="微软雅黑" panose="020B0503020204020204" charset="-122"/>
                <a:ea typeface="微软雅黑" panose="020B0503020204020204" charset="-122"/>
              </a:rPr>
              <a:t>AAA</a:t>
            </a:r>
            <a:endParaRPr lang="zh-CN" altLang="en-US" sz="1600" b="1" kern="0" dirty="0">
              <a:solidFill>
                <a:srgbClr val="333399"/>
              </a:solidFill>
              <a:latin typeface="微软雅黑" panose="020B0503020204020204" charset="-122"/>
              <a:ea typeface="微软雅黑" panose="020B0503020204020204" charset="-122"/>
            </a:endParaRPr>
          </a:p>
        </p:txBody>
      </p:sp>
      <p:pic>
        <p:nvPicPr>
          <p:cNvPr id="217" name="Picture 87" descr="fuwuq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42954" y="2466975"/>
            <a:ext cx="453881" cy="721269"/>
          </a:xfrm>
          <a:prstGeom prst="rect">
            <a:avLst/>
          </a:prstGeom>
          <a:noFill/>
          <a:extLst>
            <a:ext uri="{909E8E84-426E-40DD-AFC4-6F175D3DCCD1}">
              <a14:hiddenFill xmlns:a14="http://schemas.microsoft.com/office/drawing/2010/main">
                <a:solidFill>
                  <a:srgbClr val="FFFFFF"/>
                </a:solidFill>
              </a14:hiddenFill>
            </a:ext>
          </a:extLst>
        </p:spPr>
      </p:pic>
      <p:pic>
        <p:nvPicPr>
          <p:cNvPr id="219" name="Picture 89" descr="整套电脑-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61401" y="2751387"/>
            <a:ext cx="399037" cy="523318"/>
          </a:xfrm>
          <a:prstGeom prst="rect">
            <a:avLst/>
          </a:prstGeom>
          <a:noFill/>
          <a:extLst>
            <a:ext uri="{909E8E84-426E-40DD-AFC4-6F175D3DCCD1}">
              <a14:hiddenFill xmlns:a14="http://schemas.microsoft.com/office/drawing/2010/main">
                <a:solidFill>
                  <a:srgbClr val="FFFFFF"/>
                </a:solidFill>
              </a14:hiddenFill>
            </a:ext>
          </a:extLst>
        </p:spPr>
      </p:pic>
      <p:sp>
        <p:nvSpPr>
          <p:cNvPr id="220" name="Text Box 41"/>
          <p:cNvSpPr txBox="1">
            <a:spLocks noChangeArrowheads="1"/>
          </p:cNvSpPr>
          <p:nvPr/>
        </p:nvSpPr>
        <p:spPr bwMode="auto">
          <a:xfrm>
            <a:off x="1429103" y="3258503"/>
            <a:ext cx="1107997" cy="461665"/>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kern="0" dirty="0">
                <a:solidFill>
                  <a:srgbClr val="000000"/>
                </a:solidFill>
                <a:latin typeface="微软雅黑" panose="020B0503020204020204" charset="-122"/>
                <a:ea typeface="微软雅黑" panose="020B0503020204020204" charset="-122"/>
              </a:rPr>
              <a:t>蓝海卓越认证</a:t>
            </a:r>
            <a:endParaRPr lang="en-US" altLang="zh-CN" sz="1200" kern="0" dirty="0">
              <a:solidFill>
                <a:srgbClr val="000000"/>
              </a:solidFill>
              <a:latin typeface="微软雅黑" panose="020B0503020204020204" charset="-122"/>
              <a:ea typeface="微软雅黑" panose="020B0503020204020204" charset="-122"/>
            </a:endParaRPr>
          </a:p>
          <a:p>
            <a:pPr algn="ctr">
              <a:spcBef>
                <a:spcPts val="0"/>
              </a:spcBef>
              <a:spcAft>
                <a:spcPts val="0"/>
              </a:spcAft>
              <a:defRPr/>
            </a:pPr>
            <a:r>
              <a:rPr lang="zh-CN" altLang="en-US" sz="1200" kern="0" dirty="0">
                <a:solidFill>
                  <a:srgbClr val="000000"/>
                </a:solidFill>
                <a:latin typeface="微软雅黑" panose="020B0503020204020204" charset="-122"/>
                <a:ea typeface="微软雅黑" panose="020B0503020204020204" charset="-122"/>
              </a:rPr>
              <a:t>计费服务器</a:t>
            </a:r>
            <a:endParaRPr lang="zh-CN" altLang="en-US" sz="1200" kern="0" dirty="0">
              <a:solidFill>
                <a:srgbClr val="000000"/>
              </a:solidFill>
              <a:latin typeface="微软雅黑" panose="020B0503020204020204" charset="-122"/>
              <a:ea typeface="微软雅黑" panose="020B0503020204020204" charset="-122"/>
            </a:endParaRPr>
          </a:p>
        </p:txBody>
      </p:sp>
      <p:pic>
        <p:nvPicPr>
          <p:cNvPr id="11" name="图片 10"/>
          <p:cNvPicPr>
            <a:picLocks noChangeAspect="1"/>
          </p:cNvPicPr>
          <p:nvPr/>
        </p:nvPicPr>
        <p:blipFill>
          <a:blip r:embed="rId8"/>
          <a:stretch>
            <a:fillRect/>
          </a:stretch>
        </p:blipFill>
        <p:spPr>
          <a:xfrm>
            <a:off x="3860950" y="4426650"/>
            <a:ext cx="509385" cy="943157"/>
          </a:xfrm>
          <a:prstGeom prst="rect">
            <a:avLst/>
          </a:prstGeom>
        </p:spPr>
      </p:pic>
      <p:sp>
        <p:nvSpPr>
          <p:cNvPr id="222" name="Text Box 41"/>
          <p:cNvSpPr txBox="1">
            <a:spLocks noChangeArrowheads="1"/>
          </p:cNvSpPr>
          <p:nvPr/>
        </p:nvSpPr>
        <p:spPr bwMode="auto">
          <a:xfrm>
            <a:off x="3689289" y="5318105"/>
            <a:ext cx="800219" cy="276999"/>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kern="0" dirty="0">
                <a:solidFill>
                  <a:srgbClr val="000000"/>
                </a:solidFill>
                <a:latin typeface="微软雅黑" panose="020B0503020204020204" charset="-122"/>
                <a:ea typeface="微软雅黑" panose="020B0503020204020204" charset="-122"/>
              </a:rPr>
              <a:t>终端用户</a:t>
            </a:r>
            <a:endParaRPr lang="en-US" altLang="zh-CN" sz="1200" kern="0" dirty="0">
              <a:solidFill>
                <a:srgbClr val="000000"/>
              </a:solidFill>
              <a:latin typeface="微软雅黑" panose="020B0503020204020204" charset="-122"/>
              <a:ea typeface="微软雅黑" panose="020B0503020204020204" charset="-122"/>
            </a:endParaRPr>
          </a:p>
        </p:txBody>
      </p:sp>
      <p:pic>
        <p:nvPicPr>
          <p:cNvPr id="223" name="图片 222"/>
          <p:cNvPicPr>
            <a:picLocks noChangeAspect="1"/>
          </p:cNvPicPr>
          <p:nvPr/>
        </p:nvPicPr>
        <p:blipFill>
          <a:blip r:embed="rId8"/>
          <a:stretch>
            <a:fillRect/>
          </a:stretch>
        </p:blipFill>
        <p:spPr>
          <a:xfrm>
            <a:off x="7796050" y="4592929"/>
            <a:ext cx="509385" cy="943157"/>
          </a:xfrm>
          <a:prstGeom prst="rect">
            <a:avLst/>
          </a:prstGeom>
        </p:spPr>
      </p:pic>
      <p:sp>
        <p:nvSpPr>
          <p:cNvPr id="225" name="Text Box 41"/>
          <p:cNvSpPr txBox="1">
            <a:spLocks noChangeArrowheads="1"/>
          </p:cNvSpPr>
          <p:nvPr/>
        </p:nvSpPr>
        <p:spPr bwMode="auto">
          <a:xfrm>
            <a:off x="7624389" y="5484384"/>
            <a:ext cx="800219" cy="276999"/>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kern="0" dirty="0">
                <a:solidFill>
                  <a:srgbClr val="000000"/>
                </a:solidFill>
                <a:latin typeface="微软雅黑" panose="020B0503020204020204" charset="-122"/>
                <a:ea typeface="微软雅黑" panose="020B0503020204020204" charset="-122"/>
              </a:rPr>
              <a:t>终端用户</a:t>
            </a:r>
            <a:endParaRPr lang="en-US" altLang="zh-CN" sz="1200" kern="0" dirty="0">
              <a:solidFill>
                <a:srgbClr val="000000"/>
              </a:solidFill>
              <a:latin typeface="微软雅黑" panose="020B0503020204020204" charset="-122"/>
              <a:ea typeface="微软雅黑" panose="020B0503020204020204" charset="-122"/>
            </a:endParaRPr>
          </a:p>
        </p:txBody>
      </p:sp>
      <p:pic>
        <p:nvPicPr>
          <p:cNvPr id="226" name="Picture 87" descr="fuwuq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46872" y="2960536"/>
            <a:ext cx="453881" cy="721269"/>
          </a:xfrm>
          <a:prstGeom prst="rect">
            <a:avLst/>
          </a:prstGeom>
          <a:noFill/>
          <a:extLst>
            <a:ext uri="{909E8E84-426E-40DD-AFC4-6F175D3DCCD1}">
              <a14:hiddenFill xmlns:a14="http://schemas.microsoft.com/office/drawing/2010/main">
                <a:solidFill>
                  <a:srgbClr val="FFFFFF"/>
                </a:solidFill>
              </a14:hiddenFill>
            </a:ext>
          </a:extLst>
        </p:spPr>
      </p:pic>
      <p:pic>
        <p:nvPicPr>
          <p:cNvPr id="227" name="Picture 89" descr="整套电脑-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65319" y="3244948"/>
            <a:ext cx="399037" cy="523318"/>
          </a:xfrm>
          <a:prstGeom prst="rect">
            <a:avLst/>
          </a:prstGeom>
          <a:noFill/>
          <a:extLst>
            <a:ext uri="{909E8E84-426E-40DD-AFC4-6F175D3DCCD1}">
              <a14:hiddenFill xmlns:a14="http://schemas.microsoft.com/office/drawing/2010/main">
                <a:solidFill>
                  <a:srgbClr val="FFFFFF"/>
                </a:solidFill>
              </a14:hiddenFill>
            </a:ext>
          </a:extLst>
        </p:spPr>
      </p:pic>
      <p:sp>
        <p:nvSpPr>
          <p:cNvPr id="229" name="Text Box 41"/>
          <p:cNvSpPr txBox="1">
            <a:spLocks noChangeArrowheads="1"/>
          </p:cNvSpPr>
          <p:nvPr/>
        </p:nvSpPr>
        <p:spPr bwMode="auto">
          <a:xfrm>
            <a:off x="8833021" y="3752064"/>
            <a:ext cx="1107997" cy="461665"/>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kern="0" dirty="0">
                <a:solidFill>
                  <a:srgbClr val="000000"/>
                </a:solidFill>
                <a:latin typeface="微软雅黑" panose="020B0503020204020204" charset="-122"/>
                <a:ea typeface="微软雅黑" panose="020B0503020204020204" charset="-122"/>
              </a:rPr>
              <a:t>蓝海卓越认证</a:t>
            </a:r>
            <a:endParaRPr lang="en-US" altLang="zh-CN" sz="1200" kern="0" dirty="0">
              <a:solidFill>
                <a:srgbClr val="000000"/>
              </a:solidFill>
              <a:latin typeface="微软雅黑" panose="020B0503020204020204" charset="-122"/>
              <a:ea typeface="微软雅黑" panose="020B0503020204020204" charset="-122"/>
            </a:endParaRPr>
          </a:p>
          <a:p>
            <a:pPr algn="ctr">
              <a:spcBef>
                <a:spcPts val="0"/>
              </a:spcBef>
              <a:spcAft>
                <a:spcPts val="0"/>
              </a:spcAft>
              <a:defRPr/>
            </a:pPr>
            <a:r>
              <a:rPr lang="zh-CN" altLang="en-US" sz="1200" kern="0" dirty="0">
                <a:solidFill>
                  <a:srgbClr val="000000"/>
                </a:solidFill>
                <a:latin typeface="微软雅黑" panose="020B0503020204020204" charset="-122"/>
                <a:ea typeface="微软雅黑" panose="020B0503020204020204" charset="-122"/>
              </a:rPr>
              <a:t>计费服务器</a:t>
            </a:r>
            <a:endParaRPr lang="zh-CN" altLang="en-US" sz="1200" kern="0" dirty="0">
              <a:solidFill>
                <a:srgbClr val="000000"/>
              </a:solidFill>
              <a:latin typeface="微软雅黑" panose="020B0503020204020204" charset="-122"/>
              <a:ea typeface="微软雅黑" panose="020B0503020204020204" charset="-122"/>
            </a:endParaRPr>
          </a:p>
        </p:txBody>
      </p:sp>
      <p:sp>
        <p:nvSpPr>
          <p:cNvPr id="230" name="Freeform 32"/>
          <p:cNvSpPr/>
          <p:nvPr/>
        </p:nvSpPr>
        <p:spPr bwMode="auto">
          <a:xfrm flipH="1">
            <a:off x="7642000" y="3511073"/>
            <a:ext cx="1511716" cy="322656"/>
          </a:xfrm>
          <a:custGeom>
            <a:avLst/>
            <a:gdLst>
              <a:gd name="T0" fmla="*/ 1452 w 1452"/>
              <a:gd name="T1" fmla="*/ 182 h 182"/>
              <a:gd name="T2" fmla="*/ 0 w 1452"/>
              <a:gd name="T3" fmla="*/ 0 h 182"/>
              <a:gd name="T4" fmla="*/ 0 60000 65536"/>
              <a:gd name="T5" fmla="*/ 0 60000 65536"/>
              <a:gd name="T6" fmla="*/ 0 w 1452"/>
              <a:gd name="T7" fmla="*/ 0 h 182"/>
              <a:gd name="T8" fmla="*/ 1452 w 1452"/>
              <a:gd name="T9" fmla="*/ 182 h 182"/>
            </a:gdLst>
            <a:ahLst/>
            <a:cxnLst>
              <a:cxn ang="T4">
                <a:pos x="T0" y="T1"/>
              </a:cxn>
              <a:cxn ang="T5">
                <a:pos x="T2" y="T3"/>
              </a:cxn>
            </a:cxnLst>
            <a:rect l="T6" t="T7" r="T8" b="T9"/>
            <a:pathLst>
              <a:path w="1452" h="182">
                <a:moveTo>
                  <a:pt x="1452" y="182"/>
                </a:moveTo>
                <a:cubicBezTo>
                  <a:pt x="843" y="106"/>
                  <a:pt x="234" y="30"/>
                  <a:pt x="0" y="0"/>
                </a:cubicBezTo>
              </a:path>
            </a:pathLst>
          </a:custGeom>
          <a:noFill/>
          <a:ln w="25400" cap="flat" cmpd="sng">
            <a:solidFill>
              <a:srgbClr val="0000FF"/>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233" name="Freeform 32"/>
          <p:cNvSpPr/>
          <p:nvPr/>
        </p:nvSpPr>
        <p:spPr bwMode="auto">
          <a:xfrm>
            <a:off x="2334619" y="2778470"/>
            <a:ext cx="1602688" cy="650529"/>
          </a:xfrm>
          <a:custGeom>
            <a:avLst/>
            <a:gdLst>
              <a:gd name="T0" fmla="*/ 1452 w 1452"/>
              <a:gd name="T1" fmla="*/ 182 h 182"/>
              <a:gd name="T2" fmla="*/ 0 w 1452"/>
              <a:gd name="T3" fmla="*/ 0 h 182"/>
              <a:gd name="T4" fmla="*/ 0 60000 65536"/>
              <a:gd name="T5" fmla="*/ 0 60000 65536"/>
              <a:gd name="T6" fmla="*/ 0 w 1452"/>
              <a:gd name="T7" fmla="*/ 0 h 182"/>
              <a:gd name="T8" fmla="*/ 1452 w 1452"/>
              <a:gd name="T9" fmla="*/ 182 h 182"/>
            </a:gdLst>
            <a:ahLst/>
            <a:cxnLst>
              <a:cxn ang="T4">
                <a:pos x="T0" y="T1"/>
              </a:cxn>
              <a:cxn ang="T5">
                <a:pos x="T2" y="T3"/>
              </a:cxn>
            </a:cxnLst>
            <a:rect l="T6" t="T7" r="T8" b="T9"/>
            <a:pathLst>
              <a:path w="1452" h="182">
                <a:moveTo>
                  <a:pt x="1452" y="182"/>
                </a:moveTo>
                <a:cubicBezTo>
                  <a:pt x="843" y="106"/>
                  <a:pt x="234" y="30"/>
                  <a:pt x="0" y="0"/>
                </a:cubicBezTo>
              </a:path>
            </a:pathLst>
          </a:custGeom>
          <a:noFill/>
          <a:ln w="25400" cap="flat" cmpd="sng">
            <a:solidFill>
              <a:srgbClr val="0000FF"/>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234" name="Freeform 32"/>
          <p:cNvSpPr/>
          <p:nvPr/>
        </p:nvSpPr>
        <p:spPr bwMode="auto">
          <a:xfrm flipH="1" flipV="1">
            <a:off x="2271399" y="2910632"/>
            <a:ext cx="1538751" cy="600440"/>
          </a:xfrm>
          <a:custGeom>
            <a:avLst/>
            <a:gdLst>
              <a:gd name="T0" fmla="*/ 1452 w 1452"/>
              <a:gd name="T1" fmla="*/ 182 h 182"/>
              <a:gd name="T2" fmla="*/ 0 w 1452"/>
              <a:gd name="T3" fmla="*/ 0 h 182"/>
              <a:gd name="T4" fmla="*/ 0 60000 65536"/>
              <a:gd name="T5" fmla="*/ 0 60000 65536"/>
              <a:gd name="T6" fmla="*/ 0 w 1452"/>
              <a:gd name="T7" fmla="*/ 0 h 182"/>
              <a:gd name="T8" fmla="*/ 1452 w 1452"/>
              <a:gd name="T9" fmla="*/ 182 h 182"/>
            </a:gdLst>
            <a:ahLst/>
            <a:cxnLst>
              <a:cxn ang="T4">
                <a:pos x="T0" y="T1"/>
              </a:cxn>
              <a:cxn ang="T5">
                <a:pos x="T2" y="T3"/>
              </a:cxn>
            </a:cxnLst>
            <a:rect l="T6" t="T7" r="T8" b="T9"/>
            <a:pathLst>
              <a:path w="1452" h="182">
                <a:moveTo>
                  <a:pt x="1452" y="182"/>
                </a:moveTo>
                <a:cubicBezTo>
                  <a:pt x="843" y="106"/>
                  <a:pt x="234" y="30"/>
                  <a:pt x="0" y="0"/>
                </a:cubicBezTo>
              </a:path>
            </a:pathLst>
          </a:custGeom>
          <a:noFill/>
          <a:ln w="25400" cap="flat" cmpd="sng">
            <a:solidFill>
              <a:srgbClr val="0000FF"/>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12" name="任意多边形: 形状 11"/>
          <p:cNvSpPr/>
          <p:nvPr/>
        </p:nvSpPr>
        <p:spPr>
          <a:xfrm>
            <a:off x="7561057" y="3669108"/>
            <a:ext cx="1614107" cy="902892"/>
          </a:xfrm>
          <a:custGeom>
            <a:avLst/>
            <a:gdLst>
              <a:gd name="connsiteX0" fmla="*/ 478043 w 1614107"/>
              <a:gd name="connsiteY0" fmla="*/ 902892 h 902892"/>
              <a:gd name="connsiteX1" fmla="*/ 46243 w 1614107"/>
              <a:gd name="connsiteY1" fmla="*/ 255192 h 902892"/>
              <a:gd name="connsiteX2" fmla="*/ 1455943 w 1614107"/>
              <a:gd name="connsiteY2" fmla="*/ 26592 h 902892"/>
              <a:gd name="connsiteX3" fmla="*/ 1519443 w 1614107"/>
              <a:gd name="connsiteY3" fmla="*/ 13892 h 902892"/>
            </a:gdLst>
            <a:ahLst/>
            <a:cxnLst>
              <a:cxn ang="0">
                <a:pos x="connsiteX0" y="connsiteY0"/>
              </a:cxn>
              <a:cxn ang="0">
                <a:pos x="connsiteX1" y="connsiteY1"/>
              </a:cxn>
              <a:cxn ang="0">
                <a:pos x="connsiteX2" y="connsiteY2"/>
              </a:cxn>
              <a:cxn ang="0">
                <a:pos x="connsiteX3" y="connsiteY3"/>
              </a:cxn>
            </a:cxnLst>
            <a:rect l="l" t="t" r="r" b="b"/>
            <a:pathLst>
              <a:path w="1614107" h="902892">
                <a:moveTo>
                  <a:pt x="478043" y="902892"/>
                </a:moveTo>
                <a:cubicBezTo>
                  <a:pt x="180651" y="652067"/>
                  <a:pt x="-116740" y="401242"/>
                  <a:pt x="46243" y="255192"/>
                </a:cubicBezTo>
                <a:cubicBezTo>
                  <a:pt x="209226" y="109142"/>
                  <a:pt x="1210410" y="66809"/>
                  <a:pt x="1455943" y="26592"/>
                </a:cubicBezTo>
                <a:cubicBezTo>
                  <a:pt x="1701476" y="-13625"/>
                  <a:pt x="1610459" y="133"/>
                  <a:pt x="1519443" y="13892"/>
                </a:cubicBezTo>
              </a:path>
            </a:pathLst>
          </a:custGeom>
          <a:noFill/>
          <a:ln w="25400">
            <a:solidFill>
              <a:srgbClr val="FF0000"/>
            </a:solidFill>
            <a:prstDash val="dash"/>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36" name="AutoShape 35"/>
          <p:cNvSpPr>
            <a:spLocks noChangeArrowheads="1"/>
          </p:cNvSpPr>
          <p:nvPr/>
        </p:nvSpPr>
        <p:spPr bwMode="auto">
          <a:xfrm>
            <a:off x="2469988" y="3570514"/>
            <a:ext cx="1242857" cy="853991"/>
          </a:xfrm>
          <a:prstGeom prst="wedgeRoundRectCallout">
            <a:avLst>
              <a:gd name="adj1" fmla="val -60911"/>
              <a:gd name="adj2" fmla="val -94523"/>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dirty="0">
                <a:solidFill>
                  <a:srgbClr val="333399"/>
                </a:solidFill>
                <a:latin typeface="微软雅黑" panose="020B0503020204020204" charset="-122"/>
                <a:ea typeface="微软雅黑" panose="020B0503020204020204" charset="-122"/>
              </a:rPr>
              <a:t>3</a:t>
            </a:r>
            <a:r>
              <a:rPr lang="zh-CN" altLang="en-US" sz="1200" b="1" kern="0" dirty="0">
                <a:solidFill>
                  <a:srgbClr val="333399"/>
                </a:solidFill>
                <a:latin typeface="微软雅黑" panose="020B0503020204020204" charset="-122"/>
                <a:ea typeface="微软雅黑" panose="020B0503020204020204" charset="-122"/>
              </a:rPr>
              <a:t>、进行首次认证后，向运营商</a:t>
            </a:r>
            <a:r>
              <a:rPr lang="en-US" altLang="zh-CN" sz="1200" b="1" kern="0" dirty="0">
                <a:solidFill>
                  <a:srgbClr val="333399"/>
                </a:solidFill>
                <a:latin typeface="微软雅黑" panose="020B0503020204020204" charset="-122"/>
                <a:ea typeface="微软雅黑" panose="020B0503020204020204" charset="-122"/>
              </a:rPr>
              <a:t>AAA</a:t>
            </a:r>
            <a:r>
              <a:rPr lang="zh-CN" altLang="en-US" sz="1200" b="1" kern="0" dirty="0">
                <a:solidFill>
                  <a:srgbClr val="333399"/>
                </a:solidFill>
                <a:latin typeface="微软雅黑" panose="020B0503020204020204" charset="-122"/>
                <a:ea typeface="微软雅黑" panose="020B0503020204020204" charset="-122"/>
              </a:rPr>
              <a:t>转发认证请求</a:t>
            </a:r>
            <a:endParaRPr lang="zh-CN" altLang="en-US" sz="1200" b="1" kern="0" dirty="0">
              <a:solidFill>
                <a:srgbClr val="333399"/>
              </a:solidFill>
              <a:latin typeface="微软雅黑" panose="020B0503020204020204" charset="-122"/>
              <a:ea typeface="微软雅黑" panose="020B0503020204020204" charset="-122"/>
            </a:endParaRPr>
          </a:p>
        </p:txBody>
      </p:sp>
      <p:sp>
        <p:nvSpPr>
          <p:cNvPr id="237" name="AutoShape 25"/>
          <p:cNvSpPr>
            <a:spLocks noChangeArrowheads="1"/>
          </p:cNvSpPr>
          <p:nvPr/>
        </p:nvSpPr>
        <p:spPr bwMode="auto">
          <a:xfrm>
            <a:off x="6271441" y="4563507"/>
            <a:ext cx="1258832" cy="806300"/>
          </a:xfrm>
          <a:prstGeom prst="wedgeRoundRectCallout">
            <a:avLst>
              <a:gd name="adj1" fmla="val 33185"/>
              <a:gd name="adj2" fmla="val -97613"/>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dirty="0">
                <a:solidFill>
                  <a:srgbClr val="333399"/>
                </a:solidFill>
                <a:latin typeface="微软雅黑" panose="020B0503020204020204" charset="-122"/>
                <a:ea typeface="微软雅黑" panose="020B0503020204020204" charset="-122"/>
              </a:rPr>
              <a:t>2</a:t>
            </a:r>
            <a:r>
              <a:rPr lang="zh-CN" altLang="en-US" sz="1200" b="1" kern="0" dirty="0">
                <a:solidFill>
                  <a:srgbClr val="333399"/>
                </a:solidFill>
                <a:latin typeface="微软雅黑" panose="020B0503020204020204" charset="-122"/>
                <a:ea typeface="微软雅黑" panose="020B0503020204020204" charset="-122"/>
              </a:rPr>
              <a:t>、</a:t>
            </a:r>
            <a:r>
              <a:rPr lang="en-US" altLang="zh-CN" sz="1200" b="1" kern="0" dirty="0">
                <a:solidFill>
                  <a:srgbClr val="333399"/>
                </a:solidFill>
                <a:latin typeface="微软雅黑" panose="020B0503020204020204" charset="-122"/>
                <a:ea typeface="微软雅黑" panose="020B0503020204020204" charset="-122"/>
              </a:rPr>
              <a:t>BRAS</a:t>
            </a:r>
            <a:r>
              <a:rPr lang="zh-CN" altLang="en-US" sz="1200" b="1" kern="0" dirty="0">
                <a:solidFill>
                  <a:srgbClr val="333399"/>
                </a:solidFill>
                <a:latin typeface="微软雅黑" panose="020B0503020204020204" charset="-122"/>
                <a:ea typeface="微软雅黑" panose="020B0503020204020204" charset="-122"/>
              </a:rPr>
              <a:t>接到用户上网请求，重定向至</a:t>
            </a:r>
            <a:r>
              <a:rPr lang="en-US" altLang="zh-CN" sz="1200" b="1" kern="0" dirty="0">
                <a:solidFill>
                  <a:srgbClr val="333399"/>
                </a:solidFill>
                <a:latin typeface="微软雅黑" panose="020B0503020204020204" charset="-122"/>
                <a:ea typeface="微软雅黑" panose="020B0503020204020204" charset="-122"/>
              </a:rPr>
              <a:t>PORTAL</a:t>
            </a:r>
            <a:endParaRPr lang="zh-CN" altLang="en-US" sz="1200" b="1" kern="0" dirty="0">
              <a:solidFill>
                <a:srgbClr val="333399"/>
              </a:solidFill>
              <a:latin typeface="微软雅黑" panose="020B0503020204020204" charset="-122"/>
              <a:ea typeface="微软雅黑" panose="020B0503020204020204" charset="-122"/>
            </a:endParaRPr>
          </a:p>
        </p:txBody>
      </p:sp>
      <p:sp>
        <p:nvSpPr>
          <p:cNvPr id="238" name="AutoShape 25"/>
          <p:cNvSpPr>
            <a:spLocks noChangeArrowheads="1"/>
          </p:cNvSpPr>
          <p:nvPr/>
        </p:nvSpPr>
        <p:spPr bwMode="auto">
          <a:xfrm>
            <a:off x="3323500" y="1247460"/>
            <a:ext cx="1549548" cy="519763"/>
          </a:xfrm>
          <a:prstGeom prst="wedgeRoundRectCallout">
            <a:avLst>
              <a:gd name="adj1" fmla="val 78502"/>
              <a:gd name="adj2" fmla="val 17372"/>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zh-CN" altLang="en-US" sz="1200" b="1" kern="0" dirty="0">
                <a:solidFill>
                  <a:srgbClr val="333399"/>
                </a:solidFill>
                <a:latin typeface="微软雅黑" panose="020B0503020204020204" charset="-122"/>
                <a:ea typeface="微软雅黑" panose="020B0503020204020204" charset="-122"/>
              </a:rPr>
              <a:t>最终返回认证结果，开始记帐</a:t>
            </a:r>
            <a:endParaRPr lang="zh-CN" altLang="en-US" sz="1200" b="1" kern="0" dirty="0">
              <a:solidFill>
                <a:srgbClr val="333399"/>
              </a:solidFill>
              <a:latin typeface="微软雅黑" panose="020B0503020204020204" charset="-122"/>
              <a:ea typeface="微软雅黑" panose="020B0503020204020204" charset="-122"/>
            </a:endParaRPr>
          </a:p>
        </p:txBody>
      </p:sp>
      <p:cxnSp>
        <p:nvCxnSpPr>
          <p:cNvPr id="14" name="直接连接符 13"/>
          <p:cNvCxnSpPr>
            <a:stCxn id="187" idx="2"/>
          </p:cNvCxnSpPr>
          <p:nvPr/>
        </p:nvCxnSpPr>
        <p:spPr>
          <a:xfrm flipH="1">
            <a:off x="4251573" y="3834766"/>
            <a:ext cx="10548" cy="790262"/>
          </a:xfrm>
          <a:prstGeom prst="line">
            <a:avLst/>
          </a:prstGeom>
          <a:noFill/>
          <a:ln w="15875" cap="flat" cmpd="sng">
            <a:solidFill>
              <a:srgbClr val="800080"/>
            </a:solidFill>
            <a:prstDash val="dash"/>
            <a:round/>
            <a:tailEnd type="triangle" w="med" len="med"/>
          </a:ln>
        </p:spPr>
      </p:cxnSp>
      <p:sp>
        <p:nvSpPr>
          <p:cNvPr id="18" name="任意多边形: 形状 17"/>
          <p:cNvSpPr/>
          <p:nvPr/>
        </p:nvSpPr>
        <p:spPr>
          <a:xfrm>
            <a:off x="2184400" y="3111500"/>
            <a:ext cx="1982677" cy="1282700"/>
          </a:xfrm>
          <a:custGeom>
            <a:avLst/>
            <a:gdLst>
              <a:gd name="connsiteX0" fmla="*/ 0 w 1982677"/>
              <a:gd name="connsiteY0" fmla="*/ 0 h 1282700"/>
              <a:gd name="connsiteX1" fmla="*/ 1739900 w 1982677"/>
              <a:gd name="connsiteY1" fmla="*/ 520700 h 1282700"/>
              <a:gd name="connsiteX2" fmla="*/ 1968500 w 1982677"/>
              <a:gd name="connsiteY2" fmla="*/ 1282700 h 1282700"/>
              <a:gd name="connsiteX3" fmla="*/ 1968500 w 1982677"/>
              <a:gd name="connsiteY3" fmla="*/ 1282700 h 1282700"/>
            </a:gdLst>
            <a:ahLst/>
            <a:cxnLst>
              <a:cxn ang="0">
                <a:pos x="connsiteX0" y="connsiteY0"/>
              </a:cxn>
              <a:cxn ang="0">
                <a:pos x="connsiteX1" y="connsiteY1"/>
              </a:cxn>
              <a:cxn ang="0">
                <a:pos x="connsiteX2" y="connsiteY2"/>
              </a:cxn>
              <a:cxn ang="0">
                <a:pos x="connsiteX3" y="connsiteY3"/>
              </a:cxn>
            </a:cxnLst>
            <a:rect l="l" t="t" r="r" b="b"/>
            <a:pathLst>
              <a:path w="1982677" h="1282700">
                <a:moveTo>
                  <a:pt x="0" y="0"/>
                </a:moveTo>
                <a:cubicBezTo>
                  <a:pt x="705908" y="153458"/>
                  <a:pt x="1411817" y="306917"/>
                  <a:pt x="1739900" y="520700"/>
                </a:cubicBezTo>
                <a:cubicBezTo>
                  <a:pt x="2067983" y="734483"/>
                  <a:pt x="1968500" y="1282700"/>
                  <a:pt x="1968500" y="1282700"/>
                </a:cubicBezTo>
                <a:lnTo>
                  <a:pt x="1968500" y="1282700"/>
                </a:lnTo>
              </a:path>
            </a:pathLst>
          </a:custGeom>
          <a:noFill/>
          <a:ln w="25400">
            <a:solidFill>
              <a:srgbClr val="FF0000"/>
            </a:solidFill>
            <a:prstDash val="dash"/>
            <a:head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微软雅黑" panose="020B0503020204020204" charset="-122"/>
              <a:ea typeface="微软雅黑" panose="020B0503020204020204" charset="-122"/>
            </a:endParaRPr>
          </a:p>
        </p:txBody>
      </p:sp>
      <p:sp>
        <p:nvSpPr>
          <p:cNvPr id="19" name="任意多边形: 形状 18"/>
          <p:cNvSpPr/>
          <p:nvPr/>
        </p:nvSpPr>
        <p:spPr>
          <a:xfrm>
            <a:off x="2324100" y="2092564"/>
            <a:ext cx="3614340" cy="900758"/>
          </a:xfrm>
          <a:custGeom>
            <a:avLst/>
            <a:gdLst>
              <a:gd name="connsiteX0" fmla="*/ 0 w 4622800"/>
              <a:gd name="connsiteY0" fmla="*/ 558800 h 558800"/>
              <a:gd name="connsiteX1" fmla="*/ 2667000 w 4622800"/>
              <a:gd name="connsiteY1" fmla="*/ 190500 h 558800"/>
              <a:gd name="connsiteX2" fmla="*/ 3949700 w 4622800"/>
              <a:gd name="connsiteY2" fmla="*/ 546100 h 558800"/>
              <a:gd name="connsiteX3" fmla="*/ 4622800 w 4622800"/>
              <a:gd name="connsiteY3" fmla="*/ 0 h 558800"/>
              <a:gd name="connsiteX4" fmla="*/ 4622800 w 4622800"/>
              <a:gd name="connsiteY4" fmla="*/ 0 h 55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2800" h="558800">
                <a:moveTo>
                  <a:pt x="0" y="558800"/>
                </a:moveTo>
                <a:cubicBezTo>
                  <a:pt x="1004358" y="375708"/>
                  <a:pt x="2008717" y="192617"/>
                  <a:pt x="2667000" y="190500"/>
                </a:cubicBezTo>
                <a:cubicBezTo>
                  <a:pt x="3325283" y="188383"/>
                  <a:pt x="3623733" y="577850"/>
                  <a:pt x="3949700" y="546100"/>
                </a:cubicBezTo>
                <a:cubicBezTo>
                  <a:pt x="4275667" y="514350"/>
                  <a:pt x="4622800" y="0"/>
                  <a:pt x="4622800" y="0"/>
                </a:cubicBezTo>
                <a:lnTo>
                  <a:pt x="4622800" y="0"/>
                </a:lnTo>
              </a:path>
            </a:pathLst>
          </a:custGeom>
          <a:noFill/>
          <a:ln w="25400">
            <a:solidFill>
              <a:srgbClr val="FF0000"/>
            </a:solidFill>
            <a:prstDash val="dash"/>
            <a:headEnd type="triangle"/>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微软雅黑" panose="020B0503020204020204" charset="-122"/>
              <a:ea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支持无人值守的自助开户、缴费</a:t>
            </a:r>
            <a:endParaRPr lang="zh-CN" altLang="en-US" b="1"/>
          </a:p>
        </p:txBody>
      </p:sp>
      <p:pic>
        <p:nvPicPr>
          <p:cNvPr id="8" name="图片 7"/>
          <p:cNvPicPr>
            <a:picLocks noChangeAspect="1"/>
          </p:cNvPicPr>
          <p:nvPr>
            <p:custDataLst>
              <p:tags r:id="rId1"/>
            </p:custDataLst>
          </p:nvPr>
        </p:nvPicPr>
        <p:blipFill>
          <a:blip r:embed="rId2"/>
          <a:stretch>
            <a:fillRect/>
          </a:stretch>
        </p:blipFill>
        <p:spPr>
          <a:xfrm>
            <a:off x="1026795" y="1334135"/>
            <a:ext cx="2866390" cy="5181600"/>
          </a:xfrm>
          <a:prstGeom prst="rect">
            <a:avLst/>
          </a:prstGeom>
        </p:spPr>
      </p:pic>
      <p:pic>
        <p:nvPicPr>
          <p:cNvPr id="9" name="图片 8"/>
          <p:cNvPicPr>
            <a:picLocks noChangeAspect="1"/>
          </p:cNvPicPr>
          <p:nvPr/>
        </p:nvPicPr>
        <p:blipFill>
          <a:blip r:embed="rId3"/>
          <a:stretch>
            <a:fillRect/>
          </a:stretch>
        </p:blipFill>
        <p:spPr>
          <a:xfrm>
            <a:off x="4662805" y="1334135"/>
            <a:ext cx="3030220" cy="5181600"/>
          </a:xfrm>
          <a:prstGeom prst="rect">
            <a:avLst/>
          </a:prstGeom>
        </p:spPr>
      </p:pic>
      <p:pic>
        <p:nvPicPr>
          <p:cNvPr id="10" name="图片 9"/>
          <p:cNvPicPr>
            <a:picLocks noChangeAspect="1"/>
          </p:cNvPicPr>
          <p:nvPr/>
        </p:nvPicPr>
        <p:blipFill>
          <a:blip r:embed="rId4"/>
          <a:stretch>
            <a:fillRect/>
          </a:stretch>
        </p:blipFill>
        <p:spPr>
          <a:xfrm>
            <a:off x="8347710" y="1334135"/>
            <a:ext cx="2877820" cy="51562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无人值守网上营业厅（全自助办理）</a:t>
            </a:r>
            <a:endParaRPr lang="zh-CN" altLang="en-US" b="1"/>
          </a:p>
        </p:txBody>
      </p:sp>
      <p:pic>
        <p:nvPicPr>
          <p:cNvPr id="10" name="图片 9"/>
          <p:cNvPicPr>
            <a:picLocks noChangeAspect="1"/>
          </p:cNvPicPr>
          <p:nvPr/>
        </p:nvPicPr>
        <p:blipFill>
          <a:blip r:embed="rId1"/>
          <a:stretch>
            <a:fillRect/>
          </a:stretch>
        </p:blipFill>
        <p:spPr>
          <a:xfrm>
            <a:off x="8214995" y="1334135"/>
            <a:ext cx="2877820" cy="5156200"/>
          </a:xfrm>
          <a:prstGeom prst="rect">
            <a:avLst/>
          </a:prstGeom>
        </p:spPr>
      </p:pic>
      <p:pic>
        <p:nvPicPr>
          <p:cNvPr id="3" name="图片 2"/>
          <p:cNvPicPr>
            <a:picLocks noChangeAspect="1"/>
          </p:cNvPicPr>
          <p:nvPr/>
        </p:nvPicPr>
        <p:blipFill>
          <a:blip r:embed="rId2"/>
          <a:stretch>
            <a:fillRect/>
          </a:stretch>
        </p:blipFill>
        <p:spPr>
          <a:xfrm>
            <a:off x="438785" y="1334135"/>
            <a:ext cx="3128645" cy="5156200"/>
          </a:xfrm>
          <a:prstGeom prst="rect">
            <a:avLst/>
          </a:prstGeom>
        </p:spPr>
      </p:pic>
      <p:pic>
        <p:nvPicPr>
          <p:cNvPr id="4" name="图片 3"/>
          <p:cNvPicPr>
            <a:picLocks noChangeAspect="1"/>
          </p:cNvPicPr>
          <p:nvPr/>
        </p:nvPicPr>
        <p:blipFill>
          <a:blip r:embed="rId3"/>
          <a:stretch>
            <a:fillRect/>
          </a:stretch>
        </p:blipFill>
        <p:spPr>
          <a:xfrm>
            <a:off x="4121150" y="1334135"/>
            <a:ext cx="3027680" cy="5036820"/>
          </a:xfrm>
          <a:prstGeom prst="rect">
            <a:avLst/>
          </a:prstGeom>
        </p:spPr>
      </p:pic>
      <p:pic>
        <p:nvPicPr>
          <p:cNvPr id="6" name="图片 5"/>
          <p:cNvPicPr>
            <a:picLocks noChangeAspect="1"/>
          </p:cNvPicPr>
          <p:nvPr/>
        </p:nvPicPr>
        <p:blipFill>
          <a:blip r:embed="rId4"/>
          <a:stretch>
            <a:fillRect/>
          </a:stretch>
        </p:blipFill>
        <p:spPr>
          <a:xfrm>
            <a:off x="5835650" y="5303520"/>
            <a:ext cx="3101340" cy="155448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形 8"/>
          <p:cNvPicPr>
            <a:picLocks noChangeAspect="1"/>
          </p:cNvPicPr>
          <p:nvPr/>
        </p:nvPicPr>
        <p:blipFill rotWithShape="1">
          <a:blip r:embed="rId1"/>
          <a:srcRect l="26754"/>
          <a:stretch>
            <a:fillRect/>
          </a:stretch>
        </p:blipFill>
        <p:spPr>
          <a:xfrm>
            <a:off x="3592286" y="464895"/>
            <a:ext cx="1981390" cy="2705100"/>
          </a:xfrm>
          <a:prstGeom prst="rect">
            <a:avLst/>
          </a:prstGeom>
        </p:spPr>
      </p:pic>
      <p:sp>
        <p:nvSpPr>
          <p:cNvPr id="4" name="淘宝店chenying0907出品 4"/>
          <p:cNvSpPr/>
          <p:nvPr>
            <p:custDataLst>
              <p:tags r:id="rId2"/>
            </p:custDataLst>
          </p:nvPr>
        </p:nvSpPr>
        <p:spPr>
          <a:xfrm>
            <a:off x="3282043" y="3167063"/>
            <a:ext cx="8909958" cy="449263"/>
          </a:xfrm>
          <a:prstGeom prst="rect">
            <a:avLst/>
          </a:prstGeom>
          <a:gradFill>
            <a:gsLst>
              <a:gs pos="0">
                <a:srgbClr val="1F9AE6"/>
              </a:gs>
              <a:gs pos="100000">
                <a:srgbClr val="8E65FA"/>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endParaRPr lang="zh-CN" altLang="en-US" sz="2400">
              <a:gradFill>
                <a:gsLst>
                  <a:gs pos="0">
                    <a:srgbClr val="1F9AE6"/>
                  </a:gs>
                  <a:gs pos="100000">
                    <a:srgbClr val="8E65FA"/>
                  </a:gs>
                </a:gsLst>
                <a:lin ang="10800000" scaled="1"/>
              </a:gradFill>
            </a:endParaRPr>
          </a:p>
        </p:txBody>
      </p:sp>
      <p:sp>
        <p:nvSpPr>
          <p:cNvPr id="5" name="TextBox 5"/>
          <p:cNvSpPr txBox="1"/>
          <p:nvPr>
            <p:custDataLst>
              <p:tags r:id="rId3"/>
            </p:custDataLst>
          </p:nvPr>
        </p:nvSpPr>
        <p:spPr>
          <a:xfrm>
            <a:off x="-513129" y="-2479502"/>
            <a:ext cx="5530215" cy="11786870"/>
          </a:xfrm>
          <a:prstGeom prst="rect">
            <a:avLst/>
          </a:prstGeom>
          <a:noFill/>
          <a:effectLst/>
        </p:spPr>
        <p:txBody>
          <a:bodyPr wrap="none" lIns="91440" tIns="45720" rIns="91440" bIns="45720">
            <a:spAutoFit/>
          </a:bodyPr>
          <a:lstStyle/>
          <a:p>
            <a:pPr>
              <a:defRPr/>
            </a:pPr>
            <a:r>
              <a:rPr lang="en-US" altLang="zh-CN" sz="76000" dirty="0">
                <a:solidFill>
                  <a:srgbClr val="8E65FA"/>
                </a:solidFill>
                <a:latin typeface="华文细黑" panose="02010600040101010101" pitchFamily="2" charset="-122"/>
                <a:ea typeface="华文细黑" panose="02010600040101010101" pitchFamily="2" charset="-122"/>
              </a:rPr>
              <a:t>4</a:t>
            </a:r>
            <a:endParaRPr lang="zh-CN" altLang="en-US" sz="76000" dirty="0">
              <a:solidFill>
                <a:srgbClr val="8E65FA"/>
              </a:solidFill>
              <a:latin typeface="华文细黑" panose="02010600040101010101" pitchFamily="2" charset="-122"/>
              <a:ea typeface="华文细黑" panose="02010600040101010101" pitchFamily="2" charset="-122"/>
            </a:endParaRPr>
          </a:p>
        </p:txBody>
      </p:sp>
      <p:sp>
        <p:nvSpPr>
          <p:cNvPr id="6" name="淘宝店chenying0907出品 4"/>
          <p:cNvSpPr>
            <a:spLocks noChangeArrowheads="1"/>
          </p:cNvSpPr>
          <p:nvPr>
            <p:custDataLst>
              <p:tags r:id="rId4"/>
            </p:custDataLst>
          </p:nvPr>
        </p:nvSpPr>
        <p:spPr bwMode="auto">
          <a:xfrm>
            <a:off x="5573487" y="3155951"/>
            <a:ext cx="5724703" cy="460375"/>
          </a:xfrm>
          <a:prstGeom prst="rect">
            <a:avLst/>
          </a:prstGeom>
          <a:noFill/>
          <a:ln w="9525">
            <a:noFill/>
            <a:miter lim="800000"/>
          </a:ln>
        </p:spPr>
        <p:txBody>
          <a:bodyPr wrap="square" lIns="91440" tIns="45720" rIns="91440" bIns="45720">
            <a:spAutoFit/>
          </a:bodyPr>
          <a:lstStyle/>
          <a:p>
            <a:pPr algn="r"/>
            <a:r>
              <a:rPr lang="en-US" altLang="zh-CN" sz="2400" b="1" dirty="0">
                <a:solidFill>
                  <a:schemeClr val="bg1"/>
                </a:solidFill>
                <a:latin typeface="Microsoft YaHei UI" panose="020B0503020204020204" charset="-122"/>
                <a:ea typeface="Microsoft YaHei UI" panose="020B0503020204020204" charset="-122"/>
                <a:sym typeface="+mn-ea"/>
              </a:rPr>
              <a:t>PART FOUR</a:t>
            </a:r>
            <a:endParaRPr lang="zh-CN" altLang="en-US" sz="2400" b="1" dirty="0">
              <a:solidFill>
                <a:schemeClr val="bg1"/>
              </a:solidFill>
              <a:latin typeface="方正兰亭超细黑简体" panose="02000000000000000000" pitchFamily="2" charset="-122"/>
              <a:ea typeface="方正兰亭超细黑简体" panose="02000000000000000000" pitchFamily="2" charset="-122"/>
            </a:endParaRPr>
          </a:p>
        </p:txBody>
      </p:sp>
      <p:sp>
        <p:nvSpPr>
          <p:cNvPr id="7" name="淘宝店chenying0907出品 2"/>
          <p:cNvSpPr>
            <a:spLocks noChangeArrowheads="1"/>
          </p:cNvSpPr>
          <p:nvPr>
            <p:custDataLst>
              <p:tags r:id="rId5"/>
            </p:custDataLst>
          </p:nvPr>
        </p:nvSpPr>
        <p:spPr bwMode="auto">
          <a:xfrm>
            <a:off x="8953307" y="2238515"/>
            <a:ext cx="2214880" cy="706755"/>
          </a:xfrm>
          <a:prstGeom prst="rect">
            <a:avLst/>
          </a:prstGeom>
          <a:noFill/>
          <a:ln w="9525">
            <a:noFill/>
            <a:miter lim="800000"/>
          </a:ln>
        </p:spPr>
        <p:txBody>
          <a:bodyPr wrap="none" lIns="91440" tIns="45720" rIns="91440" bIns="45720">
            <a:spAutoFit/>
          </a:bodyPr>
          <a:lstStyle/>
          <a:p>
            <a:pPr algn="r"/>
            <a:r>
              <a:rPr lang="zh-CN" altLang="en-US" sz="4000"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方案优点</a:t>
            </a:r>
            <a:endParaRPr lang="zh-CN" altLang="en-US" sz="4000" dirty="0">
              <a:gradFill flip="none" rotWithShape="1">
                <a:gsLst>
                  <a:gs pos="0">
                    <a:srgbClr val="1F9AE6"/>
                  </a:gs>
                  <a:gs pos="100000">
                    <a:srgbClr val="8E65FA"/>
                  </a:gs>
                </a:gsLst>
                <a:lin ang="10800000" scaled="1"/>
                <a:tileRect/>
              </a:gradFill>
              <a:latin typeface="+mj-ea"/>
              <a:sym typeface="方正清刻本悦宋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5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50000">
                                          <p:cBhvr additive="base">
                                            <p:cTn id="11" dur="1500" fill="hold"/>
                                            <p:tgtEl>
                                              <p:spTgt spid="4"/>
                                            </p:tgtEl>
                                            <p:attrNameLst>
                                              <p:attrName>ppt_x</p:attrName>
                                            </p:attrNameLst>
                                          </p:cBhvr>
                                          <p:tavLst>
                                            <p:tav tm="0">
                                              <p:val>
                                                <p:strVal val="1+#ppt_w/2"/>
                                              </p:val>
                                            </p:tav>
                                            <p:tav tm="100000">
                                              <p:val>
                                                <p:strVal val="#ppt_x"/>
                                              </p:val>
                                            </p:tav>
                                          </p:tavLst>
                                        </p:anim>
                                        <p:anim calcmode="lin" valueType="num" p14:bounceEnd="50000">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500" fill="hold"/>
                                            <p:tgtEl>
                                              <p:spTgt spid="4"/>
                                            </p:tgtEl>
                                            <p:attrNameLst>
                                              <p:attrName>ppt_x</p:attrName>
                                            </p:attrNameLst>
                                          </p:cBhvr>
                                          <p:tavLst>
                                            <p:tav tm="0">
                                              <p:val>
                                                <p:strVal val="1+#ppt_w/2"/>
                                              </p:val>
                                            </p:tav>
                                            <p:tav tm="100000">
                                              <p:val>
                                                <p:strVal val="#ppt_x"/>
                                              </p:val>
                                            </p:tav>
                                          </p:tavLst>
                                        </p:anim>
                                        <p:anim calcmode="lin" valueType="num">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sym typeface="+mn-ea"/>
              </a:rPr>
              <a:t>核心优势</a:t>
            </a:r>
            <a:endParaRPr lang="en-AU" dirty="0"/>
          </a:p>
        </p:txBody>
      </p:sp>
      <p:grpSp>
        <p:nvGrpSpPr>
          <p:cNvPr id="4" name="Group 3"/>
          <p:cNvGrpSpPr/>
          <p:nvPr/>
        </p:nvGrpSpPr>
        <p:grpSpPr>
          <a:xfrm>
            <a:off x="3740239" y="1775118"/>
            <a:ext cx="4711525" cy="4466935"/>
            <a:chOff x="71460" y="1228065"/>
            <a:chExt cx="4712139" cy="4466935"/>
          </a:xfrm>
        </p:grpSpPr>
        <p:sp>
          <p:nvSpPr>
            <p:cNvPr id="5" name="Freeform 4"/>
            <p:cNvSpPr/>
            <p:nvPr/>
          </p:nvSpPr>
          <p:spPr>
            <a:xfrm>
              <a:off x="2291693" y="3576097"/>
              <a:ext cx="1158773" cy="1142941"/>
            </a:xfrm>
            <a:custGeom>
              <a:avLst/>
              <a:gdLst>
                <a:gd name="connsiteX0" fmla="*/ 0 w 1158773"/>
                <a:gd name="connsiteY0" fmla="*/ 0 h 1142941"/>
                <a:gd name="connsiteX1" fmla="*/ 1158773 w 1158773"/>
                <a:gd name="connsiteY1" fmla="*/ 0 h 1142941"/>
                <a:gd name="connsiteX2" fmla="*/ 1153114 w 1158773"/>
                <a:gd name="connsiteY2" fmla="*/ 112081 h 1142941"/>
                <a:gd name="connsiteX3" fmla="*/ 10779 w 1158773"/>
                <a:gd name="connsiteY3" fmla="*/ 1142941 h 1142941"/>
                <a:gd name="connsiteX4" fmla="*/ 0 w 1158773"/>
                <a:gd name="connsiteY4" fmla="*/ 1142397 h 1142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773" h="1142941">
                  <a:moveTo>
                    <a:pt x="0" y="0"/>
                  </a:moveTo>
                  <a:lnTo>
                    <a:pt x="1158773" y="0"/>
                  </a:lnTo>
                  <a:lnTo>
                    <a:pt x="1153114" y="112081"/>
                  </a:lnTo>
                  <a:cubicBezTo>
                    <a:pt x="1094311" y="691100"/>
                    <a:pt x="605312" y="1142941"/>
                    <a:pt x="10779" y="1142941"/>
                  </a:cubicBezTo>
                  <a:lnTo>
                    <a:pt x="0" y="114239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reeform 5"/>
            <p:cNvSpPr/>
            <p:nvPr/>
          </p:nvSpPr>
          <p:spPr>
            <a:xfrm>
              <a:off x="2291559" y="2423600"/>
              <a:ext cx="1159042" cy="1153585"/>
            </a:xfrm>
            <a:custGeom>
              <a:avLst/>
              <a:gdLst>
                <a:gd name="connsiteX0" fmla="*/ 10779 w 1159042"/>
                <a:gd name="connsiteY0" fmla="*/ 0 h 1153585"/>
                <a:gd name="connsiteX1" fmla="*/ 1159042 w 1159042"/>
                <a:gd name="connsiteY1" fmla="*/ 1148263 h 1153585"/>
                <a:gd name="connsiteX2" fmla="*/ 1158773 w 1159042"/>
                <a:gd name="connsiteY2" fmla="*/ 1153585 h 1153585"/>
                <a:gd name="connsiteX3" fmla="*/ 0 w 1159042"/>
                <a:gd name="connsiteY3" fmla="*/ 1153585 h 1153585"/>
                <a:gd name="connsiteX4" fmla="*/ 0 w 1159042"/>
                <a:gd name="connsiteY4" fmla="*/ 544 h 1153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042" h="1153585">
                  <a:moveTo>
                    <a:pt x="10779" y="0"/>
                  </a:moveTo>
                  <a:cubicBezTo>
                    <a:pt x="644947" y="0"/>
                    <a:pt x="1159042" y="514095"/>
                    <a:pt x="1159042" y="1148263"/>
                  </a:cubicBezTo>
                  <a:lnTo>
                    <a:pt x="1158773" y="1153585"/>
                  </a:lnTo>
                  <a:lnTo>
                    <a:pt x="0" y="1153585"/>
                  </a:lnTo>
                  <a:lnTo>
                    <a:pt x="0" y="5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Freeform 6"/>
            <p:cNvSpPr/>
            <p:nvPr/>
          </p:nvSpPr>
          <p:spPr>
            <a:xfrm>
              <a:off x="1162119" y="3576097"/>
              <a:ext cx="1137258" cy="1142941"/>
            </a:xfrm>
            <a:custGeom>
              <a:avLst/>
              <a:gdLst>
                <a:gd name="connsiteX0" fmla="*/ 0 w 1137258"/>
                <a:gd name="connsiteY0" fmla="*/ 0 h 1142941"/>
                <a:gd name="connsiteX1" fmla="*/ 1137258 w 1137258"/>
                <a:gd name="connsiteY1" fmla="*/ 0 h 1142941"/>
                <a:gd name="connsiteX2" fmla="*/ 1137258 w 1137258"/>
                <a:gd name="connsiteY2" fmla="*/ 1142941 h 1142941"/>
                <a:gd name="connsiteX3" fmla="*/ 1030634 w 1137258"/>
                <a:gd name="connsiteY3" fmla="*/ 1137557 h 1142941"/>
                <a:gd name="connsiteX4" fmla="*/ 4990 w 1137258"/>
                <a:gd name="connsiteY4" fmla="*/ 105381 h 1142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258" h="1142941">
                  <a:moveTo>
                    <a:pt x="0" y="0"/>
                  </a:moveTo>
                  <a:lnTo>
                    <a:pt x="1137258" y="0"/>
                  </a:lnTo>
                  <a:lnTo>
                    <a:pt x="1137258" y="1142941"/>
                  </a:lnTo>
                  <a:lnTo>
                    <a:pt x="1030634" y="1137557"/>
                  </a:lnTo>
                  <a:cubicBezTo>
                    <a:pt x="487804" y="1082429"/>
                    <a:pt x="56751" y="649200"/>
                    <a:pt x="4990" y="105381"/>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Freeform 7"/>
            <p:cNvSpPr/>
            <p:nvPr/>
          </p:nvSpPr>
          <p:spPr>
            <a:xfrm>
              <a:off x="1162119" y="2423600"/>
              <a:ext cx="1137484" cy="1152497"/>
            </a:xfrm>
            <a:custGeom>
              <a:avLst/>
              <a:gdLst>
                <a:gd name="connsiteX0" fmla="*/ 1137484 w 1137484"/>
                <a:gd name="connsiteY0" fmla="*/ 0 h 1152497"/>
                <a:gd name="connsiteX1" fmla="*/ 1137484 w 1137484"/>
                <a:gd name="connsiteY1" fmla="*/ 1152497 h 1152497"/>
                <a:gd name="connsiteX2" fmla="*/ 226 w 1137484"/>
                <a:gd name="connsiteY2" fmla="*/ 1152497 h 1152497"/>
                <a:gd name="connsiteX3" fmla="*/ 0 w 1137484"/>
                <a:gd name="connsiteY3" fmla="*/ 1147719 h 1152497"/>
                <a:gd name="connsiteX4" fmla="*/ 1030860 w 1137484"/>
                <a:gd name="connsiteY4" fmla="*/ 5384 h 1152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484" h="1152497">
                  <a:moveTo>
                    <a:pt x="1137484" y="0"/>
                  </a:moveTo>
                  <a:lnTo>
                    <a:pt x="1137484" y="1152497"/>
                  </a:lnTo>
                  <a:lnTo>
                    <a:pt x="226" y="1152497"/>
                  </a:lnTo>
                  <a:lnTo>
                    <a:pt x="0" y="1147719"/>
                  </a:lnTo>
                  <a:cubicBezTo>
                    <a:pt x="0" y="553187"/>
                    <a:pt x="451841" y="64187"/>
                    <a:pt x="1030860" y="538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9" name="Group 8"/>
            <p:cNvGrpSpPr/>
            <p:nvPr/>
          </p:nvGrpSpPr>
          <p:grpSpPr>
            <a:xfrm flipH="1">
              <a:off x="2604233" y="1228065"/>
              <a:ext cx="2179366" cy="1980727"/>
              <a:chOff x="1020361" y="1729660"/>
              <a:chExt cx="2179366" cy="1980727"/>
            </a:xfrm>
          </p:grpSpPr>
          <p:sp>
            <p:nvSpPr>
              <p:cNvPr id="25" name="Freeform 11"/>
              <p:cNvSpPr/>
              <p:nvPr/>
            </p:nvSpPr>
            <p:spPr bwMode="auto">
              <a:xfrm>
                <a:off x="2643207" y="1729660"/>
                <a:ext cx="549382" cy="1980727"/>
              </a:xfrm>
              <a:custGeom>
                <a:avLst/>
                <a:gdLst>
                  <a:gd name="T0" fmla="*/ 17 w 484"/>
                  <a:gd name="T1" fmla="*/ 0 h 1745"/>
                  <a:gd name="T2" fmla="*/ 480 w 484"/>
                  <a:gd name="T3" fmla="*/ 1542 h 1745"/>
                  <a:gd name="T4" fmla="*/ 484 w 484"/>
                  <a:gd name="T5" fmla="*/ 1745 h 1745"/>
                  <a:gd name="T6" fmla="*/ 0 w 484"/>
                  <a:gd name="T7" fmla="*/ 1380 h 1745"/>
                  <a:gd name="T8" fmla="*/ 17 w 484"/>
                  <a:gd name="T9" fmla="*/ 0 h 1745"/>
                </a:gdLst>
                <a:ahLst/>
                <a:cxnLst>
                  <a:cxn ang="0">
                    <a:pos x="T0" y="T1"/>
                  </a:cxn>
                  <a:cxn ang="0">
                    <a:pos x="T2" y="T3"/>
                  </a:cxn>
                  <a:cxn ang="0">
                    <a:pos x="T4" y="T5"/>
                  </a:cxn>
                  <a:cxn ang="0">
                    <a:pos x="T6" y="T7"/>
                  </a:cxn>
                  <a:cxn ang="0">
                    <a:pos x="T8" y="T9"/>
                  </a:cxn>
                </a:cxnLst>
                <a:rect l="0" t="0" r="r" b="b"/>
                <a:pathLst>
                  <a:path w="484" h="1745">
                    <a:moveTo>
                      <a:pt x="17" y="0"/>
                    </a:moveTo>
                    <a:lnTo>
                      <a:pt x="480" y="1542"/>
                    </a:lnTo>
                    <a:lnTo>
                      <a:pt x="484" y="1745"/>
                    </a:lnTo>
                    <a:lnTo>
                      <a:pt x="0" y="1380"/>
                    </a:lnTo>
                    <a:lnTo>
                      <a:pt x="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6" name="Freeform 12"/>
              <p:cNvSpPr/>
              <p:nvPr/>
            </p:nvSpPr>
            <p:spPr bwMode="auto">
              <a:xfrm>
                <a:off x="1020361" y="3295764"/>
                <a:ext cx="2179366" cy="414307"/>
              </a:xfrm>
              <a:custGeom>
                <a:avLst/>
                <a:gdLst>
                  <a:gd name="T0" fmla="*/ 1436 w 1920"/>
                  <a:gd name="T1" fmla="*/ 0 h 365"/>
                  <a:gd name="T2" fmla="*/ 1920 w 1920"/>
                  <a:gd name="T3" fmla="*/ 363 h 365"/>
                  <a:gd name="T4" fmla="*/ 1703 w 1920"/>
                  <a:gd name="T5" fmla="*/ 365 h 365"/>
                  <a:gd name="T6" fmla="*/ 0 w 1920"/>
                  <a:gd name="T7" fmla="*/ 38 h 365"/>
                  <a:gd name="T8" fmla="*/ 1436 w 1920"/>
                  <a:gd name="T9" fmla="*/ 0 h 365"/>
                </a:gdLst>
                <a:ahLst/>
                <a:cxnLst>
                  <a:cxn ang="0">
                    <a:pos x="T0" y="T1"/>
                  </a:cxn>
                  <a:cxn ang="0">
                    <a:pos x="T2" y="T3"/>
                  </a:cxn>
                  <a:cxn ang="0">
                    <a:pos x="T4" y="T5"/>
                  </a:cxn>
                  <a:cxn ang="0">
                    <a:pos x="T6" y="T7"/>
                  </a:cxn>
                  <a:cxn ang="0">
                    <a:pos x="T8" y="T9"/>
                  </a:cxn>
                </a:cxnLst>
                <a:rect l="0" t="0" r="r" b="b"/>
                <a:pathLst>
                  <a:path w="1920" h="365">
                    <a:moveTo>
                      <a:pt x="1436" y="0"/>
                    </a:moveTo>
                    <a:lnTo>
                      <a:pt x="1920" y="363"/>
                    </a:lnTo>
                    <a:lnTo>
                      <a:pt x="1703" y="365"/>
                    </a:lnTo>
                    <a:lnTo>
                      <a:pt x="0" y="38"/>
                    </a:lnTo>
                    <a:lnTo>
                      <a:pt x="1436"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7" name="Freeform 13"/>
              <p:cNvSpPr/>
              <p:nvPr/>
            </p:nvSpPr>
            <p:spPr bwMode="auto">
              <a:xfrm>
                <a:off x="1020791" y="1731194"/>
                <a:ext cx="1649281" cy="1610688"/>
              </a:xfrm>
              <a:custGeom>
                <a:avLst/>
                <a:gdLst>
                  <a:gd name="T0" fmla="*/ 1453 w 1453"/>
                  <a:gd name="T1" fmla="*/ 0 h 1419"/>
                  <a:gd name="T2" fmla="*/ 1436 w 1453"/>
                  <a:gd name="T3" fmla="*/ 1380 h 1419"/>
                  <a:gd name="T4" fmla="*/ 0 w 1453"/>
                  <a:gd name="T5" fmla="*/ 1419 h 1419"/>
                  <a:gd name="T6" fmla="*/ 115 w 1453"/>
                  <a:gd name="T7" fmla="*/ 152 h 1419"/>
                  <a:gd name="T8" fmla="*/ 1453 w 1453"/>
                  <a:gd name="T9" fmla="*/ 0 h 1419"/>
                </a:gdLst>
                <a:ahLst/>
                <a:cxnLst>
                  <a:cxn ang="0">
                    <a:pos x="T0" y="T1"/>
                  </a:cxn>
                  <a:cxn ang="0">
                    <a:pos x="T2" y="T3"/>
                  </a:cxn>
                  <a:cxn ang="0">
                    <a:pos x="T4" y="T5"/>
                  </a:cxn>
                  <a:cxn ang="0">
                    <a:pos x="T6" y="T7"/>
                  </a:cxn>
                  <a:cxn ang="0">
                    <a:pos x="T8" y="T9"/>
                  </a:cxn>
                </a:cxnLst>
                <a:rect l="0" t="0" r="r" b="b"/>
                <a:pathLst>
                  <a:path w="1453" h="1419">
                    <a:moveTo>
                      <a:pt x="1453" y="0"/>
                    </a:moveTo>
                    <a:lnTo>
                      <a:pt x="1436" y="1380"/>
                    </a:lnTo>
                    <a:lnTo>
                      <a:pt x="0" y="1419"/>
                    </a:lnTo>
                    <a:lnTo>
                      <a:pt x="115" y="152"/>
                    </a:lnTo>
                    <a:lnTo>
                      <a:pt x="1453" y="0"/>
                    </a:lnTo>
                    <a:close/>
                  </a:path>
                </a:pathLst>
              </a:custGeom>
              <a:solidFill>
                <a:schemeClr val="accent1">
                  <a:alpha val="9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8" name="TextBox 27"/>
              <p:cNvSpPr txBox="1"/>
              <p:nvPr/>
            </p:nvSpPr>
            <p:spPr>
              <a:xfrm>
                <a:off x="1477327" y="2055717"/>
                <a:ext cx="542207" cy="938719"/>
              </a:xfrm>
              <a:prstGeom prst="rect">
                <a:avLst/>
              </a:prstGeom>
              <a:noFill/>
            </p:spPr>
            <p:txBody>
              <a:bodyPr wrap="none" rtlCol="0">
                <a:spAutoFit/>
              </a:bodyPr>
              <a:lstStyle/>
              <a:p>
                <a:pPr fontAlgn="base">
                  <a:spcBef>
                    <a:spcPct val="0"/>
                  </a:spcBef>
                  <a:spcAft>
                    <a:spcPct val="0"/>
                  </a:spcAft>
                </a:pPr>
                <a:r>
                  <a:rPr lang="en-US" sz="5500" b="1" dirty="0">
                    <a:solidFill>
                      <a:schemeClr val="bg1"/>
                    </a:solidFill>
                    <a:latin typeface="+mj-lt"/>
                    <a:ea typeface="Fira Sans SemiBold Italic" panose="00000700000000000000" pitchFamily="50" charset="0"/>
                    <a:cs typeface="Clear Sans" panose="020B0503030202020304" pitchFamily="34" charset="0"/>
                  </a:rPr>
                  <a:t>1</a:t>
                </a:r>
                <a:endParaRPr lang="en-US" sz="5500" b="1" dirty="0">
                  <a:solidFill>
                    <a:schemeClr val="bg1"/>
                  </a:solidFill>
                  <a:latin typeface="+mj-lt"/>
                  <a:ea typeface="Fira Sans SemiBold Italic" panose="00000700000000000000" pitchFamily="50" charset="0"/>
                  <a:cs typeface="Clear Sans" panose="020B0503030202020304" pitchFamily="34" charset="0"/>
                </a:endParaRPr>
              </a:p>
            </p:txBody>
          </p:sp>
        </p:grpSp>
        <p:grpSp>
          <p:nvGrpSpPr>
            <p:cNvPr id="10" name="Group 9"/>
            <p:cNvGrpSpPr/>
            <p:nvPr/>
          </p:nvGrpSpPr>
          <p:grpSpPr>
            <a:xfrm flipH="1">
              <a:off x="356076" y="1666469"/>
              <a:ext cx="1718521" cy="1538490"/>
              <a:chOff x="3729363" y="2168064"/>
              <a:chExt cx="1718521" cy="1538490"/>
            </a:xfrm>
          </p:grpSpPr>
          <p:sp>
            <p:nvSpPr>
              <p:cNvPr id="21" name="Freeform 5"/>
              <p:cNvSpPr/>
              <p:nvPr/>
            </p:nvSpPr>
            <p:spPr bwMode="auto">
              <a:xfrm>
                <a:off x="3729363" y="3157172"/>
                <a:ext cx="1718521" cy="549382"/>
              </a:xfrm>
              <a:custGeom>
                <a:avLst/>
                <a:gdLst>
                  <a:gd name="T0" fmla="*/ 1514 w 1514"/>
                  <a:gd name="T1" fmla="*/ 27 h 484"/>
                  <a:gd name="T2" fmla="*/ 214 w 1514"/>
                  <a:gd name="T3" fmla="*/ 484 h 484"/>
                  <a:gd name="T4" fmla="*/ 0 w 1514"/>
                  <a:gd name="T5" fmla="*/ 482 h 484"/>
                  <a:gd name="T6" fmla="*/ 597 w 1514"/>
                  <a:gd name="T7" fmla="*/ 0 h 484"/>
                  <a:gd name="T8" fmla="*/ 1514 w 1514"/>
                  <a:gd name="T9" fmla="*/ 27 h 484"/>
                </a:gdLst>
                <a:ahLst/>
                <a:cxnLst>
                  <a:cxn ang="0">
                    <a:pos x="T0" y="T1"/>
                  </a:cxn>
                  <a:cxn ang="0">
                    <a:pos x="T2" y="T3"/>
                  </a:cxn>
                  <a:cxn ang="0">
                    <a:pos x="T4" y="T5"/>
                  </a:cxn>
                  <a:cxn ang="0">
                    <a:pos x="T6" y="T7"/>
                  </a:cxn>
                  <a:cxn ang="0">
                    <a:pos x="T8" y="T9"/>
                  </a:cxn>
                </a:cxnLst>
                <a:rect l="0" t="0" r="r" b="b"/>
                <a:pathLst>
                  <a:path w="1514" h="484">
                    <a:moveTo>
                      <a:pt x="1514" y="27"/>
                    </a:moveTo>
                    <a:lnTo>
                      <a:pt x="214" y="484"/>
                    </a:lnTo>
                    <a:lnTo>
                      <a:pt x="0" y="482"/>
                    </a:lnTo>
                    <a:lnTo>
                      <a:pt x="597" y="0"/>
                    </a:lnTo>
                    <a:lnTo>
                      <a:pt x="1514" y="27"/>
                    </a:lnTo>
                    <a:close/>
                  </a:path>
                </a:pathLst>
              </a:custGeom>
              <a:solidFill>
                <a:schemeClr val="accent3">
                  <a:lumMod val="75000"/>
                  <a:lumOff val="25000"/>
                  <a:alpha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2" name="Freeform 6"/>
              <p:cNvSpPr/>
              <p:nvPr/>
            </p:nvSpPr>
            <p:spPr bwMode="auto">
              <a:xfrm>
                <a:off x="3733091" y="2168064"/>
                <a:ext cx="677647" cy="1536907"/>
              </a:xfrm>
              <a:custGeom>
                <a:avLst/>
                <a:gdLst>
                  <a:gd name="T0" fmla="*/ 597 w 597"/>
                  <a:gd name="T1" fmla="*/ 872 h 1354"/>
                  <a:gd name="T2" fmla="*/ 0 w 597"/>
                  <a:gd name="T3" fmla="*/ 1354 h 1354"/>
                  <a:gd name="T4" fmla="*/ 2 w 597"/>
                  <a:gd name="T5" fmla="*/ 1153 h 1354"/>
                  <a:gd name="T6" fmla="*/ 586 w 597"/>
                  <a:gd name="T7" fmla="*/ 0 h 1354"/>
                  <a:gd name="T8" fmla="*/ 597 w 597"/>
                  <a:gd name="T9" fmla="*/ 872 h 1354"/>
                </a:gdLst>
                <a:ahLst/>
                <a:cxnLst>
                  <a:cxn ang="0">
                    <a:pos x="T0" y="T1"/>
                  </a:cxn>
                  <a:cxn ang="0">
                    <a:pos x="T2" y="T3"/>
                  </a:cxn>
                  <a:cxn ang="0">
                    <a:pos x="T4" y="T5"/>
                  </a:cxn>
                  <a:cxn ang="0">
                    <a:pos x="T6" y="T7"/>
                  </a:cxn>
                  <a:cxn ang="0">
                    <a:pos x="T8" y="T9"/>
                  </a:cxn>
                </a:cxnLst>
                <a:rect l="0" t="0" r="r" b="b"/>
                <a:pathLst>
                  <a:path w="597" h="1354">
                    <a:moveTo>
                      <a:pt x="597" y="872"/>
                    </a:moveTo>
                    <a:lnTo>
                      <a:pt x="0" y="1354"/>
                    </a:lnTo>
                    <a:lnTo>
                      <a:pt x="2" y="1153"/>
                    </a:lnTo>
                    <a:lnTo>
                      <a:pt x="586" y="0"/>
                    </a:lnTo>
                    <a:lnTo>
                      <a:pt x="597" y="872"/>
                    </a:lnTo>
                    <a:close/>
                  </a:path>
                </a:pathLst>
              </a:custGeom>
              <a:solidFill>
                <a:schemeClr val="accent3">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3" name="Freeform 7"/>
              <p:cNvSpPr/>
              <p:nvPr/>
            </p:nvSpPr>
            <p:spPr bwMode="auto">
              <a:xfrm>
                <a:off x="4393212" y="2170442"/>
                <a:ext cx="1054496" cy="1019308"/>
              </a:xfrm>
              <a:custGeom>
                <a:avLst/>
                <a:gdLst>
                  <a:gd name="T0" fmla="*/ 889 w 929"/>
                  <a:gd name="T1" fmla="*/ 61 h 898"/>
                  <a:gd name="T2" fmla="*/ 929 w 929"/>
                  <a:gd name="T3" fmla="*/ 898 h 898"/>
                  <a:gd name="T4" fmla="*/ 12 w 929"/>
                  <a:gd name="T5" fmla="*/ 872 h 898"/>
                  <a:gd name="T6" fmla="*/ 0 w 929"/>
                  <a:gd name="T7" fmla="*/ 0 h 898"/>
                  <a:gd name="T8" fmla="*/ 889 w 929"/>
                  <a:gd name="T9" fmla="*/ 61 h 898"/>
                </a:gdLst>
                <a:ahLst/>
                <a:cxnLst>
                  <a:cxn ang="0">
                    <a:pos x="T0" y="T1"/>
                  </a:cxn>
                  <a:cxn ang="0">
                    <a:pos x="T2" y="T3"/>
                  </a:cxn>
                  <a:cxn ang="0">
                    <a:pos x="T4" y="T5"/>
                  </a:cxn>
                  <a:cxn ang="0">
                    <a:pos x="T6" y="T7"/>
                  </a:cxn>
                  <a:cxn ang="0">
                    <a:pos x="T8" y="T9"/>
                  </a:cxn>
                </a:cxnLst>
                <a:rect l="0" t="0" r="r" b="b"/>
                <a:pathLst>
                  <a:path w="929" h="898">
                    <a:moveTo>
                      <a:pt x="889" y="61"/>
                    </a:moveTo>
                    <a:lnTo>
                      <a:pt x="929" y="898"/>
                    </a:lnTo>
                    <a:lnTo>
                      <a:pt x="12" y="872"/>
                    </a:lnTo>
                    <a:lnTo>
                      <a:pt x="0" y="0"/>
                    </a:lnTo>
                    <a:lnTo>
                      <a:pt x="889" y="61"/>
                    </a:lnTo>
                    <a:close/>
                  </a:path>
                </a:pathLst>
              </a:custGeom>
              <a:solidFill>
                <a:schemeClr val="accent3">
                  <a:alpha val="90000"/>
                </a:schemeClr>
              </a:solidFill>
              <a:ln w="9525">
                <a:noFill/>
                <a:round/>
              </a:ln>
            </p:spPr>
            <p:txBody>
              <a:bodyPr vert="horz" wrap="square" lIns="121920" tIns="60960" rIns="121920" bIns="60960" numCol="1" anchor="t" anchorCtr="0" compatLnSpc="1"/>
              <a:lstStyle/>
              <a:p>
                <a:endParaRPr lang="en-US" sz="2400"/>
              </a:p>
            </p:txBody>
          </p:sp>
          <p:sp>
            <p:nvSpPr>
              <p:cNvPr id="24" name="TextBox 23"/>
              <p:cNvSpPr txBox="1"/>
              <p:nvPr/>
            </p:nvSpPr>
            <p:spPr>
              <a:xfrm>
                <a:off x="4652871" y="2342496"/>
                <a:ext cx="444410" cy="707886"/>
              </a:xfrm>
              <a:prstGeom prst="rect">
                <a:avLst/>
              </a:prstGeom>
              <a:noFill/>
            </p:spPr>
            <p:txBody>
              <a:bodyPr wrap="none" rtlCol="0">
                <a:spAutoFit/>
              </a:bodyPr>
              <a:lstStyle/>
              <a:p>
                <a:pPr fontAlgn="base">
                  <a:spcBef>
                    <a:spcPct val="0"/>
                  </a:spcBef>
                  <a:spcAft>
                    <a:spcPct val="0"/>
                  </a:spcAft>
                </a:pPr>
                <a:r>
                  <a:rPr lang="en-US" sz="4000" b="1" dirty="0">
                    <a:solidFill>
                      <a:schemeClr val="bg1"/>
                    </a:solidFill>
                    <a:latin typeface="+mj-lt"/>
                    <a:ea typeface="Fira Sans SemiBold Italic" panose="00000700000000000000" pitchFamily="50" charset="0"/>
                    <a:cs typeface="Clear Sans" panose="020B0503030202020304" pitchFamily="34" charset="0"/>
                  </a:rPr>
                  <a:t>2</a:t>
                </a:r>
                <a:endParaRPr lang="en-US" sz="4000" b="1" dirty="0">
                  <a:solidFill>
                    <a:schemeClr val="bg1"/>
                  </a:solidFill>
                  <a:latin typeface="+mj-lt"/>
                  <a:ea typeface="Fira Sans SemiBold Italic" panose="00000700000000000000" pitchFamily="50" charset="0"/>
                  <a:cs typeface="Clear Sans" panose="020B0503030202020304" pitchFamily="34" charset="0"/>
                </a:endParaRPr>
              </a:p>
            </p:txBody>
          </p:sp>
        </p:grpSp>
        <p:grpSp>
          <p:nvGrpSpPr>
            <p:cNvPr id="11" name="Group 10"/>
            <p:cNvGrpSpPr/>
            <p:nvPr/>
          </p:nvGrpSpPr>
          <p:grpSpPr>
            <a:xfrm flipH="1">
              <a:off x="71460" y="3826674"/>
              <a:ext cx="2022610" cy="1868326"/>
              <a:chOff x="3709890" y="4328269"/>
              <a:chExt cx="2022610" cy="1868326"/>
            </a:xfrm>
          </p:grpSpPr>
          <p:sp>
            <p:nvSpPr>
              <p:cNvPr id="17" name="Freeform 8"/>
              <p:cNvSpPr/>
              <p:nvPr/>
            </p:nvSpPr>
            <p:spPr bwMode="auto">
              <a:xfrm>
                <a:off x="3713813" y="4331647"/>
                <a:ext cx="384795" cy="1864948"/>
              </a:xfrm>
              <a:custGeom>
                <a:avLst/>
                <a:gdLst>
                  <a:gd name="T0" fmla="*/ 330 w 339"/>
                  <a:gd name="T1" fmla="*/ 1643 h 1643"/>
                  <a:gd name="T2" fmla="*/ 2 w 339"/>
                  <a:gd name="T3" fmla="*/ 201 h 1643"/>
                  <a:gd name="T4" fmla="*/ 0 w 339"/>
                  <a:gd name="T5" fmla="*/ 0 h 1643"/>
                  <a:gd name="T6" fmla="*/ 339 w 339"/>
                  <a:gd name="T7" fmla="*/ 263 h 1643"/>
                  <a:gd name="T8" fmla="*/ 330 w 339"/>
                  <a:gd name="T9" fmla="*/ 1643 h 1643"/>
                </a:gdLst>
                <a:ahLst/>
                <a:cxnLst>
                  <a:cxn ang="0">
                    <a:pos x="T0" y="T1"/>
                  </a:cxn>
                  <a:cxn ang="0">
                    <a:pos x="T2" y="T3"/>
                  </a:cxn>
                  <a:cxn ang="0">
                    <a:pos x="T4" y="T5"/>
                  </a:cxn>
                  <a:cxn ang="0">
                    <a:pos x="T6" y="T7"/>
                  </a:cxn>
                  <a:cxn ang="0">
                    <a:pos x="T8" y="T9"/>
                  </a:cxn>
                </a:cxnLst>
                <a:rect l="0" t="0" r="r" b="b"/>
                <a:pathLst>
                  <a:path w="339" h="1643">
                    <a:moveTo>
                      <a:pt x="330" y="1643"/>
                    </a:moveTo>
                    <a:lnTo>
                      <a:pt x="2" y="201"/>
                    </a:lnTo>
                    <a:lnTo>
                      <a:pt x="0" y="0"/>
                    </a:lnTo>
                    <a:lnTo>
                      <a:pt x="339" y="263"/>
                    </a:lnTo>
                    <a:lnTo>
                      <a:pt x="330" y="1643"/>
                    </a:lnTo>
                    <a:close/>
                  </a:path>
                </a:pathLst>
              </a:custGeom>
              <a:solidFill>
                <a:schemeClr val="accent4">
                  <a:lumMod val="60000"/>
                  <a:lumOff val="40000"/>
                </a:schemeClr>
              </a:solidFill>
              <a:ln>
                <a:noFill/>
              </a:ln>
            </p:spPr>
            <p:txBody>
              <a:bodyPr vert="horz" wrap="square" lIns="121920" tIns="60960" rIns="121920" bIns="60960" numCol="1" anchor="t" anchorCtr="0" compatLnSpc="1"/>
              <a:lstStyle/>
              <a:p>
                <a:endParaRPr lang="en-US" sz="2400"/>
              </a:p>
            </p:txBody>
          </p:sp>
          <p:sp>
            <p:nvSpPr>
              <p:cNvPr id="18" name="Freeform 9"/>
              <p:cNvSpPr/>
              <p:nvPr/>
            </p:nvSpPr>
            <p:spPr bwMode="auto">
              <a:xfrm>
                <a:off x="3709890" y="4328269"/>
                <a:ext cx="2019320" cy="300798"/>
              </a:xfrm>
              <a:custGeom>
                <a:avLst/>
                <a:gdLst>
                  <a:gd name="T0" fmla="*/ 339 w 1779"/>
                  <a:gd name="T1" fmla="*/ 265 h 265"/>
                  <a:gd name="T2" fmla="*/ 0 w 1779"/>
                  <a:gd name="T3" fmla="*/ 2 h 265"/>
                  <a:gd name="T4" fmla="*/ 215 w 1779"/>
                  <a:gd name="T5" fmla="*/ 0 h 265"/>
                  <a:gd name="T6" fmla="*/ 1779 w 1779"/>
                  <a:gd name="T7" fmla="*/ 233 h 265"/>
                  <a:gd name="T8" fmla="*/ 339 w 1779"/>
                  <a:gd name="T9" fmla="*/ 265 h 265"/>
                </a:gdLst>
                <a:ahLst/>
                <a:cxnLst>
                  <a:cxn ang="0">
                    <a:pos x="T0" y="T1"/>
                  </a:cxn>
                  <a:cxn ang="0">
                    <a:pos x="T2" y="T3"/>
                  </a:cxn>
                  <a:cxn ang="0">
                    <a:pos x="T4" y="T5"/>
                  </a:cxn>
                  <a:cxn ang="0">
                    <a:pos x="T6" y="T7"/>
                  </a:cxn>
                  <a:cxn ang="0">
                    <a:pos x="T8" y="T9"/>
                  </a:cxn>
                </a:cxnLst>
                <a:rect l="0" t="0" r="r" b="b"/>
                <a:pathLst>
                  <a:path w="1779" h="265">
                    <a:moveTo>
                      <a:pt x="339" y="265"/>
                    </a:moveTo>
                    <a:lnTo>
                      <a:pt x="0" y="2"/>
                    </a:lnTo>
                    <a:lnTo>
                      <a:pt x="215" y="0"/>
                    </a:lnTo>
                    <a:lnTo>
                      <a:pt x="1779" y="233"/>
                    </a:lnTo>
                    <a:lnTo>
                      <a:pt x="339" y="265"/>
                    </a:lnTo>
                    <a:close/>
                  </a:path>
                </a:pathLst>
              </a:custGeom>
              <a:solidFill>
                <a:schemeClr val="accent4">
                  <a:lumMod val="75000"/>
                  <a:alpha val="85000"/>
                </a:schemeClr>
              </a:solidFill>
              <a:ln>
                <a:noFill/>
              </a:ln>
            </p:spPr>
            <p:txBody>
              <a:bodyPr vert="horz" wrap="square" lIns="121920" tIns="60960" rIns="121920" bIns="60960" numCol="1" anchor="t" anchorCtr="0" compatLnSpc="1"/>
              <a:lstStyle/>
              <a:p>
                <a:endParaRPr lang="en-US" sz="2400"/>
              </a:p>
            </p:txBody>
          </p:sp>
          <p:sp>
            <p:nvSpPr>
              <p:cNvPr id="19" name="Freeform 10"/>
              <p:cNvSpPr/>
              <p:nvPr/>
            </p:nvSpPr>
            <p:spPr bwMode="auto">
              <a:xfrm>
                <a:off x="4083333" y="4590448"/>
                <a:ext cx="1649167" cy="1606146"/>
              </a:xfrm>
              <a:custGeom>
                <a:avLst/>
                <a:gdLst>
                  <a:gd name="T0" fmla="*/ 1450 w 1450"/>
                  <a:gd name="T1" fmla="*/ 0 h 1412"/>
                  <a:gd name="T2" fmla="*/ 1328 w 1450"/>
                  <a:gd name="T3" fmla="*/ 1250 h 1412"/>
                  <a:gd name="T4" fmla="*/ 0 w 1450"/>
                  <a:gd name="T5" fmla="*/ 1412 h 1412"/>
                  <a:gd name="T6" fmla="*/ 10 w 1450"/>
                  <a:gd name="T7" fmla="*/ 32 h 1412"/>
                  <a:gd name="T8" fmla="*/ 1450 w 1450"/>
                  <a:gd name="T9" fmla="*/ 0 h 1412"/>
                  <a:gd name="connsiteX0" fmla="*/ 10000 w 10000"/>
                  <a:gd name="connsiteY0" fmla="*/ 173 h 9773"/>
                  <a:gd name="connsiteX1" fmla="*/ 9159 w 10000"/>
                  <a:gd name="connsiteY1" fmla="*/ 8626 h 9773"/>
                  <a:gd name="connsiteX2" fmla="*/ 0 w 10000"/>
                  <a:gd name="connsiteY2" fmla="*/ 9773 h 9773"/>
                  <a:gd name="connsiteX3" fmla="*/ 69 w 10000"/>
                  <a:gd name="connsiteY3" fmla="*/ 0 h 9773"/>
                  <a:gd name="connsiteX4" fmla="*/ 10000 w 10000"/>
                  <a:gd name="connsiteY4" fmla="*/ 173 h 9773"/>
                  <a:gd name="connsiteX0-1" fmla="*/ 10020 w 10020"/>
                  <a:gd name="connsiteY0-2" fmla="*/ 0 h 10254"/>
                  <a:gd name="connsiteX1-3" fmla="*/ 9159 w 10020"/>
                  <a:gd name="connsiteY1-4" fmla="*/ 9080 h 10254"/>
                  <a:gd name="connsiteX2-5" fmla="*/ 0 w 10020"/>
                  <a:gd name="connsiteY2-6" fmla="*/ 10254 h 10254"/>
                  <a:gd name="connsiteX3-7" fmla="*/ 69 w 10020"/>
                  <a:gd name="connsiteY3-8" fmla="*/ 254 h 10254"/>
                  <a:gd name="connsiteX4-9" fmla="*/ 10020 w 10020"/>
                  <a:gd name="connsiteY4-10" fmla="*/ 0 h 1025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20" h="10254">
                    <a:moveTo>
                      <a:pt x="10020" y="0"/>
                    </a:moveTo>
                    <a:cubicBezTo>
                      <a:pt x="9740" y="2883"/>
                      <a:pt x="9439" y="6197"/>
                      <a:pt x="9159" y="9080"/>
                    </a:cubicBezTo>
                    <a:lnTo>
                      <a:pt x="0" y="10254"/>
                    </a:lnTo>
                    <a:cubicBezTo>
                      <a:pt x="23" y="6920"/>
                      <a:pt x="46" y="3588"/>
                      <a:pt x="69" y="254"/>
                    </a:cubicBezTo>
                    <a:lnTo>
                      <a:pt x="10020" y="0"/>
                    </a:lnTo>
                    <a:close/>
                  </a:path>
                </a:pathLst>
              </a:custGeom>
              <a:solidFill>
                <a:schemeClr val="accent4">
                  <a:alpha val="85000"/>
                </a:schemeClr>
              </a:solidFill>
              <a:ln>
                <a:noFill/>
              </a:ln>
            </p:spPr>
            <p:txBody>
              <a:bodyPr vert="horz" wrap="square" lIns="121920" tIns="60960" rIns="121920" bIns="60960" numCol="1" anchor="t" anchorCtr="0" compatLnSpc="1"/>
              <a:lstStyle/>
              <a:p>
                <a:endParaRPr lang="en-US" sz="2400"/>
              </a:p>
            </p:txBody>
          </p:sp>
          <p:sp>
            <p:nvSpPr>
              <p:cNvPr id="20" name="TextBox 19"/>
              <p:cNvSpPr txBox="1"/>
              <p:nvPr/>
            </p:nvSpPr>
            <p:spPr>
              <a:xfrm>
                <a:off x="4589155" y="4854571"/>
                <a:ext cx="542207" cy="938719"/>
              </a:xfrm>
              <a:prstGeom prst="rect">
                <a:avLst/>
              </a:prstGeom>
              <a:noFill/>
            </p:spPr>
            <p:txBody>
              <a:bodyPr wrap="none" rtlCol="0">
                <a:spAutoFit/>
              </a:bodyPr>
              <a:lstStyle/>
              <a:p>
                <a:pPr fontAlgn="base">
                  <a:spcBef>
                    <a:spcPct val="0"/>
                  </a:spcBef>
                  <a:spcAft>
                    <a:spcPct val="0"/>
                  </a:spcAft>
                </a:pPr>
                <a:r>
                  <a:rPr lang="en-US" sz="5500" b="1" dirty="0">
                    <a:solidFill>
                      <a:schemeClr val="bg1"/>
                    </a:solidFill>
                    <a:latin typeface="+mj-lt"/>
                    <a:ea typeface="Fira Sans SemiBold Italic" panose="00000700000000000000" pitchFamily="50" charset="0"/>
                    <a:cs typeface="Clear Sans" panose="020B0503030202020304" pitchFamily="34" charset="0"/>
                  </a:rPr>
                  <a:t>3</a:t>
                </a:r>
                <a:endParaRPr lang="en-US" sz="5500" b="1" dirty="0">
                  <a:solidFill>
                    <a:schemeClr val="bg1"/>
                  </a:solidFill>
                  <a:latin typeface="+mj-lt"/>
                  <a:ea typeface="Fira Sans SemiBold Italic" panose="00000700000000000000" pitchFamily="50" charset="0"/>
                  <a:cs typeface="Clear Sans" panose="020B0503030202020304" pitchFamily="34" charset="0"/>
                </a:endParaRPr>
              </a:p>
            </p:txBody>
          </p:sp>
        </p:grpSp>
        <p:grpSp>
          <p:nvGrpSpPr>
            <p:cNvPr id="12" name="Group 11"/>
            <p:cNvGrpSpPr/>
            <p:nvPr/>
          </p:nvGrpSpPr>
          <p:grpSpPr>
            <a:xfrm flipH="1">
              <a:off x="2621885" y="3820971"/>
              <a:ext cx="1239515" cy="1057901"/>
              <a:chOff x="1942560" y="4322566"/>
              <a:chExt cx="1239515" cy="1057901"/>
            </a:xfrm>
          </p:grpSpPr>
          <p:sp>
            <p:nvSpPr>
              <p:cNvPr id="13" name="Freeform 14"/>
              <p:cNvSpPr/>
              <p:nvPr/>
            </p:nvSpPr>
            <p:spPr bwMode="auto">
              <a:xfrm>
                <a:off x="2811536" y="4322566"/>
                <a:ext cx="370038" cy="1057901"/>
              </a:xfrm>
              <a:custGeom>
                <a:avLst/>
                <a:gdLst>
                  <a:gd name="T0" fmla="*/ 0 w 326"/>
                  <a:gd name="T1" fmla="*/ 203 h 932"/>
                  <a:gd name="T2" fmla="*/ 326 w 326"/>
                  <a:gd name="T3" fmla="*/ 0 h 932"/>
                  <a:gd name="T4" fmla="*/ 324 w 326"/>
                  <a:gd name="T5" fmla="*/ 205 h 932"/>
                  <a:gd name="T6" fmla="*/ 0 w 326"/>
                  <a:gd name="T7" fmla="*/ 932 h 932"/>
                  <a:gd name="T8" fmla="*/ 0 w 326"/>
                  <a:gd name="T9" fmla="*/ 203 h 932"/>
                </a:gdLst>
                <a:ahLst/>
                <a:cxnLst>
                  <a:cxn ang="0">
                    <a:pos x="T0" y="T1"/>
                  </a:cxn>
                  <a:cxn ang="0">
                    <a:pos x="T2" y="T3"/>
                  </a:cxn>
                  <a:cxn ang="0">
                    <a:pos x="T4" y="T5"/>
                  </a:cxn>
                  <a:cxn ang="0">
                    <a:pos x="T6" y="T7"/>
                  </a:cxn>
                  <a:cxn ang="0">
                    <a:pos x="T8" y="T9"/>
                  </a:cxn>
                </a:cxnLst>
                <a:rect l="0" t="0" r="r" b="b"/>
                <a:pathLst>
                  <a:path w="326" h="932">
                    <a:moveTo>
                      <a:pt x="0" y="203"/>
                    </a:moveTo>
                    <a:lnTo>
                      <a:pt x="326" y="0"/>
                    </a:lnTo>
                    <a:lnTo>
                      <a:pt x="324" y="205"/>
                    </a:lnTo>
                    <a:lnTo>
                      <a:pt x="0" y="932"/>
                    </a:lnTo>
                    <a:lnTo>
                      <a:pt x="0" y="203"/>
                    </a:lnTo>
                    <a:close/>
                  </a:path>
                </a:pathLst>
              </a:cu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14" name="Freeform 15"/>
              <p:cNvSpPr/>
              <p:nvPr/>
            </p:nvSpPr>
            <p:spPr bwMode="auto">
              <a:xfrm>
                <a:off x="1942560" y="4325230"/>
                <a:ext cx="1239515" cy="230423"/>
              </a:xfrm>
              <a:custGeom>
                <a:avLst/>
                <a:gdLst>
                  <a:gd name="T0" fmla="*/ 0 w 1092"/>
                  <a:gd name="T1" fmla="*/ 190 h 203"/>
                  <a:gd name="T2" fmla="*/ 875 w 1092"/>
                  <a:gd name="T3" fmla="*/ 0 h 203"/>
                  <a:gd name="T4" fmla="*/ 1092 w 1092"/>
                  <a:gd name="T5" fmla="*/ 0 h 203"/>
                  <a:gd name="T6" fmla="*/ 766 w 1092"/>
                  <a:gd name="T7" fmla="*/ 203 h 203"/>
                  <a:gd name="T8" fmla="*/ 0 w 1092"/>
                  <a:gd name="T9" fmla="*/ 190 h 203"/>
                </a:gdLst>
                <a:ahLst/>
                <a:cxnLst>
                  <a:cxn ang="0">
                    <a:pos x="T0" y="T1"/>
                  </a:cxn>
                  <a:cxn ang="0">
                    <a:pos x="T2" y="T3"/>
                  </a:cxn>
                  <a:cxn ang="0">
                    <a:pos x="T4" y="T5"/>
                  </a:cxn>
                  <a:cxn ang="0">
                    <a:pos x="T6" y="T7"/>
                  </a:cxn>
                  <a:cxn ang="0">
                    <a:pos x="T8" y="T9"/>
                  </a:cxn>
                </a:cxnLst>
                <a:rect l="0" t="0" r="r" b="b"/>
                <a:pathLst>
                  <a:path w="1092" h="203">
                    <a:moveTo>
                      <a:pt x="0" y="190"/>
                    </a:moveTo>
                    <a:lnTo>
                      <a:pt x="875" y="0"/>
                    </a:lnTo>
                    <a:lnTo>
                      <a:pt x="1092" y="0"/>
                    </a:lnTo>
                    <a:lnTo>
                      <a:pt x="766" y="203"/>
                    </a:lnTo>
                    <a:lnTo>
                      <a:pt x="0" y="190"/>
                    </a:lnTo>
                    <a:close/>
                  </a:path>
                </a:pathLst>
              </a:custGeom>
              <a:solidFill>
                <a:schemeClr val="accent2">
                  <a:lumMod val="75000"/>
                  <a:alpha val="9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15" name="Freeform 16"/>
              <p:cNvSpPr/>
              <p:nvPr/>
            </p:nvSpPr>
            <p:spPr bwMode="auto">
              <a:xfrm>
                <a:off x="1942560" y="4538233"/>
                <a:ext cx="869476" cy="842234"/>
              </a:xfrm>
              <a:custGeom>
                <a:avLst/>
                <a:gdLst>
                  <a:gd name="T0" fmla="*/ 766 w 766"/>
                  <a:gd name="T1" fmla="*/ 13 h 742"/>
                  <a:gd name="T2" fmla="*/ 766 w 766"/>
                  <a:gd name="T3" fmla="*/ 742 h 742"/>
                  <a:gd name="T4" fmla="*/ 21 w 766"/>
                  <a:gd name="T5" fmla="*/ 702 h 742"/>
                  <a:gd name="T6" fmla="*/ 0 w 766"/>
                  <a:gd name="T7" fmla="*/ 0 h 742"/>
                  <a:gd name="T8" fmla="*/ 766 w 766"/>
                  <a:gd name="T9" fmla="*/ 13 h 742"/>
                </a:gdLst>
                <a:ahLst/>
                <a:cxnLst>
                  <a:cxn ang="0">
                    <a:pos x="T0" y="T1"/>
                  </a:cxn>
                  <a:cxn ang="0">
                    <a:pos x="T2" y="T3"/>
                  </a:cxn>
                  <a:cxn ang="0">
                    <a:pos x="T4" y="T5"/>
                  </a:cxn>
                  <a:cxn ang="0">
                    <a:pos x="T6" y="T7"/>
                  </a:cxn>
                  <a:cxn ang="0">
                    <a:pos x="T8" y="T9"/>
                  </a:cxn>
                </a:cxnLst>
                <a:rect l="0" t="0" r="r" b="b"/>
                <a:pathLst>
                  <a:path w="766" h="742">
                    <a:moveTo>
                      <a:pt x="766" y="13"/>
                    </a:moveTo>
                    <a:lnTo>
                      <a:pt x="766" y="742"/>
                    </a:lnTo>
                    <a:lnTo>
                      <a:pt x="21" y="702"/>
                    </a:lnTo>
                    <a:lnTo>
                      <a:pt x="0" y="0"/>
                    </a:lnTo>
                    <a:lnTo>
                      <a:pt x="766" y="13"/>
                    </a:lnTo>
                    <a:close/>
                  </a:path>
                </a:pathLst>
              </a:custGeom>
              <a:solidFill>
                <a:schemeClr val="accent2">
                  <a:alpha val="9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16" name="TextBox 15"/>
              <p:cNvSpPr txBox="1"/>
              <p:nvPr/>
            </p:nvSpPr>
            <p:spPr>
              <a:xfrm>
                <a:off x="2049855" y="4567043"/>
                <a:ext cx="444410" cy="707886"/>
              </a:xfrm>
              <a:prstGeom prst="rect">
                <a:avLst/>
              </a:prstGeom>
              <a:noFill/>
            </p:spPr>
            <p:txBody>
              <a:bodyPr wrap="none" rtlCol="0">
                <a:spAutoFit/>
              </a:bodyPr>
              <a:lstStyle/>
              <a:p>
                <a:pPr fontAlgn="base">
                  <a:spcBef>
                    <a:spcPct val="0"/>
                  </a:spcBef>
                  <a:spcAft>
                    <a:spcPct val="0"/>
                  </a:spcAft>
                </a:pPr>
                <a:r>
                  <a:rPr lang="en-US" sz="4000" b="1" dirty="0">
                    <a:solidFill>
                      <a:schemeClr val="bg1"/>
                    </a:solidFill>
                    <a:latin typeface="+mj-lt"/>
                    <a:ea typeface="Fira Sans SemiBold Italic" panose="00000700000000000000" pitchFamily="50" charset="0"/>
                    <a:cs typeface="Clear Sans" panose="020B0503030202020304" pitchFamily="34" charset="0"/>
                  </a:rPr>
                  <a:t>4</a:t>
                </a:r>
                <a:endParaRPr lang="en-US" sz="4000" b="1" dirty="0">
                  <a:solidFill>
                    <a:schemeClr val="bg1"/>
                  </a:solidFill>
                  <a:latin typeface="+mj-lt"/>
                  <a:ea typeface="Fira Sans SemiBold Italic" panose="00000700000000000000" pitchFamily="50" charset="0"/>
                  <a:cs typeface="Clear Sans" panose="020B0503030202020304" pitchFamily="34" charset="0"/>
                </a:endParaRPr>
              </a:p>
            </p:txBody>
          </p:sp>
        </p:grpSp>
      </p:grpSp>
      <p:grpSp>
        <p:nvGrpSpPr>
          <p:cNvPr id="29" name="Group 28"/>
          <p:cNvGrpSpPr/>
          <p:nvPr/>
        </p:nvGrpSpPr>
        <p:grpSpPr>
          <a:xfrm>
            <a:off x="8959359" y="1945110"/>
            <a:ext cx="2964180" cy="1025525"/>
            <a:chOff x="8161423" y="1814058"/>
            <a:chExt cx="2964565" cy="1025525"/>
          </a:xfrm>
        </p:grpSpPr>
        <p:sp>
          <p:nvSpPr>
            <p:cNvPr id="30" name="Text Placeholder 60"/>
            <p:cNvSpPr txBox="1"/>
            <p:nvPr/>
          </p:nvSpPr>
          <p:spPr>
            <a:xfrm>
              <a:off x="8161423" y="1814058"/>
              <a:ext cx="2964565" cy="292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id-ID" sz="2000" b="1" dirty="0">
                  <a:solidFill>
                    <a:schemeClr val="accent1"/>
                  </a:solidFill>
                  <a:latin typeface="+mj-lt"/>
                </a:rPr>
                <a:t>众多宿舍和运营商案例</a:t>
              </a:r>
              <a:endParaRPr lang="zh-CN" altLang="id-ID" sz="2000" b="1" dirty="0">
                <a:solidFill>
                  <a:schemeClr val="accent1"/>
                </a:solidFill>
                <a:latin typeface="+mj-lt"/>
              </a:endParaRPr>
            </a:p>
          </p:txBody>
        </p:sp>
        <p:sp>
          <p:nvSpPr>
            <p:cNvPr id="31" name="Text Placeholder 62"/>
            <p:cNvSpPr txBox="1"/>
            <p:nvPr/>
          </p:nvSpPr>
          <p:spPr>
            <a:xfrm>
              <a:off x="8161423" y="2157593"/>
              <a:ext cx="2476822" cy="6819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30000"/>
                </a:lnSpc>
                <a:buClr>
                  <a:srgbClr val="C00000"/>
                </a:buClr>
              </a:pPr>
              <a:r>
                <a:rPr lang="zh-CN" sz="1400" dirty="0">
                  <a:solidFill>
                    <a:schemeClr val="tx1">
                      <a:lumMod val="50000"/>
                      <a:lumOff val="50000"/>
                    </a:schemeClr>
                  </a:solidFill>
                </a:rPr>
                <a:t>在四川和全国均有较多宿舍合作案例</a:t>
              </a:r>
              <a:endParaRPr lang="zh-CN" sz="1400" dirty="0">
                <a:solidFill>
                  <a:schemeClr val="tx1">
                    <a:lumMod val="50000"/>
                    <a:lumOff val="50000"/>
                  </a:schemeClr>
                </a:solidFill>
              </a:endParaRPr>
            </a:p>
            <a:p>
              <a:pPr algn="l">
                <a:lnSpc>
                  <a:spcPct val="130000"/>
                </a:lnSpc>
                <a:buClr>
                  <a:srgbClr val="C00000"/>
                </a:buClr>
              </a:pPr>
              <a:r>
                <a:rPr lang="zh-CN" altLang="en-US" sz="1400" dirty="0">
                  <a:solidFill>
                    <a:schemeClr val="tx1">
                      <a:lumMod val="50000"/>
                      <a:lumOff val="50000"/>
                    </a:schemeClr>
                  </a:solidFill>
                </a:rPr>
                <a:t>有较多的运营商合作，包括移动，联通，电信，及十多个省的广电</a:t>
              </a:r>
              <a:endParaRPr lang="zh-CN" altLang="en-US" sz="1400" dirty="0">
                <a:solidFill>
                  <a:schemeClr val="tx1">
                    <a:lumMod val="50000"/>
                    <a:lumOff val="50000"/>
                  </a:schemeClr>
                </a:solidFill>
              </a:endParaRPr>
            </a:p>
          </p:txBody>
        </p:sp>
      </p:grpSp>
      <p:grpSp>
        <p:nvGrpSpPr>
          <p:cNvPr id="32" name="Group 31"/>
          <p:cNvGrpSpPr/>
          <p:nvPr/>
        </p:nvGrpSpPr>
        <p:grpSpPr>
          <a:xfrm>
            <a:off x="8256186" y="4602189"/>
            <a:ext cx="2793365" cy="1047750"/>
            <a:chOff x="8277006" y="1680708"/>
            <a:chExt cx="2793728" cy="1047750"/>
          </a:xfrm>
        </p:grpSpPr>
        <p:sp>
          <p:nvSpPr>
            <p:cNvPr id="33" name="Text Placeholder 60"/>
            <p:cNvSpPr txBox="1"/>
            <p:nvPr/>
          </p:nvSpPr>
          <p:spPr>
            <a:xfrm>
              <a:off x="8277006" y="1680708"/>
              <a:ext cx="2338188" cy="292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sz="2000" b="1" dirty="0">
                  <a:solidFill>
                    <a:schemeClr val="accent2"/>
                  </a:solidFill>
                  <a:latin typeface="微软雅黑" panose="020B0503020204020204" charset="-122"/>
                  <a:ea typeface="微软雅黑" panose="020B0503020204020204" charset="-122"/>
                </a:rPr>
                <a:t>价格优势</a:t>
              </a:r>
              <a:endParaRPr lang="zh-CN" sz="2000" b="1" dirty="0">
                <a:solidFill>
                  <a:schemeClr val="accent2"/>
                </a:solidFill>
                <a:latin typeface="微软雅黑" panose="020B0503020204020204" charset="-122"/>
                <a:ea typeface="微软雅黑" panose="020B0503020204020204" charset="-122"/>
              </a:endParaRPr>
            </a:p>
          </p:txBody>
        </p:sp>
        <p:sp>
          <p:nvSpPr>
            <p:cNvPr id="34" name="Text Placeholder 62"/>
            <p:cNvSpPr txBox="1"/>
            <p:nvPr/>
          </p:nvSpPr>
          <p:spPr>
            <a:xfrm>
              <a:off x="8277006" y="2046468"/>
              <a:ext cx="2793728" cy="6819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20000"/>
                </a:lnSpc>
                <a:buClr>
                  <a:srgbClr val="C00000"/>
                </a:buClr>
              </a:pPr>
              <a:r>
                <a:rPr lang="zh-CN" altLang="en-US" sz="1400" dirty="0">
                  <a:solidFill>
                    <a:schemeClr val="bg1">
                      <a:lumMod val="50000"/>
                    </a:schemeClr>
                  </a:solidFill>
                  <a:sym typeface="+mn-ea"/>
                </a:rPr>
                <a:t>在本次和上次选型的产品</a:t>
              </a:r>
              <a:endParaRPr lang="zh-CN" altLang="en-US" sz="1400" dirty="0">
                <a:solidFill>
                  <a:schemeClr val="bg1">
                    <a:lumMod val="50000"/>
                  </a:schemeClr>
                </a:solidFill>
                <a:sym typeface="+mn-ea"/>
              </a:endParaRPr>
            </a:p>
            <a:p>
              <a:pPr algn="l">
                <a:lnSpc>
                  <a:spcPct val="120000"/>
                </a:lnSpc>
                <a:buClr>
                  <a:srgbClr val="C00000"/>
                </a:buClr>
              </a:pPr>
              <a:r>
                <a:rPr lang="zh-CN" altLang="en-US" sz="1400" dirty="0">
                  <a:solidFill>
                    <a:schemeClr val="bg1">
                      <a:lumMod val="50000"/>
                    </a:schemeClr>
                  </a:solidFill>
                  <a:sym typeface="+mn-ea"/>
                </a:rPr>
                <a:t>价格优势较为明显</a:t>
              </a:r>
              <a:endParaRPr lang="zh-CN" altLang="en-US" sz="1400" dirty="0">
                <a:solidFill>
                  <a:schemeClr val="bg1">
                    <a:lumMod val="50000"/>
                  </a:schemeClr>
                </a:solidFill>
                <a:sym typeface="+mn-ea"/>
              </a:endParaRPr>
            </a:p>
            <a:p>
              <a:pPr algn="l">
                <a:lnSpc>
                  <a:spcPct val="120000"/>
                </a:lnSpc>
                <a:buClr>
                  <a:srgbClr val="C00000"/>
                </a:buClr>
              </a:pPr>
              <a:r>
                <a:rPr lang="zh-CN" altLang="en-US" sz="1400" dirty="0">
                  <a:solidFill>
                    <a:schemeClr val="bg1">
                      <a:lumMod val="50000"/>
                    </a:schemeClr>
                  </a:solidFill>
                  <a:sym typeface="+mn-ea"/>
                </a:rPr>
                <a:t>能有效降低采购建设成本</a:t>
              </a:r>
              <a:endParaRPr lang="zh-CN" altLang="en-US" sz="1400" dirty="0">
                <a:solidFill>
                  <a:schemeClr val="bg1">
                    <a:lumMod val="50000"/>
                  </a:schemeClr>
                </a:solidFill>
                <a:sym typeface="+mn-ea"/>
              </a:endParaRPr>
            </a:p>
          </p:txBody>
        </p:sp>
      </p:grpSp>
      <p:grpSp>
        <p:nvGrpSpPr>
          <p:cNvPr id="35" name="Group 34"/>
          <p:cNvGrpSpPr/>
          <p:nvPr/>
        </p:nvGrpSpPr>
        <p:grpSpPr>
          <a:xfrm>
            <a:off x="559547" y="4568207"/>
            <a:ext cx="2652395" cy="989965"/>
            <a:chOff x="7962641" y="1849618"/>
            <a:chExt cx="2652740" cy="989965"/>
          </a:xfrm>
        </p:grpSpPr>
        <p:sp>
          <p:nvSpPr>
            <p:cNvPr id="36" name="Text Placeholder 60"/>
            <p:cNvSpPr txBox="1"/>
            <p:nvPr/>
          </p:nvSpPr>
          <p:spPr>
            <a:xfrm>
              <a:off x="8277006" y="1849618"/>
              <a:ext cx="2338188" cy="292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zh-CN" sz="2000" b="1" dirty="0">
                  <a:solidFill>
                    <a:schemeClr val="accent4"/>
                  </a:solidFill>
                  <a:latin typeface="+mj-lt"/>
                </a:rPr>
                <a:t>维护简单</a:t>
              </a:r>
              <a:endParaRPr lang="zh-CN" sz="2000" b="1" dirty="0">
                <a:solidFill>
                  <a:schemeClr val="accent4"/>
                </a:solidFill>
                <a:latin typeface="+mj-lt"/>
              </a:endParaRPr>
            </a:p>
          </p:txBody>
        </p:sp>
        <p:sp>
          <p:nvSpPr>
            <p:cNvPr id="37" name="Text Placeholder 62"/>
            <p:cNvSpPr txBox="1"/>
            <p:nvPr/>
          </p:nvSpPr>
          <p:spPr>
            <a:xfrm>
              <a:off x="7962641" y="2157593"/>
              <a:ext cx="2652740" cy="6819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zh-CN" altLang="en-US" sz="1400" dirty="0">
                  <a:solidFill>
                    <a:schemeClr val="bg1">
                      <a:lumMod val="50000"/>
                    </a:schemeClr>
                  </a:solidFill>
                  <a:sym typeface="+mn-ea"/>
                </a:rPr>
                <a:t>遵循行业标准，减少不必要的二次开发</a:t>
              </a:r>
              <a:endParaRPr lang="zh-CN" altLang="en-US" sz="1400" dirty="0">
                <a:solidFill>
                  <a:schemeClr val="bg1">
                    <a:lumMod val="50000"/>
                  </a:schemeClr>
                </a:solidFill>
                <a:sym typeface="+mn-ea"/>
              </a:endParaRPr>
            </a:p>
            <a:p>
              <a:pPr algn="r">
                <a:lnSpc>
                  <a:spcPct val="110000"/>
                </a:lnSpc>
              </a:pPr>
              <a:r>
                <a:rPr lang="zh-CN" altLang="en-US" sz="1400" dirty="0">
                  <a:solidFill>
                    <a:schemeClr val="tx1">
                      <a:lumMod val="50000"/>
                      <a:lumOff val="50000"/>
                    </a:schemeClr>
                  </a:solidFill>
                </a:rPr>
                <a:t>全中文</a:t>
              </a:r>
              <a:r>
                <a:rPr lang="en-US" altLang="zh-CN" sz="1400" dirty="0">
                  <a:solidFill>
                    <a:schemeClr val="tx1">
                      <a:lumMod val="50000"/>
                      <a:lumOff val="50000"/>
                    </a:schemeClr>
                  </a:solidFill>
                </a:rPr>
                <a:t>WEB</a:t>
              </a:r>
              <a:r>
                <a:rPr lang="zh-CN" altLang="en-US" sz="1400" dirty="0">
                  <a:solidFill>
                    <a:schemeClr val="tx1">
                      <a:lumMod val="50000"/>
                      <a:lumOff val="50000"/>
                    </a:schemeClr>
                  </a:solidFill>
                </a:rPr>
                <a:t>界面，简单易上手</a:t>
              </a:r>
              <a:endParaRPr lang="zh-CN" altLang="en-US" sz="1400" dirty="0">
                <a:solidFill>
                  <a:schemeClr val="tx1">
                    <a:lumMod val="50000"/>
                    <a:lumOff val="50000"/>
                  </a:schemeClr>
                </a:solidFill>
              </a:endParaRPr>
            </a:p>
          </p:txBody>
        </p:sp>
      </p:grpSp>
      <p:grpSp>
        <p:nvGrpSpPr>
          <p:cNvPr id="38" name="Group 37"/>
          <p:cNvGrpSpPr/>
          <p:nvPr/>
        </p:nvGrpSpPr>
        <p:grpSpPr>
          <a:xfrm>
            <a:off x="590661" y="2276471"/>
            <a:ext cx="2928434" cy="1046480"/>
            <a:chOff x="7686379" y="1796278"/>
            <a:chExt cx="2928815" cy="1046480"/>
          </a:xfrm>
        </p:grpSpPr>
        <p:sp>
          <p:nvSpPr>
            <p:cNvPr id="39" name="Text Placeholder 60"/>
            <p:cNvSpPr txBox="1"/>
            <p:nvPr/>
          </p:nvSpPr>
          <p:spPr>
            <a:xfrm>
              <a:off x="8277006" y="1796278"/>
              <a:ext cx="2338188" cy="292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zh-CN" sz="2000" b="1" dirty="0">
                  <a:solidFill>
                    <a:schemeClr val="accent3"/>
                  </a:solidFill>
                  <a:latin typeface="+mj-lt"/>
                </a:rPr>
                <a:t>管理方便</a:t>
              </a:r>
              <a:endParaRPr lang="zh-CN" sz="2000" b="1" dirty="0">
                <a:solidFill>
                  <a:schemeClr val="accent3"/>
                </a:solidFill>
                <a:latin typeface="+mj-lt"/>
              </a:endParaRPr>
            </a:p>
          </p:txBody>
        </p:sp>
        <p:sp>
          <p:nvSpPr>
            <p:cNvPr id="40" name="Text Placeholder 62"/>
            <p:cNvSpPr txBox="1"/>
            <p:nvPr/>
          </p:nvSpPr>
          <p:spPr>
            <a:xfrm>
              <a:off x="7686379" y="2160768"/>
              <a:ext cx="2904868" cy="6819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20000"/>
                </a:lnSpc>
              </a:pPr>
              <a:r>
                <a:rPr lang="zh-CN" altLang="en-US" sz="1400" dirty="0">
                  <a:solidFill>
                    <a:schemeClr val="bg1">
                      <a:lumMod val="50000"/>
                    </a:schemeClr>
                  </a:solidFill>
                  <a:latin typeface="微软雅黑" panose="020B0503020204020204" charset="-122"/>
                  <a:ea typeface="微软雅黑" panose="020B0503020204020204" charset="-122"/>
                  <a:sym typeface="+mn-ea"/>
                </a:rPr>
                <a:t>无线网络、有线网络的统一运营，用户数据的统一管理以及与数字校园融合，实现统一认证</a:t>
              </a:r>
              <a:endParaRPr lang="en-AU" sz="1400" dirty="0">
                <a:solidFill>
                  <a:schemeClr val="tx1">
                    <a:lumMod val="50000"/>
                    <a:lumOff val="50000"/>
                  </a:schemeClr>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椭圆 3"/>
          <p:cNvSpPr/>
          <p:nvPr/>
        </p:nvSpPr>
        <p:spPr>
          <a:xfrm>
            <a:off x="4973955" y="2415540"/>
            <a:ext cx="2565400" cy="25654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p>
            <a:pPr algn="ctr"/>
            <a:endParaRPr lang="zh-CN" altLang="en-US" b="1"/>
          </a:p>
        </p:txBody>
      </p:sp>
      <p:sp>
        <p:nvSpPr>
          <p:cNvPr id="2" name="标题 1"/>
          <p:cNvSpPr>
            <a:spLocks noGrp="1"/>
          </p:cNvSpPr>
          <p:nvPr>
            <p:ph type="title"/>
          </p:nvPr>
        </p:nvSpPr>
        <p:spPr/>
        <p:txBody>
          <a:bodyPr/>
          <a:p>
            <a:r>
              <a:rPr lang="zh-CN" altLang="en-US" b="1"/>
              <a:t>产品特点</a:t>
            </a:r>
            <a:endParaRPr lang="zh-CN" altLang="en-US" b="1"/>
          </a:p>
        </p:txBody>
      </p:sp>
      <p:sp>
        <p:nvSpPr>
          <p:cNvPr id="3" name="椭圆 2"/>
          <p:cNvSpPr/>
          <p:nvPr/>
        </p:nvSpPr>
        <p:spPr>
          <a:xfrm>
            <a:off x="5631815" y="3073400"/>
            <a:ext cx="1249680" cy="1249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蓝海卓越计费平台</a:t>
            </a:r>
            <a:endParaRPr lang="zh-CN" altLang="en-US" b="1"/>
          </a:p>
        </p:txBody>
      </p:sp>
      <p:sp>
        <p:nvSpPr>
          <p:cNvPr id="5" name="椭圆 4"/>
          <p:cNvSpPr/>
          <p:nvPr/>
        </p:nvSpPr>
        <p:spPr>
          <a:xfrm>
            <a:off x="5631815" y="1311910"/>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en-US" altLang="zh-CN" b="1"/>
              <a:t>PPPoE</a:t>
            </a:r>
            <a:r>
              <a:rPr lang="zh-CN" altLang="en-US" b="1"/>
              <a:t>代拨</a:t>
            </a:r>
            <a:endParaRPr lang="zh-CN" altLang="en-US" b="1"/>
          </a:p>
        </p:txBody>
      </p:sp>
      <p:sp>
        <p:nvSpPr>
          <p:cNvPr id="7" name="椭圆 6"/>
          <p:cNvSpPr/>
          <p:nvPr/>
        </p:nvSpPr>
        <p:spPr>
          <a:xfrm>
            <a:off x="6995160" y="1913255"/>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无人值守运营</a:t>
            </a:r>
            <a:endParaRPr lang="zh-CN" b="1"/>
          </a:p>
        </p:txBody>
      </p:sp>
      <p:sp>
        <p:nvSpPr>
          <p:cNvPr id="8" name="椭圆 7"/>
          <p:cNvSpPr/>
          <p:nvPr/>
        </p:nvSpPr>
        <p:spPr>
          <a:xfrm>
            <a:off x="7392035" y="3378200"/>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简单高效运维</a:t>
            </a:r>
            <a:endParaRPr lang="zh-CN" b="1"/>
          </a:p>
        </p:txBody>
      </p:sp>
      <p:sp>
        <p:nvSpPr>
          <p:cNvPr id="9" name="椭圆 8"/>
          <p:cNvSpPr/>
          <p:nvPr/>
        </p:nvSpPr>
        <p:spPr>
          <a:xfrm>
            <a:off x="6562725" y="4627880"/>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防代理防私接</a:t>
            </a:r>
            <a:endParaRPr lang="zh-CN" b="1"/>
          </a:p>
        </p:txBody>
      </p:sp>
      <p:sp>
        <p:nvSpPr>
          <p:cNvPr id="10" name="椭圆 9"/>
          <p:cNvSpPr/>
          <p:nvPr/>
        </p:nvSpPr>
        <p:spPr>
          <a:xfrm>
            <a:off x="4876800" y="4642485"/>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有线无线统一</a:t>
            </a:r>
            <a:endParaRPr lang="zh-CN" b="1"/>
          </a:p>
        </p:txBody>
      </p:sp>
      <p:sp>
        <p:nvSpPr>
          <p:cNvPr id="11" name="椭圆 10"/>
          <p:cNvSpPr/>
          <p:nvPr/>
        </p:nvSpPr>
        <p:spPr>
          <a:xfrm>
            <a:off x="3947160" y="3392805"/>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多级权限划分</a:t>
            </a:r>
            <a:endParaRPr lang="zh-CN" b="1"/>
          </a:p>
        </p:txBody>
      </p:sp>
      <p:sp>
        <p:nvSpPr>
          <p:cNvPr id="12" name="椭圆 11"/>
          <p:cNvSpPr/>
          <p:nvPr/>
        </p:nvSpPr>
        <p:spPr>
          <a:xfrm>
            <a:off x="4268470" y="2019935"/>
            <a:ext cx="1249680" cy="124968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p>
            <a:pPr algn="ctr"/>
            <a:r>
              <a:rPr lang="zh-CN" b="1"/>
              <a:t>高性能高稳定</a:t>
            </a:r>
            <a:endParaRPr lang="zh-CN" b="1"/>
          </a:p>
        </p:txBody>
      </p:sp>
      <p:sp>
        <p:nvSpPr>
          <p:cNvPr id="13" name="圆角矩形 12"/>
          <p:cNvSpPr/>
          <p:nvPr/>
        </p:nvSpPr>
        <p:spPr>
          <a:xfrm>
            <a:off x="5318125" y="535940"/>
            <a:ext cx="1877060" cy="6464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altLang="en-US" sz="1200"/>
              <a:t>支持与家运营商同时接入，实现</a:t>
            </a:r>
            <a:r>
              <a:rPr lang="en-US" altLang="zh-CN" sz="1200"/>
              <a:t>PPPOE</a:t>
            </a:r>
            <a:r>
              <a:rPr lang="zh-CN" altLang="en-US" sz="1200"/>
              <a:t>代拨，自动选路</a:t>
            </a:r>
            <a:endParaRPr lang="zh-CN" altLang="en-US" sz="1200"/>
          </a:p>
        </p:txBody>
      </p:sp>
      <p:sp>
        <p:nvSpPr>
          <p:cNvPr id="14" name="圆角矩形 13"/>
          <p:cNvSpPr/>
          <p:nvPr/>
        </p:nvSpPr>
        <p:spPr>
          <a:xfrm>
            <a:off x="8465820" y="2145030"/>
            <a:ext cx="1877060" cy="68961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全自动注册、缴费，远程管理，无需人员现场值守，所有管理进行</a:t>
            </a:r>
            <a:endParaRPr lang="zh-CN" sz="1200"/>
          </a:p>
        </p:txBody>
      </p:sp>
      <p:sp>
        <p:nvSpPr>
          <p:cNvPr id="15" name="圆角矩形 14"/>
          <p:cNvSpPr/>
          <p:nvPr/>
        </p:nvSpPr>
        <p:spPr>
          <a:xfrm>
            <a:off x="8970645" y="3645535"/>
            <a:ext cx="1877060" cy="8299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全中文</a:t>
            </a:r>
            <a:r>
              <a:rPr lang="en-US" altLang="zh-CN" sz="1200"/>
              <a:t>WEB</a:t>
            </a:r>
            <a:r>
              <a:rPr lang="zh-CN" altLang="en-US" sz="1200"/>
              <a:t>页面，简单易上手</a:t>
            </a:r>
            <a:endParaRPr lang="zh-CN" altLang="en-US" sz="1200"/>
          </a:p>
          <a:p>
            <a:pPr algn="l"/>
            <a:r>
              <a:rPr lang="zh-CN" altLang="en-US" sz="1200"/>
              <a:t>双机热备功能，云备份功能，安心省心</a:t>
            </a:r>
            <a:endParaRPr lang="zh-CN" altLang="en-US" sz="1200"/>
          </a:p>
        </p:txBody>
      </p:sp>
      <p:sp>
        <p:nvSpPr>
          <p:cNvPr id="16" name="圆角矩形 15"/>
          <p:cNvSpPr/>
          <p:nvPr/>
        </p:nvSpPr>
        <p:spPr>
          <a:xfrm>
            <a:off x="7975600" y="5047615"/>
            <a:ext cx="1877060" cy="8299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网关内置防私接功能</a:t>
            </a:r>
            <a:endParaRPr lang="zh-CN" sz="1200"/>
          </a:p>
          <a:p>
            <a:pPr algn="l"/>
            <a:r>
              <a:rPr lang="zh-CN" sz="1200"/>
              <a:t>有效防止用户共享上网行为</a:t>
            </a:r>
            <a:endParaRPr lang="zh-CN" sz="1200"/>
          </a:p>
        </p:txBody>
      </p:sp>
      <p:sp>
        <p:nvSpPr>
          <p:cNvPr id="17" name="圆角矩形 16"/>
          <p:cNvSpPr/>
          <p:nvPr/>
        </p:nvSpPr>
        <p:spPr>
          <a:xfrm>
            <a:off x="1913890" y="2324100"/>
            <a:ext cx="1877060" cy="7493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上千项目运营实践</a:t>
            </a:r>
            <a:endParaRPr lang="zh-CN" sz="1200"/>
          </a:p>
          <a:p>
            <a:pPr algn="l"/>
            <a:r>
              <a:rPr lang="zh-CN" sz="1200"/>
              <a:t>省级运营平台，市级运营平台，校园级平台，无论大小，均可支持</a:t>
            </a:r>
            <a:endParaRPr lang="zh-CN" sz="1200"/>
          </a:p>
        </p:txBody>
      </p:sp>
      <p:sp>
        <p:nvSpPr>
          <p:cNvPr id="18" name="圆角矩形 17"/>
          <p:cNvSpPr/>
          <p:nvPr/>
        </p:nvSpPr>
        <p:spPr>
          <a:xfrm>
            <a:off x="1415415" y="3645535"/>
            <a:ext cx="1877060" cy="8299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运营商权限</a:t>
            </a:r>
            <a:endParaRPr lang="zh-CN" sz="1200"/>
          </a:p>
          <a:p>
            <a:pPr algn="l"/>
            <a:r>
              <a:rPr lang="zh-CN" sz="1200"/>
              <a:t>校园权限、不同管理员权限，按需划分，互不干扰</a:t>
            </a:r>
            <a:endParaRPr lang="zh-CN" sz="1200"/>
          </a:p>
        </p:txBody>
      </p:sp>
      <p:sp>
        <p:nvSpPr>
          <p:cNvPr id="19" name="圆角矩形 18"/>
          <p:cNvSpPr/>
          <p:nvPr/>
        </p:nvSpPr>
        <p:spPr>
          <a:xfrm>
            <a:off x="2391410" y="5047615"/>
            <a:ext cx="1877060" cy="8299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l"/>
            <a:r>
              <a:rPr lang="zh-CN" sz="1200"/>
              <a:t>有线与无线统一用户管理，</a:t>
            </a:r>
            <a:r>
              <a:rPr lang="en-US" altLang="zh-CN" sz="1200"/>
              <a:t>PPPOE</a:t>
            </a:r>
            <a:r>
              <a:rPr lang="zh-CN" altLang="en-US" sz="1200"/>
              <a:t>、</a:t>
            </a:r>
            <a:r>
              <a:rPr lang="en-US" altLang="zh-CN" sz="1200"/>
              <a:t>PORTAL</a:t>
            </a:r>
            <a:r>
              <a:rPr lang="zh-CN" altLang="en-US" sz="1200"/>
              <a:t>、</a:t>
            </a:r>
            <a:r>
              <a:rPr lang="en-US" altLang="zh-CN" sz="1200"/>
              <a:t>802.1X</a:t>
            </a:r>
            <a:r>
              <a:rPr lang="zh-CN" altLang="en-US" sz="1200"/>
              <a:t>，无缝切换</a:t>
            </a:r>
            <a:endParaRPr lang="zh-CN" altLang="en-US" sz="1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计费产品特点</a:t>
            </a:r>
            <a:endParaRPr lang="zh-CN" altLang="en-US" b="1"/>
          </a:p>
        </p:txBody>
      </p:sp>
      <p:sp>
        <p:nvSpPr>
          <p:cNvPr id="6" name="内容占位符 2"/>
          <p:cNvSpPr>
            <a:spLocks noGrp="1"/>
          </p:cNvSpPr>
          <p:nvPr>
            <p:ph idx="1"/>
          </p:nvPr>
        </p:nvSpPr>
        <p:spPr>
          <a:xfrm>
            <a:off x="3657600" y="1185863"/>
            <a:ext cx="6553200" cy="395288"/>
          </a:xfrm>
          <a:solidFill>
            <a:srgbClr val="19AFE1"/>
          </a:solidFill>
          <a:ln>
            <a:solidFill>
              <a:schemeClr val="bg1">
                <a:lumMod val="50000"/>
              </a:schemeClr>
            </a:solidFill>
          </a:ln>
        </p:spPr>
        <p:txBody>
          <a:bodyPr vert="horz" lIns="91440" tIns="45720" rIns="91440" bIns="45720" rtlCol="0" anchor="ctr">
            <a:noAutofit/>
          </a:body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基于</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Linux</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平台，</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99.99%</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高</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可靠性，单机支持</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100</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万用户，认证压力达</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5000+</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请求</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秒</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 </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endParaRPr kumimoji="0" 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1269" name="内容占位符 2"/>
          <p:cNvSpPr txBox="1"/>
          <p:nvPr/>
        </p:nvSpPr>
        <p:spPr>
          <a:xfrm>
            <a:off x="1947863" y="1185863"/>
            <a:ext cx="1628775" cy="395287"/>
          </a:xfrm>
          <a:prstGeom prst="rect">
            <a:avLst/>
          </a:prstGeom>
          <a:solidFill>
            <a:schemeClr val="tx2"/>
          </a:solidFill>
          <a:ln w="9525">
            <a:noFill/>
          </a:ln>
        </p:spPr>
        <p:txBody>
          <a:bodyPr anchor="ctr" anchorCtr="0"/>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indent="0">
              <a:lnSpc>
                <a:spcPct val="90000"/>
              </a:lnSpc>
              <a:spcBef>
                <a:spcPts val="1800"/>
              </a:spcBef>
              <a:buClr>
                <a:schemeClr val="accent1"/>
              </a:buClr>
              <a:buNone/>
            </a:pPr>
            <a:r>
              <a:rPr lang="en-US" altLang="zh-CN" sz="1200" b="1" dirty="0">
                <a:solidFill>
                  <a:schemeClr val="bg1"/>
                </a:solidFill>
                <a:latin typeface="微软雅黑" panose="020B0503020204020204" charset="-122"/>
                <a:ea typeface="微软雅黑" panose="020B0503020204020204" charset="-122"/>
              </a:rPr>
              <a:t>1. </a:t>
            </a:r>
            <a:r>
              <a:rPr lang="zh-CN" altLang="en-US" sz="1200" b="1" dirty="0">
                <a:solidFill>
                  <a:schemeClr val="bg1"/>
                </a:solidFill>
                <a:latin typeface="微软雅黑" panose="020B0503020204020204" charset="-122"/>
                <a:ea typeface="微软雅黑" panose="020B0503020204020204" charset="-122"/>
              </a:rPr>
              <a:t>高稳定性</a:t>
            </a:r>
            <a:r>
              <a:rPr lang="en-US" altLang="zh-CN" sz="1200" b="1" dirty="0">
                <a:solidFill>
                  <a:schemeClr val="bg1"/>
                </a:solidFill>
                <a:latin typeface="微软雅黑" panose="020B0503020204020204" charset="-122"/>
                <a:ea typeface="微软雅黑" panose="020B0503020204020204" charset="-122"/>
              </a:rPr>
              <a:t>/</a:t>
            </a:r>
            <a:r>
              <a:rPr lang="zh-CN" altLang="en-US" sz="1200" b="1" dirty="0">
                <a:solidFill>
                  <a:schemeClr val="bg1"/>
                </a:solidFill>
                <a:latin typeface="微软雅黑" panose="020B0503020204020204" charset="-122"/>
                <a:ea typeface="微软雅黑" panose="020B0503020204020204" charset="-122"/>
              </a:rPr>
              <a:t>高性能</a:t>
            </a:r>
            <a:endParaRPr lang="zh-CN" altLang="en-US" sz="1200" b="1" dirty="0">
              <a:solidFill>
                <a:schemeClr val="bg1"/>
              </a:solidFill>
              <a:latin typeface="微软雅黑" panose="020B0503020204020204" charset="-122"/>
              <a:ea typeface="微软雅黑" panose="020B0503020204020204" charset="-122"/>
            </a:endParaRPr>
          </a:p>
        </p:txBody>
      </p:sp>
      <p:sp>
        <p:nvSpPr>
          <p:cNvPr id="11270" name="内容占位符 2"/>
          <p:cNvSpPr txBox="1"/>
          <p:nvPr/>
        </p:nvSpPr>
        <p:spPr>
          <a:xfrm>
            <a:off x="1947863" y="2873375"/>
            <a:ext cx="1628775"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4. </a:t>
            </a:r>
            <a:r>
              <a:rPr lang="en-US" altLang="zh-CN" sz="1200" b="1" dirty="0">
                <a:solidFill>
                  <a:schemeClr val="bg1"/>
                </a:solidFill>
                <a:latin typeface="微软雅黑" panose="020B0503020204020204" charset="-122"/>
                <a:ea typeface="微软雅黑" panose="020B0503020204020204" charset="-122"/>
                <a:sym typeface="+mn-ea"/>
              </a:rPr>
              <a:t>有线</a:t>
            </a:r>
            <a:r>
              <a:rPr lang="en-US" altLang="zh-CN" sz="1200" b="1" dirty="0">
                <a:solidFill>
                  <a:schemeClr val="bg1"/>
                </a:solidFill>
                <a:latin typeface="微软雅黑" panose="020B0503020204020204" charset="-122"/>
                <a:ea typeface="微软雅黑" panose="020B0503020204020204" charset="-122"/>
                <a:sym typeface="+mn-ea"/>
              </a:rPr>
              <a:t>/</a:t>
            </a:r>
            <a:r>
              <a:rPr lang="en-US" altLang="zh-CN" sz="1200" b="1" dirty="0">
                <a:solidFill>
                  <a:schemeClr val="bg1"/>
                </a:solidFill>
                <a:latin typeface="微软雅黑" panose="020B0503020204020204" charset="-122"/>
                <a:ea typeface="微软雅黑" panose="020B0503020204020204" charset="-122"/>
                <a:sym typeface="+mn-ea"/>
              </a:rPr>
              <a:t>无线一体化</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1271" name="内容占位符 2"/>
          <p:cNvSpPr txBox="1"/>
          <p:nvPr/>
        </p:nvSpPr>
        <p:spPr>
          <a:xfrm>
            <a:off x="1948180" y="2305050"/>
            <a:ext cx="1636395" cy="405765"/>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3. </a:t>
            </a:r>
            <a:r>
              <a:rPr lang="en-US" altLang="zh-CN" sz="1200" b="1" dirty="0">
                <a:solidFill>
                  <a:schemeClr val="bg1"/>
                </a:solidFill>
                <a:latin typeface="微软雅黑" panose="020B0503020204020204" charset="-122"/>
                <a:ea typeface="微软雅黑" panose="020B0503020204020204" charset="-122"/>
                <a:sym typeface="+mn-ea"/>
              </a:rPr>
              <a:t>灵活的计费方式</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8" name="内容占位符 2"/>
          <p:cNvSpPr txBox="1"/>
          <p:nvPr/>
        </p:nvSpPr>
        <p:spPr>
          <a:xfrm>
            <a:off x="3657600" y="2873375"/>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支持</a:t>
            </a:r>
            <a:r>
              <a:rPr kumimoji="0" lang="en-US" altLang="zh-CN" sz="1200" b="0" i="0" u="none" strike="noStrike" kern="1200" cap="none" spc="0" normalizeH="0" baseline="0" noProof="0" dirty="0" err="1">
                <a:ln>
                  <a:noFill/>
                </a:ln>
                <a:solidFill>
                  <a:schemeClr val="bg1"/>
                </a:solidFill>
                <a:effectLst/>
                <a:uLnTx/>
                <a:uFillTx/>
                <a:latin typeface="微软雅黑" panose="020B0503020204020204" charset="-122"/>
                <a:ea typeface="微软雅黑" panose="020B0503020204020204" charset="-122"/>
                <a:cs typeface="Aharoni" pitchFamily="2" charset="-79"/>
              </a:rPr>
              <a:t>PPPoe</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和无线</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802.1X</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并存的场合，灵活控制不同接入方式的上网策略。</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9" name="内容占位符 2"/>
          <p:cNvSpPr txBox="1"/>
          <p:nvPr/>
        </p:nvSpPr>
        <p:spPr>
          <a:xfrm>
            <a:off x="3657600" y="2305050"/>
            <a:ext cx="6553200" cy="405765"/>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计费方式可支持包月</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包天</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包小时</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包流量、也可支持时长或流量计费。</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20" name="内容占位符 2"/>
          <p:cNvSpPr txBox="1"/>
          <p:nvPr/>
        </p:nvSpPr>
        <p:spPr>
          <a:xfrm>
            <a:off x="3657600" y="3433763"/>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可支持基于终端</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MAC</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NAS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、双层</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VLAN</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、热点</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SSID</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、等参数的业务绑定。</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1275" name="内容占位符 2"/>
          <p:cNvSpPr txBox="1"/>
          <p:nvPr/>
        </p:nvSpPr>
        <p:spPr>
          <a:xfrm>
            <a:off x="1947863" y="3433763"/>
            <a:ext cx="1628775" cy="393700"/>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5. </a:t>
            </a:r>
            <a:r>
              <a:rPr lang="en-US" altLang="zh-CN" sz="1200" b="1" dirty="0">
                <a:solidFill>
                  <a:schemeClr val="bg1"/>
                </a:solidFill>
                <a:latin typeface="微软雅黑" panose="020B0503020204020204" charset="-122"/>
                <a:ea typeface="微软雅黑" panose="020B0503020204020204" charset="-122"/>
                <a:sym typeface="+mn-ea"/>
              </a:rPr>
              <a:t>丰富的绑定方式</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1276" name="内容占位符 2"/>
          <p:cNvSpPr txBox="1"/>
          <p:nvPr/>
        </p:nvSpPr>
        <p:spPr>
          <a:xfrm>
            <a:off x="1947863" y="1746250"/>
            <a:ext cx="1628775"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2. </a:t>
            </a:r>
            <a:r>
              <a:rPr lang="en-US" altLang="zh-CN" sz="1200" b="1" dirty="0">
                <a:solidFill>
                  <a:schemeClr val="bg1"/>
                </a:solidFill>
                <a:latin typeface="微软雅黑" panose="020B0503020204020204" charset="-122"/>
                <a:ea typeface="微软雅黑" panose="020B0503020204020204" charset="-122"/>
                <a:sym typeface="+mn-ea"/>
              </a:rPr>
              <a:t>强大的分权分域</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3" name="内容占位符 2"/>
          <p:cNvSpPr txBox="1"/>
          <p:nvPr/>
        </p:nvSpPr>
        <p:spPr>
          <a:xfrm>
            <a:off x="3657600" y="1746250"/>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支持各种角色定义以及含分校在内的多级组织机构，限制计费元素的使用范围。</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1278" name="内容占位符 2"/>
          <p:cNvSpPr txBox="1"/>
          <p:nvPr/>
        </p:nvSpPr>
        <p:spPr>
          <a:xfrm>
            <a:off x="1947863" y="3992563"/>
            <a:ext cx="1628775" cy="395287"/>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6. </a:t>
            </a:r>
            <a:r>
              <a:rPr lang="en-US" altLang="zh-CN" sz="1200" b="1" dirty="0">
                <a:solidFill>
                  <a:schemeClr val="bg1"/>
                </a:solidFill>
                <a:latin typeface="微软雅黑" panose="020B0503020204020204" charset="-122"/>
                <a:ea typeface="微软雅黑" panose="020B0503020204020204" charset="-122"/>
                <a:sym typeface="+mn-ea"/>
              </a:rPr>
              <a:t>多种</a:t>
            </a:r>
            <a:r>
              <a:rPr lang="en-US" altLang="zh-CN" sz="1200" b="1" dirty="0">
                <a:solidFill>
                  <a:schemeClr val="bg1"/>
                </a:solidFill>
                <a:latin typeface="微软雅黑" panose="020B0503020204020204" charset="-122"/>
                <a:ea typeface="微软雅黑" panose="020B0503020204020204" charset="-122"/>
                <a:sym typeface="+mn-ea"/>
              </a:rPr>
              <a:t>BAS</a:t>
            </a:r>
            <a:r>
              <a:rPr lang="en-US" altLang="zh-CN" sz="1200" b="1" dirty="0">
                <a:solidFill>
                  <a:schemeClr val="bg1"/>
                </a:solidFill>
                <a:latin typeface="微软雅黑" panose="020B0503020204020204" charset="-122"/>
                <a:ea typeface="微软雅黑" panose="020B0503020204020204" charset="-122"/>
                <a:sym typeface="+mn-ea"/>
              </a:rPr>
              <a:t>设备</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5" name="内容占位符 2"/>
          <p:cNvSpPr txBox="1"/>
          <p:nvPr/>
        </p:nvSpPr>
        <p:spPr>
          <a:xfrm>
            <a:off x="3657600" y="3992563"/>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可支持华为、中兴、</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Juniper</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H3C</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、博达、汉明、信锐、灵州、派网、</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RUCKUS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ARUBA</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TPLINK</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、皖通等全球主流厂商。</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1280" name="内容占位符 2"/>
          <p:cNvSpPr txBox="1"/>
          <p:nvPr/>
        </p:nvSpPr>
        <p:spPr>
          <a:xfrm>
            <a:off x="1947863" y="4552950"/>
            <a:ext cx="1628775" cy="393700"/>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7. </a:t>
            </a:r>
            <a:r>
              <a:rPr lang="en-US" altLang="zh-CN" sz="1200" b="1" dirty="0">
                <a:solidFill>
                  <a:schemeClr val="bg1"/>
                </a:solidFill>
                <a:latin typeface="微软雅黑" panose="020B0503020204020204" charset="-122"/>
                <a:ea typeface="微软雅黑" panose="020B0503020204020204" charset="-122"/>
                <a:sym typeface="+mn-ea"/>
              </a:rPr>
              <a:t>多种</a:t>
            </a:r>
            <a:r>
              <a:rPr lang="en-US" altLang="zh-CN" sz="1200" b="1" dirty="0">
                <a:solidFill>
                  <a:schemeClr val="bg1"/>
                </a:solidFill>
                <a:latin typeface="微软雅黑" panose="020B0503020204020204" charset="-122"/>
                <a:ea typeface="微软雅黑" panose="020B0503020204020204" charset="-122"/>
                <a:sym typeface="+mn-ea"/>
              </a:rPr>
              <a:t>Portal</a:t>
            </a:r>
            <a:r>
              <a:rPr lang="en-US" altLang="zh-CN" sz="1200" b="1" dirty="0">
                <a:solidFill>
                  <a:schemeClr val="bg1"/>
                </a:solidFill>
                <a:latin typeface="微软雅黑" panose="020B0503020204020204" charset="-122"/>
                <a:ea typeface="微软雅黑" panose="020B0503020204020204" charset="-122"/>
                <a:sym typeface="+mn-ea"/>
              </a:rPr>
              <a:t>协议</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7" name="内容占位符 2"/>
          <p:cNvSpPr txBox="1"/>
          <p:nvPr/>
        </p:nvSpPr>
        <p:spPr>
          <a:xfrm>
            <a:off x="3657600" y="4552950"/>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可支持中国移动</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协议、华为</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协议、</a:t>
            </a:r>
            <a:r>
              <a:rPr kumimoji="0" 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蓝海卓越</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协议、</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WIFIDOG</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协议等。</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2300" name="内容占位符 2"/>
          <p:cNvSpPr txBox="1"/>
          <p:nvPr/>
        </p:nvSpPr>
        <p:spPr>
          <a:xfrm>
            <a:off x="1947545" y="5090478"/>
            <a:ext cx="1628775" cy="531812"/>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8. Radius</a:t>
            </a:r>
            <a:r>
              <a:rPr lang="en-US" altLang="zh-CN" sz="1200" b="1" dirty="0">
                <a:solidFill>
                  <a:schemeClr val="bg1"/>
                </a:solidFill>
                <a:latin typeface="微软雅黑" panose="020B0503020204020204" charset="-122"/>
                <a:ea typeface="微软雅黑" panose="020B0503020204020204" charset="-122"/>
                <a:sym typeface="+mn-ea"/>
              </a:rPr>
              <a:t>策略下发</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35" name="内容占位符 2"/>
          <p:cNvSpPr txBox="1"/>
          <p:nvPr/>
        </p:nvSpPr>
        <p:spPr>
          <a:xfrm>
            <a:off x="3657283" y="5092065"/>
            <a:ext cx="6553200" cy="511175"/>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Radius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可针对不同厂家</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BAS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，下发各种授权属性，进行各种业务控制，如上下行带宽、</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QoS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策略、主</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备</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DNS</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、域名、地址池、用户</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IP</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地址、最大在线时长、最大空闲时长等。</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
        <p:nvSpPr>
          <p:cNvPr id="12304" name="内容占位符 2"/>
          <p:cNvSpPr txBox="1"/>
          <p:nvPr/>
        </p:nvSpPr>
        <p:spPr>
          <a:xfrm>
            <a:off x="1947545" y="5764213"/>
            <a:ext cx="1628775" cy="393700"/>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9. </a:t>
            </a:r>
            <a:r>
              <a:rPr lang="en-US" altLang="zh-CN" sz="1200" b="1" dirty="0">
                <a:solidFill>
                  <a:schemeClr val="bg1"/>
                </a:solidFill>
                <a:latin typeface="微软雅黑" panose="020B0503020204020204" charset="-122"/>
                <a:ea typeface="微软雅黑" panose="020B0503020204020204" charset="-122"/>
                <a:sym typeface="+mn-ea"/>
              </a:rPr>
              <a:t>灵活在线数策略</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39" name="内容占位符 2"/>
          <p:cNvSpPr txBox="1"/>
          <p:nvPr/>
        </p:nvSpPr>
        <p:spPr>
          <a:xfrm>
            <a:off x="3657283" y="5764213"/>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defPPr>
              <a:defRPr lang="zh-CN"/>
            </a:defPPr>
            <a:lvl1pPr marL="45720" indent="0">
              <a:spcBef>
                <a:spcPct val="20000"/>
              </a:spcBef>
              <a:buFont typeface="Arial" panose="020B0604020202020204" pitchFamily="34" charset="0"/>
              <a:buNone/>
              <a:defRPr sz="1200">
                <a:solidFill>
                  <a:schemeClr val="bg1"/>
                </a:solidFill>
                <a:latin typeface="微软雅黑" panose="020B0503020204020204" charset="-122"/>
                <a:ea typeface="微软雅黑" panose="020B0503020204020204" charset="-122"/>
                <a:cs typeface="Aharoni" pitchFamily="2" charset="-79"/>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4572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defRPr/>
            </a:pP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支持基于不同接入方式（</a:t>
            </a:r>
            <a:r>
              <a:rPr kumimoji="0" lang="en-US" altLang="zh-CN" sz="1200" b="0" i="0" u="none" strike="noStrike" kern="1200" cap="none" spc="0" normalizeH="0" baseline="0" noProof="0" dirty="0" err="1">
                <a:ln>
                  <a:noFill/>
                </a:ln>
                <a:solidFill>
                  <a:schemeClr val="bg1"/>
                </a:solidFill>
                <a:effectLst/>
                <a:uLnTx/>
                <a:uFillTx/>
                <a:latin typeface="微软雅黑" panose="020B0503020204020204" charset="-122"/>
                <a:ea typeface="微软雅黑" panose="020B0503020204020204" charset="-122"/>
                <a:cs typeface="Aharoni" pitchFamily="2" charset="-79"/>
              </a:rPr>
              <a:t>PPPoe</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/Portal/</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客户端）和终端类型（</a:t>
            </a:r>
            <a:r>
              <a:rPr kumimoji="0" lang="en-US" altLang="zh-CN"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PC/</a:t>
            </a:r>
            <a:r>
              <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rPr>
              <a:t>手机）的在线数控制。</a:t>
            </a:r>
            <a:endParaRPr kumimoji="0" lang="zh-CN" altLang="en-US" sz="1200" b="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haroni" pitchFamily="2" charset="-79"/>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形 8"/>
          <p:cNvPicPr>
            <a:picLocks noChangeAspect="1"/>
          </p:cNvPicPr>
          <p:nvPr/>
        </p:nvPicPr>
        <p:blipFill rotWithShape="1">
          <a:blip r:embed="rId1">
            <a:extLst>
              <a:ext uri="{96DAC541-7B7A-43D3-8B79-37D633B846F1}">
                <asvg:svgBlip xmlns:asvg="http://schemas.microsoft.com/office/drawing/2016/SVG/main" r:embed="rId2"/>
              </a:ext>
            </a:extLst>
          </a:blip>
          <a:srcRect l="61871"/>
          <a:stretch>
            <a:fillRect/>
          </a:stretch>
        </p:blipFill>
        <p:spPr>
          <a:xfrm>
            <a:off x="2734739" y="464895"/>
            <a:ext cx="1031422" cy="2705100"/>
          </a:xfrm>
          <a:prstGeom prst="rect">
            <a:avLst/>
          </a:prstGeom>
        </p:spPr>
      </p:pic>
      <p:sp>
        <p:nvSpPr>
          <p:cNvPr id="4" name="淘宝店chenying0907出品 4"/>
          <p:cNvSpPr/>
          <p:nvPr>
            <p:custDataLst>
              <p:tags r:id="rId3"/>
            </p:custDataLst>
          </p:nvPr>
        </p:nvSpPr>
        <p:spPr>
          <a:xfrm>
            <a:off x="2070101" y="3167063"/>
            <a:ext cx="10121900" cy="449263"/>
          </a:xfrm>
          <a:prstGeom prst="rect">
            <a:avLst/>
          </a:prstGeom>
          <a:gradFill>
            <a:gsLst>
              <a:gs pos="0">
                <a:srgbClr val="1F9AE6"/>
              </a:gs>
              <a:gs pos="100000">
                <a:srgbClr val="8E65FA"/>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endParaRPr lang="zh-CN" altLang="en-US" sz="2400">
              <a:gradFill>
                <a:gsLst>
                  <a:gs pos="0">
                    <a:srgbClr val="1F9AE6"/>
                  </a:gs>
                  <a:gs pos="100000">
                    <a:srgbClr val="8E65FA"/>
                  </a:gs>
                </a:gsLst>
                <a:lin ang="10800000" scaled="1"/>
              </a:gradFill>
            </a:endParaRPr>
          </a:p>
        </p:txBody>
      </p:sp>
      <p:sp>
        <p:nvSpPr>
          <p:cNvPr id="5" name="TextBox 5"/>
          <p:cNvSpPr txBox="1"/>
          <p:nvPr>
            <p:custDataLst>
              <p:tags r:id="rId4"/>
            </p:custDataLst>
          </p:nvPr>
        </p:nvSpPr>
        <p:spPr>
          <a:xfrm>
            <a:off x="-513129" y="-2479502"/>
            <a:ext cx="5583580" cy="11787522"/>
          </a:xfrm>
          <a:prstGeom prst="rect">
            <a:avLst/>
          </a:prstGeom>
          <a:noFill/>
          <a:effectLst/>
        </p:spPr>
        <p:txBody>
          <a:bodyPr wrap="none" lIns="91440" tIns="45720" rIns="91440" bIns="45720">
            <a:spAutoFit/>
          </a:bodyPr>
          <a:lstStyle/>
          <a:p>
            <a:pPr>
              <a:defRPr/>
            </a:pPr>
            <a:r>
              <a:rPr lang="en-US" altLang="zh-CN" sz="76000" dirty="0">
                <a:solidFill>
                  <a:srgbClr val="8E65FA"/>
                </a:solidFill>
                <a:latin typeface="华文细黑" panose="02010600040101010101" pitchFamily="2" charset="-122"/>
                <a:ea typeface="华文细黑" panose="02010600040101010101" pitchFamily="2" charset="-122"/>
              </a:rPr>
              <a:t>1</a:t>
            </a:r>
            <a:endParaRPr lang="zh-CN" altLang="en-US" sz="76000" dirty="0">
              <a:solidFill>
                <a:srgbClr val="8E65FA"/>
              </a:solidFill>
              <a:latin typeface="华文细黑" panose="02010600040101010101" pitchFamily="2" charset="-122"/>
              <a:ea typeface="华文细黑" panose="02010600040101010101" pitchFamily="2" charset="-122"/>
            </a:endParaRPr>
          </a:p>
        </p:txBody>
      </p:sp>
      <p:sp>
        <p:nvSpPr>
          <p:cNvPr id="6" name="淘宝店chenying0907出品 4"/>
          <p:cNvSpPr>
            <a:spLocks noChangeArrowheads="1"/>
          </p:cNvSpPr>
          <p:nvPr>
            <p:custDataLst>
              <p:tags r:id="rId5"/>
            </p:custDataLst>
          </p:nvPr>
        </p:nvSpPr>
        <p:spPr bwMode="auto">
          <a:xfrm>
            <a:off x="5573487" y="3155951"/>
            <a:ext cx="5724703" cy="460375"/>
          </a:xfrm>
          <a:prstGeom prst="rect">
            <a:avLst/>
          </a:prstGeom>
          <a:noFill/>
          <a:ln w="9525">
            <a:noFill/>
            <a:miter lim="800000"/>
          </a:ln>
        </p:spPr>
        <p:txBody>
          <a:bodyPr wrap="square" lIns="91440" tIns="45720" rIns="91440" bIns="45720">
            <a:spAutoFit/>
          </a:bodyPr>
          <a:lstStyle/>
          <a:p>
            <a:pPr algn="r"/>
            <a:r>
              <a:rPr lang="en-US" altLang="zh-CN" sz="2400" b="1" dirty="0">
                <a:solidFill>
                  <a:schemeClr val="bg1"/>
                </a:solidFill>
                <a:latin typeface="Microsoft YaHei UI" panose="020B0503020204020204" charset="-122"/>
                <a:ea typeface="Microsoft YaHei UI" panose="020B0503020204020204" charset="-122"/>
              </a:rPr>
              <a:t>PART ONE</a:t>
            </a:r>
            <a:endParaRPr lang="en-US" altLang="zh-CN" sz="2400" b="1" dirty="0">
              <a:solidFill>
                <a:schemeClr val="bg1"/>
              </a:solidFill>
              <a:latin typeface="Microsoft YaHei UI" panose="020B0503020204020204" charset="-122"/>
              <a:ea typeface="Microsoft YaHei UI" panose="020B0503020204020204" charset="-122"/>
            </a:endParaRPr>
          </a:p>
        </p:txBody>
      </p:sp>
      <p:sp>
        <p:nvSpPr>
          <p:cNvPr id="7" name="淘宝店chenying0907出品 2"/>
          <p:cNvSpPr>
            <a:spLocks noChangeArrowheads="1"/>
          </p:cNvSpPr>
          <p:nvPr>
            <p:custDataLst>
              <p:tags r:id="rId6"/>
            </p:custDataLst>
          </p:nvPr>
        </p:nvSpPr>
        <p:spPr bwMode="auto">
          <a:xfrm>
            <a:off x="5668452" y="2371865"/>
            <a:ext cx="5770880" cy="706755"/>
          </a:xfrm>
          <a:prstGeom prst="rect">
            <a:avLst/>
          </a:prstGeom>
          <a:noFill/>
          <a:ln w="9525">
            <a:noFill/>
            <a:miter lim="800000"/>
          </a:ln>
        </p:spPr>
        <p:txBody>
          <a:bodyPr wrap="none" lIns="91440" tIns="45720" rIns="91440" bIns="45720">
            <a:spAutoFit/>
          </a:bodyPr>
          <a:lstStyle/>
          <a:p>
            <a:pPr algn="r"/>
            <a:r>
              <a:rPr lang="zh-CN" altLang="en-US" sz="4000"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企业宿舍场景的运营需求</a:t>
            </a:r>
            <a:endParaRPr lang="zh-CN" altLang="en-US" sz="4000" dirty="0">
              <a:gradFill flip="none" rotWithShape="1">
                <a:gsLst>
                  <a:gs pos="0">
                    <a:srgbClr val="1F9AE6"/>
                  </a:gs>
                  <a:gs pos="100000">
                    <a:srgbClr val="8E65FA"/>
                  </a:gs>
                </a:gsLst>
                <a:lin ang="10800000" scaled="1"/>
                <a:tileRect/>
              </a:gradFill>
              <a:latin typeface="+mj-ea"/>
              <a:sym typeface="方正清刻本悦宋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5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50000">
                                          <p:cBhvr additive="base">
                                            <p:cTn id="11" dur="1500" fill="hold"/>
                                            <p:tgtEl>
                                              <p:spTgt spid="4"/>
                                            </p:tgtEl>
                                            <p:attrNameLst>
                                              <p:attrName>ppt_x</p:attrName>
                                            </p:attrNameLst>
                                          </p:cBhvr>
                                          <p:tavLst>
                                            <p:tav tm="0">
                                              <p:val>
                                                <p:strVal val="1+#ppt_w/2"/>
                                              </p:val>
                                            </p:tav>
                                            <p:tav tm="100000">
                                              <p:val>
                                                <p:strVal val="#ppt_x"/>
                                              </p:val>
                                            </p:tav>
                                          </p:tavLst>
                                        </p:anim>
                                        <p:anim calcmode="lin" valueType="num" p14:bounceEnd="50000">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500" fill="hold"/>
                                            <p:tgtEl>
                                              <p:spTgt spid="4"/>
                                            </p:tgtEl>
                                            <p:attrNameLst>
                                              <p:attrName>ppt_x</p:attrName>
                                            </p:attrNameLst>
                                          </p:cBhvr>
                                          <p:tavLst>
                                            <p:tav tm="0">
                                              <p:val>
                                                <p:strVal val="1+#ppt_w/2"/>
                                              </p:val>
                                            </p:tav>
                                            <p:tav tm="100000">
                                              <p:val>
                                                <p:strVal val="#ppt_x"/>
                                              </p:val>
                                            </p:tav>
                                          </p:tavLst>
                                        </p:anim>
                                        <p:anim calcmode="lin" valueType="num">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计费产品特点</a:t>
            </a:r>
            <a:endParaRPr lang="zh-CN" altLang="en-US" b="1"/>
          </a:p>
        </p:txBody>
      </p:sp>
      <p:sp>
        <p:nvSpPr>
          <p:cNvPr id="6" name="内容占位符 2"/>
          <p:cNvSpPr>
            <a:spLocks noGrp="1"/>
          </p:cNvSpPr>
          <p:nvPr>
            <p:ph idx="1"/>
          </p:nvPr>
        </p:nvSpPr>
        <p:spPr>
          <a:xfrm>
            <a:off x="3653473" y="3869690"/>
            <a:ext cx="6553200" cy="431800"/>
          </a:xfrm>
          <a:solidFill>
            <a:srgbClr val="19AFE1"/>
          </a:solidFill>
          <a:ln>
            <a:solidFill>
              <a:schemeClr val="bg1">
                <a:lumMod val="50000"/>
              </a:schemeClr>
            </a:solidFill>
          </a:ln>
        </p:spPr>
        <p:txBody>
          <a:bodyPr vert="horz" lIns="91440" tIns="45720" rIns="91440" bIns="45720" rtlCol="0" anchor="ctr">
            <a:noAutofit/>
          </a:bodyPr>
          <a:lstStyle/>
          <a:p>
            <a:pPr marL="45720" lvl="0" algn="l">
              <a:lnSpc>
                <a:spcPct val="100000"/>
              </a:lnSpc>
              <a:spcBef>
                <a:spcPct val="20000"/>
              </a:spcBef>
              <a:spcAft>
                <a:spcPts val="0"/>
              </a:spcAft>
              <a:buClrTx/>
              <a:buSzTx/>
              <a:buNone/>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与各家</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NAS</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设备对接，可以实现用户无感知认证，提升用户上网体验</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3317" name="内容占位符 2"/>
          <p:cNvSpPr txBox="1"/>
          <p:nvPr/>
        </p:nvSpPr>
        <p:spPr>
          <a:xfrm>
            <a:off x="1935798" y="3861753"/>
            <a:ext cx="1630362" cy="447675"/>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14.</a:t>
            </a:r>
            <a:r>
              <a:rPr lang="en-US" altLang="zh-CN" sz="1200" b="1" dirty="0">
                <a:solidFill>
                  <a:schemeClr val="bg1"/>
                </a:solidFill>
                <a:latin typeface="微软雅黑" panose="020B0503020204020204" charset="-122"/>
                <a:ea typeface="微软雅黑" panose="020B0503020204020204" charset="-122"/>
                <a:sym typeface="+mn-ea"/>
              </a:rPr>
              <a:t>无感知</a:t>
            </a:r>
            <a:r>
              <a:rPr lang="en-US" altLang="zh-CN" sz="1200" b="1" dirty="0">
                <a:solidFill>
                  <a:schemeClr val="bg1"/>
                </a:solidFill>
                <a:latin typeface="微软雅黑" panose="020B0503020204020204" charset="-122"/>
                <a:ea typeface="微软雅黑" panose="020B0503020204020204" charset="-122"/>
                <a:sym typeface="+mn-ea"/>
              </a:rPr>
              <a:t>认证</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3318" name="内容占位符 2"/>
          <p:cNvSpPr txBox="1"/>
          <p:nvPr/>
        </p:nvSpPr>
        <p:spPr>
          <a:xfrm>
            <a:off x="1935798" y="5130165"/>
            <a:ext cx="1630362"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16. </a:t>
            </a:r>
            <a:r>
              <a:rPr lang="en-US" altLang="zh-CN" sz="1200" b="1" dirty="0">
                <a:solidFill>
                  <a:schemeClr val="bg1"/>
                </a:solidFill>
                <a:latin typeface="微软雅黑" panose="020B0503020204020204" charset="-122"/>
                <a:ea typeface="微软雅黑" panose="020B0503020204020204" charset="-122"/>
                <a:sym typeface="+mn-ea"/>
              </a:rPr>
              <a:t>完善的自助功能</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8" name="内容占位符 2"/>
          <p:cNvSpPr/>
          <p:nvPr/>
        </p:nvSpPr>
        <p:spPr>
          <a:xfrm>
            <a:off x="3653473" y="5128578"/>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支持用户自助开户、交费、续费、更换套餐、修改密码、自助绑定运营商等。</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3322" name="内容占位符 2"/>
          <p:cNvSpPr txBox="1"/>
          <p:nvPr/>
        </p:nvSpPr>
        <p:spPr>
          <a:xfrm>
            <a:off x="1935798" y="4520565"/>
            <a:ext cx="1630362"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15. </a:t>
            </a:r>
            <a:r>
              <a:rPr lang="en-US" altLang="zh-CN" sz="1200" b="1" dirty="0">
                <a:solidFill>
                  <a:schemeClr val="bg1"/>
                </a:solidFill>
                <a:latin typeface="微软雅黑" panose="020B0503020204020204" charset="-122"/>
                <a:ea typeface="微软雅黑" panose="020B0503020204020204" charset="-122"/>
                <a:sym typeface="+mn-ea"/>
              </a:rPr>
              <a:t>多种接入方式</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3" name="内容占位符 2"/>
          <p:cNvSpPr/>
          <p:nvPr/>
        </p:nvSpPr>
        <p:spPr>
          <a:xfrm>
            <a:off x="3653473" y="4517390"/>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支持包含</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PPPoe</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和</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Portal</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802.1X</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IP</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认证在内的多种认证方式</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3324" name="内容占位符 2"/>
          <p:cNvSpPr txBox="1"/>
          <p:nvPr/>
        </p:nvSpPr>
        <p:spPr>
          <a:xfrm>
            <a:off x="1935798" y="3290888"/>
            <a:ext cx="1630362" cy="395287"/>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13. </a:t>
            </a:r>
            <a:r>
              <a:rPr lang="en-US" altLang="zh-CN" sz="1200" b="1" dirty="0">
                <a:solidFill>
                  <a:schemeClr val="bg1"/>
                </a:solidFill>
                <a:latin typeface="微软雅黑" panose="020B0503020204020204" charset="-122"/>
                <a:ea typeface="微软雅黑" panose="020B0503020204020204" charset="-122"/>
                <a:sym typeface="+mn-ea"/>
              </a:rPr>
              <a:t>防私接</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35" name="内容占位符 2"/>
          <p:cNvSpPr/>
          <p:nvPr/>
        </p:nvSpPr>
        <p:spPr>
          <a:xfrm>
            <a:off x="3653473" y="3286125"/>
            <a:ext cx="6553200" cy="393700"/>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封杀各类非法拨号方式及上网终端的网络分享途径。</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3330" name="内容占位符 2"/>
          <p:cNvSpPr txBox="1"/>
          <p:nvPr/>
        </p:nvSpPr>
        <p:spPr>
          <a:xfrm>
            <a:off x="1935798" y="5736590"/>
            <a:ext cx="1630362"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17. </a:t>
            </a:r>
            <a:r>
              <a:rPr lang="en-US" altLang="zh-CN" sz="1200" b="1" dirty="0">
                <a:solidFill>
                  <a:schemeClr val="bg1"/>
                </a:solidFill>
                <a:latin typeface="微软雅黑" panose="020B0503020204020204" charset="-122"/>
                <a:ea typeface="微软雅黑" panose="020B0503020204020204" charset="-122"/>
                <a:sym typeface="+mn-ea"/>
              </a:rPr>
              <a:t>多运营商代拨</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21" name="内容占位符 2"/>
          <p:cNvSpPr/>
          <p:nvPr/>
        </p:nvSpPr>
        <p:spPr>
          <a:xfrm>
            <a:off x="3653473" y="5739765"/>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支持与电信、联通、移动三家同时对接，实现分策略代拨，互不干扰。</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3" name="内容占位符 2"/>
          <p:cNvSpPr>
            <a:spLocks noGrp="1"/>
          </p:cNvSpPr>
          <p:nvPr/>
        </p:nvSpPr>
        <p:spPr>
          <a:xfrm>
            <a:off x="3664268" y="1477963"/>
            <a:ext cx="6553200" cy="431800"/>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用户自助平台支持</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WEB</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、微信公众号、</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APP</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等方式接入平台。</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支付方式包括微信、支付宝、银联、银盛、其他三方支付平台等。</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2293" name="内容占位符 2"/>
          <p:cNvSpPr txBox="1"/>
          <p:nvPr/>
        </p:nvSpPr>
        <p:spPr>
          <a:xfrm>
            <a:off x="1954530" y="1460500"/>
            <a:ext cx="1628775" cy="447675"/>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10. </a:t>
            </a:r>
            <a:r>
              <a:rPr lang="en-US" altLang="zh-CN" sz="1200" b="1" dirty="0">
                <a:solidFill>
                  <a:schemeClr val="bg1"/>
                </a:solidFill>
                <a:latin typeface="微软雅黑" panose="020B0503020204020204" charset="-122"/>
                <a:ea typeface="微软雅黑" panose="020B0503020204020204" charset="-122"/>
                <a:sym typeface="+mn-ea"/>
              </a:rPr>
              <a:t>统一自助平台</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12294" name="内容占位符 2"/>
          <p:cNvSpPr txBox="1"/>
          <p:nvPr/>
        </p:nvSpPr>
        <p:spPr>
          <a:xfrm>
            <a:off x="1954530" y="2714625"/>
            <a:ext cx="1628775" cy="395288"/>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12. 4W+B</a:t>
            </a:r>
            <a:r>
              <a:rPr lang="en-US" altLang="zh-CN" sz="1200" b="1" dirty="0">
                <a:solidFill>
                  <a:schemeClr val="bg1"/>
                </a:solidFill>
                <a:latin typeface="微软雅黑" panose="020B0503020204020204" charset="-122"/>
                <a:ea typeface="微软雅黑" panose="020B0503020204020204" charset="-122"/>
                <a:sym typeface="+mn-ea"/>
              </a:rPr>
              <a:t>策略</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4" name="内容占位符 2"/>
          <p:cNvSpPr/>
          <p:nvPr/>
        </p:nvSpPr>
        <p:spPr>
          <a:xfrm>
            <a:off x="3664268" y="2717800"/>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根据时间、地点、</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IP</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NAS</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等不同的参数，组合生成</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Portal</a:t>
            </a: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页面推送策略</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
        <p:nvSpPr>
          <p:cNvPr id="12298" name="内容占位符 2"/>
          <p:cNvSpPr txBox="1"/>
          <p:nvPr/>
        </p:nvSpPr>
        <p:spPr>
          <a:xfrm>
            <a:off x="1954530" y="2111375"/>
            <a:ext cx="1628775" cy="393700"/>
          </a:xfrm>
          <a:prstGeom prst="rect">
            <a:avLst/>
          </a:prstGeom>
          <a:solidFill>
            <a:schemeClr val="tx2"/>
          </a:solidFill>
          <a:ln w="9525">
            <a:noFill/>
          </a:ln>
        </p:spPr>
        <p:txBody>
          <a:bodyPr anchor="ctr" anchorCtr="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stStyle>
          <a:p>
            <a:pPr marL="44450" lvl="0" algn="l">
              <a:lnSpc>
                <a:spcPct val="90000"/>
              </a:lnSpc>
              <a:spcBef>
                <a:spcPts val="1800"/>
              </a:spcBef>
              <a:buClr>
                <a:schemeClr val="accent1"/>
              </a:buClr>
              <a:buSzTx/>
              <a:buNone/>
            </a:pPr>
            <a:r>
              <a:rPr lang="en-US" altLang="zh-CN" sz="1200" b="1" dirty="0">
                <a:solidFill>
                  <a:schemeClr val="bg1"/>
                </a:solidFill>
                <a:latin typeface="微软雅黑" panose="020B0503020204020204" charset="-122"/>
                <a:ea typeface="微软雅黑" panose="020B0503020204020204" charset="-122"/>
                <a:sym typeface="+mn-ea"/>
              </a:rPr>
              <a:t>11. </a:t>
            </a:r>
            <a:r>
              <a:rPr lang="en-US" altLang="zh-CN" sz="1200" b="1" dirty="0">
                <a:solidFill>
                  <a:schemeClr val="bg1"/>
                </a:solidFill>
                <a:latin typeface="微软雅黑" panose="020B0503020204020204" charset="-122"/>
                <a:ea typeface="微软雅黑" panose="020B0503020204020204" charset="-122"/>
                <a:sym typeface="+mn-ea"/>
              </a:rPr>
              <a:t>强大的分权分域</a:t>
            </a:r>
            <a:endParaRPr lang="en-US" altLang="zh-CN" sz="1200" b="1" dirty="0">
              <a:solidFill>
                <a:schemeClr val="bg1"/>
              </a:solidFill>
              <a:latin typeface="微软雅黑" panose="020B0503020204020204" charset="-122"/>
              <a:ea typeface="微软雅黑" panose="020B0503020204020204" charset="-122"/>
              <a:sym typeface="+mn-ea"/>
            </a:endParaRPr>
          </a:p>
        </p:txBody>
      </p:sp>
      <p:sp>
        <p:nvSpPr>
          <p:cNvPr id="5" name="内容占位符 2"/>
          <p:cNvSpPr/>
          <p:nvPr/>
        </p:nvSpPr>
        <p:spPr>
          <a:xfrm>
            <a:off x="3664268" y="2116138"/>
            <a:ext cx="6553200" cy="395288"/>
          </a:xfrm>
          <a:prstGeom prst="rect">
            <a:avLst/>
          </a:prstGeom>
          <a:solidFill>
            <a:srgbClr val="19AFE1"/>
          </a:solidFill>
          <a:ln>
            <a:solidFill>
              <a:schemeClr val="bg1">
                <a:lumMod val="50000"/>
              </a:schemeClr>
            </a:solidFill>
          </a:ln>
        </p:spPr>
        <p:txBody>
          <a:bodyPr vert="horz" lIns="91440" tIns="45720" rIns="91440" bIns="45720" rtlCol="0" anchor="ctr">
            <a:noAutofit/>
          </a:bodyPr>
          <a:lstStyle/>
          <a:p>
            <a:pPr marL="45720" lvl="0" algn="l">
              <a:spcBef>
                <a:spcPct val="20000"/>
              </a:spcBef>
              <a:spcAft>
                <a:spcPts val="0"/>
              </a:spcAft>
              <a:buClrTx/>
              <a:buSzTx/>
              <a:buFont typeface="Arial" panose="020B0604020202020204" pitchFamily="34" charset="0"/>
              <a:defRPr/>
            </a:pPr>
            <a:r>
              <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rPr>
              <a:t>支持各种角色定义以及含分校在内的多级组织机构，限制计费元素的使用范围。</a:t>
            </a:r>
            <a:endParaRPr lang="zh-CN" altLang="en-US" sz="1200" noProof="0" dirty="0">
              <a:ln>
                <a:noFill/>
              </a:ln>
              <a:solidFill>
                <a:schemeClr val="bg1"/>
              </a:solidFill>
              <a:effectLst/>
              <a:uLnTx/>
              <a:uFillTx/>
              <a:latin typeface="微软雅黑" panose="020B0503020204020204" charset="-122"/>
              <a:ea typeface="微软雅黑" panose="020B0503020204020204" charset="-122"/>
              <a:cs typeface="Aharoni" pitchFamily="2" charset="-79"/>
              <a:sym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超高性能</a:t>
            </a:r>
            <a:endParaRPr lang="zh-CN" altLang="en-US" b="1"/>
          </a:p>
        </p:txBody>
      </p:sp>
      <p:sp>
        <p:nvSpPr>
          <p:cNvPr id="48" name="燕尾形 5"/>
          <p:cNvSpPr>
            <a:spLocks noChangeArrowheads="1"/>
          </p:cNvSpPr>
          <p:nvPr/>
        </p:nvSpPr>
        <p:spPr bwMode="auto">
          <a:xfrm>
            <a:off x="1177766" y="1378326"/>
            <a:ext cx="585787" cy="544512"/>
          </a:xfrm>
          <a:prstGeom prst="chevron">
            <a:avLst>
              <a:gd name="adj" fmla="val 58552"/>
            </a:avLst>
          </a:prstGeom>
          <a:solidFill>
            <a:srgbClr val="00C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50" name="直接连接符 31"/>
          <p:cNvSpPr>
            <a:spLocks noChangeShapeType="1"/>
          </p:cNvSpPr>
          <p:nvPr/>
        </p:nvSpPr>
        <p:spPr bwMode="auto">
          <a:xfrm rot="5400000" flipV="1">
            <a:off x="5351303" y="3430964"/>
            <a:ext cx="4833937" cy="17462"/>
          </a:xfrm>
          <a:prstGeom prst="line">
            <a:avLst/>
          </a:prstGeom>
          <a:noFill/>
          <a:ln w="12700">
            <a:solidFill>
              <a:srgbClr val="A5A5A5"/>
            </a:solidFill>
            <a:round/>
          </a:ln>
          <a:extLst>
            <a:ext uri="{909E8E84-426E-40DD-AFC4-6F175D3DCCD1}">
              <a14:hiddenFill xmlns:a14="http://schemas.microsoft.com/office/drawing/2010/main">
                <a:noFill/>
              </a14:hiddenFill>
            </a:ext>
          </a:extLst>
        </p:spPr>
        <p:txBody>
          <a:bodyPr/>
          <a:lstStyle/>
          <a:p>
            <a:endParaRPr lang="zh-CN" altLang="en-US"/>
          </a:p>
        </p:txBody>
      </p:sp>
      <p:sp>
        <p:nvSpPr>
          <p:cNvPr id="51" name="直接连接符 9"/>
          <p:cNvSpPr>
            <a:spLocks noChangeShapeType="1"/>
          </p:cNvSpPr>
          <p:nvPr/>
        </p:nvSpPr>
        <p:spPr bwMode="auto">
          <a:xfrm>
            <a:off x="8100853" y="2230813"/>
            <a:ext cx="2557463" cy="0"/>
          </a:xfrm>
          <a:prstGeom prst="line">
            <a:avLst/>
          </a:prstGeom>
          <a:noFill/>
          <a:ln w="12700">
            <a:solidFill>
              <a:srgbClr val="A5A5A5"/>
            </a:solidFill>
            <a:round/>
          </a:ln>
          <a:extLst>
            <a:ext uri="{909E8E84-426E-40DD-AFC4-6F175D3DCCD1}">
              <a14:hiddenFill xmlns:a14="http://schemas.microsoft.com/office/drawing/2010/main">
                <a:noFill/>
              </a14:hiddenFill>
            </a:ext>
          </a:extLst>
        </p:spPr>
        <p:txBody>
          <a:bodyPr/>
          <a:lstStyle/>
          <a:p>
            <a:endParaRPr lang="zh-CN" altLang="en-US"/>
          </a:p>
        </p:txBody>
      </p:sp>
      <p:sp>
        <p:nvSpPr>
          <p:cNvPr id="52" name="直接连接符 20"/>
          <p:cNvSpPr>
            <a:spLocks noChangeShapeType="1"/>
          </p:cNvSpPr>
          <p:nvPr/>
        </p:nvSpPr>
        <p:spPr bwMode="auto">
          <a:xfrm>
            <a:off x="8100853" y="3491288"/>
            <a:ext cx="2557463" cy="1588"/>
          </a:xfrm>
          <a:prstGeom prst="line">
            <a:avLst/>
          </a:prstGeom>
          <a:noFill/>
          <a:ln w="12700">
            <a:solidFill>
              <a:srgbClr val="A5A5A5"/>
            </a:solidFill>
            <a:round/>
          </a:ln>
          <a:extLst>
            <a:ext uri="{909E8E84-426E-40DD-AFC4-6F175D3DCCD1}">
              <a14:hiddenFill xmlns:a14="http://schemas.microsoft.com/office/drawing/2010/main">
                <a:noFill/>
              </a14:hiddenFill>
            </a:ext>
          </a:extLst>
        </p:spPr>
        <p:txBody>
          <a:bodyPr/>
          <a:lstStyle/>
          <a:p>
            <a:endParaRPr lang="zh-CN" altLang="en-US"/>
          </a:p>
        </p:txBody>
      </p:sp>
      <p:sp>
        <p:nvSpPr>
          <p:cNvPr id="54" name="直接连接符 42"/>
          <p:cNvSpPr>
            <a:spLocks noChangeShapeType="1"/>
          </p:cNvSpPr>
          <p:nvPr/>
        </p:nvSpPr>
        <p:spPr bwMode="auto">
          <a:xfrm>
            <a:off x="8100853" y="4543801"/>
            <a:ext cx="2557463" cy="1587"/>
          </a:xfrm>
          <a:prstGeom prst="line">
            <a:avLst/>
          </a:prstGeom>
          <a:noFill/>
          <a:ln w="12700">
            <a:solidFill>
              <a:srgbClr val="A5A5A5"/>
            </a:solidFill>
            <a:round/>
          </a:ln>
          <a:extLst>
            <a:ext uri="{909E8E84-426E-40DD-AFC4-6F175D3DCCD1}">
              <a14:hiddenFill xmlns:a14="http://schemas.microsoft.com/office/drawing/2010/main">
                <a:noFill/>
              </a14:hiddenFill>
            </a:ext>
          </a:extLst>
        </p:spPr>
        <p:txBody>
          <a:bodyPr/>
          <a:lstStyle/>
          <a:p>
            <a:endParaRPr lang="zh-CN" altLang="en-US"/>
          </a:p>
        </p:txBody>
      </p:sp>
      <p:sp>
        <p:nvSpPr>
          <p:cNvPr id="56" name="矩形 43"/>
          <p:cNvSpPr>
            <a:spLocks noChangeArrowheads="1"/>
          </p:cNvSpPr>
          <p:nvPr/>
        </p:nvSpPr>
        <p:spPr bwMode="auto">
          <a:xfrm>
            <a:off x="8032591" y="1017963"/>
            <a:ext cx="23098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r>
              <a:rPr lang="zh-CN" altLang="en-US" sz="2000" b="1">
                <a:solidFill>
                  <a:srgbClr val="595959"/>
                </a:solidFill>
                <a:latin typeface="微软雅黑" panose="020B0503020204020204" charset="-122"/>
                <a:sym typeface="微软雅黑" panose="020B0503020204020204" charset="-122"/>
              </a:rPr>
              <a:t>高性能Radius引擎</a:t>
            </a:r>
            <a:endParaRPr lang="en-US" altLang="zh-CN" sz="2000" b="1">
              <a:solidFill>
                <a:srgbClr val="595959"/>
              </a:solidFill>
              <a:latin typeface="微软雅黑" panose="020B0503020204020204" charset="-122"/>
              <a:sym typeface="微软雅黑" panose="020B0503020204020204" charset="-122"/>
            </a:endParaRPr>
          </a:p>
        </p:txBody>
      </p:sp>
      <p:sp>
        <p:nvSpPr>
          <p:cNvPr id="63" name="矩形 47"/>
          <p:cNvSpPr>
            <a:spLocks noChangeArrowheads="1"/>
          </p:cNvSpPr>
          <p:nvPr/>
        </p:nvSpPr>
        <p:spPr bwMode="auto">
          <a:xfrm>
            <a:off x="8032591" y="1343401"/>
            <a:ext cx="315277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10000"/>
              </a:lnSpc>
              <a:spcBef>
                <a:spcPct val="0"/>
              </a:spcBef>
              <a:buFont typeface="Arial" panose="020B0604020202020204" pitchFamily="34" charset="0"/>
              <a:buNone/>
            </a:pPr>
            <a:r>
              <a:rPr lang="zh-CN" altLang="en-US" sz="1400">
                <a:solidFill>
                  <a:srgbClr val="595959"/>
                </a:solidFill>
                <a:latin typeface="微软雅黑" panose="020B0503020204020204" charset="-122"/>
                <a:sym typeface="微软雅黑" panose="020B0503020204020204" charset="-122"/>
              </a:rPr>
              <a:t>每秒认证响应速度达到4000+次以上。超过业内同类产品性能20倍以上。</a:t>
            </a:r>
            <a:endParaRPr lang="zh-CN" altLang="en-US" sz="1400">
              <a:solidFill>
                <a:srgbClr val="595959"/>
              </a:solidFill>
              <a:latin typeface="微软雅黑" panose="020B0503020204020204" charset="-122"/>
              <a:sym typeface="微软雅黑" panose="020B0503020204020204" charset="-122"/>
            </a:endParaRPr>
          </a:p>
          <a:p>
            <a:pPr eaLnBrk="1" hangingPunct="1">
              <a:lnSpc>
                <a:spcPct val="110000"/>
              </a:lnSpc>
              <a:spcBef>
                <a:spcPct val="0"/>
              </a:spcBef>
              <a:buFont typeface="Arial" panose="020B0604020202020204" pitchFamily="34" charset="0"/>
              <a:buNone/>
            </a:pPr>
            <a:r>
              <a:rPr lang="zh-CN" altLang="en-US" sz="1400">
                <a:solidFill>
                  <a:srgbClr val="595959"/>
                </a:solidFill>
                <a:latin typeface="微软雅黑" panose="020B0503020204020204" charset="-122"/>
                <a:sym typeface="微软雅黑" panose="020B0503020204020204" charset="-122"/>
              </a:rPr>
              <a:t>支持多机负载均衡，云部署。</a:t>
            </a:r>
            <a:endParaRPr lang="zh-CN" altLang="en-US" sz="1900">
              <a:ea typeface="宋体" panose="02010600030101010101" pitchFamily="2" charset="-122"/>
            </a:endParaRPr>
          </a:p>
        </p:txBody>
      </p:sp>
      <p:sp>
        <p:nvSpPr>
          <p:cNvPr id="64" name="矩形 45"/>
          <p:cNvSpPr>
            <a:spLocks noChangeArrowheads="1"/>
          </p:cNvSpPr>
          <p:nvPr/>
        </p:nvSpPr>
        <p:spPr bwMode="auto">
          <a:xfrm>
            <a:off x="8046878" y="4662863"/>
            <a:ext cx="24669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r>
              <a:rPr lang="zh-CN" altLang="en-US" sz="2000" b="1">
                <a:solidFill>
                  <a:srgbClr val="595959"/>
                </a:solidFill>
                <a:latin typeface="微软雅黑" panose="020B0503020204020204" charset="-122"/>
                <a:sym typeface="微软雅黑" panose="020B0503020204020204" charset="-122"/>
              </a:rPr>
              <a:t>承载能力及部署方式</a:t>
            </a:r>
            <a:endParaRPr lang="en-US" altLang="zh-CN" sz="2000" b="1">
              <a:solidFill>
                <a:srgbClr val="595959"/>
              </a:solidFill>
              <a:latin typeface="微软雅黑" panose="020B0503020204020204" charset="-122"/>
              <a:sym typeface="微软雅黑" panose="020B0503020204020204" charset="-122"/>
            </a:endParaRPr>
          </a:p>
        </p:txBody>
      </p:sp>
      <p:sp>
        <p:nvSpPr>
          <p:cNvPr id="65" name="矩形 47"/>
          <p:cNvSpPr>
            <a:spLocks noChangeArrowheads="1"/>
          </p:cNvSpPr>
          <p:nvPr/>
        </p:nvSpPr>
        <p:spPr bwMode="auto">
          <a:xfrm>
            <a:off x="8046878" y="4988301"/>
            <a:ext cx="3152775"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10000"/>
              </a:lnSpc>
              <a:spcBef>
                <a:spcPct val="0"/>
              </a:spcBef>
              <a:buFont typeface="Arial" panose="020B0604020202020204" pitchFamily="34" charset="0"/>
              <a:buNone/>
            </a:pPr>
            <a:r>
              <a:rPr lang="zh-CN" altLang="en-US" sz="1400">
                <a:solidFill>
                  <a:srgbClr val="595959"/>
                </a:solidFill>
                <a:latin typeface="微软雅黑" panose="020B0503020204020204" charset="-122"/>
                <a:sym typeface="微软雅黑" panose="020B0503020204020204" charset="-122"/>
              </a:rPr>
              <a:t>单机部署最大支持百万级用户管理。</a:t>
            </a:r>
            <a:endParaRPr lang="zh-CN" altLang="en-US" sz="1400">
              <a:solidFill>
                <a:srgbClr val="595959"/>
              </a:solidFill>
              <a:latin typeface="微软雅黑" panose="020B0503020204020204" charset="-122"/>
              <a:sym typeface="微软雅黑" panose="020B0503020204020204" charset="-122"/>
            </a:endParaRPr>
          </a:p>
          <a:p>
            <a:pPr eaLnBrk="1" hangingPunct="1">
              <a:lnSpc>
                <a:spcPct val="110000"/>
              </a:lnSpc>
              <a:spcBef>
                <a:spcPct val="0"/>
              </a:spcBef>
              <a:buFont typeface="Arial" panose="020B0604020202020204" pitchFamily="34" charset="0"/>
              <a:buNone/>
            </a:pPr>
            <a:r>
              <a:rPr lang="zh-CN" altLang="en-US" sz="1400">
                <a:solidFill>
                  <a:srgbClr val="595959"/>
                </a:solidFill>
                <a:latin typeface="微软雅黑" panose="020B0503020204020204" charset="-122"/>
                <a:sym typeface="微软雅黑" panose="020B0503020204020204" charset="-122"/>
              </a:rPr>
              <a:t>支持单机部署，支持WEB服务器、PORTAL、RADIUS、数据库独立部署</a:t>
            </a:r>
            <a:endParaRPr lang="zh-CN" altLang="en-US" sz="1400">
              <a:solidFill>
                <a:srgbClr val="595959"/>
              </a:solidFill>
              <a:latin typeface="微软雅黑" panose="020B0503020204020204" charset="-122"/>
              <a:sym typeface="微软雅黑" panose="020B0503020204020204" charset="-122"/>
            </a:endParaRPr>
          </a:p>
          <a:p>
            <a:pPr eaLnBrk="1" hangingPunct="1">
              <a:lnSpc>
                <a:spcPct val="110000"/>
              </a:lnSpc>
              <a:spcBef>
                <a:spcPct val="0"/>
              </a:spcBef>
              <a:buFont typeface="Arial" panose="020B0604020202020204" pitchFamily="34" charset="0"/>
              <a:buNone/>
            </a:pPr>
            <a:endParaRPr lang="zh-CN" altLang="en-US" sz="1400">
              <a:solidFill>
                <a:srgbClr val="595959"/>
              </a:solidFill>
              <a:latin typeface="微软雅黑" panose="020B0503020204020204" charset="-122"/>
              <a:sym typeface="微软雅黑" panose="020B0503020204020204" charset="-122"/>
            </a:endParaRPr>
          </a:p>
        </p:txBody>
      </p:sp>
      <p:sp>
        <p:nvSpPr>
          <p:cNvPr id="66" name="矩形 47"/>
          <p:cNvSpPr>
            <a:spLocks noChangeArrowheads="1"/>
          </p:cNvSpPr>
          <p:nvPr/>
        </p:nvSpPr>
        <p:spPr bwMode="auto">
          <a:xfrm>
            <a:off x="8046878" y="2292726"/>
            <a:ext cx="2217738"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r>
              <a:rPr lang="zh-CN" altLang="en-US" sz="2000" b="1">
                <a:solidFill>
                  <a:srgbClr val="595959"/>
                </a:solidFill>
                <a:latin typeface="微软雅黑" panose="020B0503020204020204" charset="-122"/>
                <a:sym typeface="微软雅黑" panose="020B0503020204020204" charset="-122"/>
              </a:rPr>
              <a:t>高性能Portal引擎</a:t>
            </a:r>
            <a:endParaRPr lang="en-US" altLang="zh-CN" sz="2000" b="1">
              <a:solidFill>
                <a:srgbClr val="595959"/>
              </a:solidFill>
              <a:latin typeface="微软雅黑" panose="020B0503020204020204" charset="-122"/>
              <a:sym typeface="微软雅黑" panose="020B0503020204020204" charset="-122"/>
            </a:endParaRPr>
          </a:p>
        </p:txBody>
      </p:sp>
      <p:sp>
        <p:nvSpPr>
          <p:cNvPr id="67" name="矩形 47"/>
          <p:cNvSpPr>
            <a:spLocks noChangeArrowheads="1"/>
          </p:cNvSpPr>
          <p:nvPr/>
        </p:nvSpPr>
        <p:spPr bwMode="auto">
          <a:xfrm>
            <a:off x="8046878" y="2618163"/>
            <a:ext cx="31527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10000"/>
              </a:lnSpc>
              <a:spcBef>
                <a:spcPct val="0"/>
              </a:spcBef>
              <a:buFont typeface="Arial" panose="020B0604020202020204" pitchFamily="34" charset="0"/>
              <a:buNone/>
            </a:pPr>
            <a:r>
              <a:rPr lang="zh-CN" altLang="en-US" sz="1400">
                <a:solidFill>
                  <a:srgbClr val="595959"/>
                </a:solidFill>
                <a:latin typeface="微软雅黑" panose="020B0503020204020204" charset="-122"/>
                <a:sym typeface="微软雅黑" panose="020B0503020204020204" charset="-122"/>
              </a:rPr>
              <a:t>兼容CMCC的高性能Portal引擎。</a:t>
            </a:r>
            <a:endParaRPr lang="zh-CN" altLang="en-US" sz="1400">
              <a:solidFill>
                <a:srgbClr val="595959"/>
              </a:solidFill>
              <a:latin typeface="微软雅黑" panose="020B0503020204020204" charset="-122"/>
              <a:sym typeface="微软雅黑" panose="020B0503020204020204" charset="-122"/>
            </a:endParaRPr>
          </a:p>
          <a:p>
            <a:pPr eaLnBrk="1" hangingPunct="1">
              <a:lnSpc>
                <a:spcPct val="110000"/>
              </a:lnSpc>
              <a:spcBef>
                <a:spcPct val="0"/>
              </a:spcBef>
              <a:buFont typeface="Arial" panose="020B0604020202020204" pitchFamily="34" charset="0"/>
              <a:buNone/>
            </a:pPr>
            <a:r>
              <a:rPr lang="zh-CN" altLang="en-US" sz="1400">
                <a:solidFill>
                  <a:srgbClr val="595959"/>
                </a:solidFill>
                <a:latin typeface="微软雅黑" panose="020B0503020204020204" charset="-122"/>
                <a:sym typeface="微软雅黑" panose="020B0503020204020204" charset="-122"/>
              </a:rPr>
              <a:t>每秒响应速度达到4000+次以上。</a:t>
            </a:r>
            <a:endParaRPr lang="zh-CN" altLang="en-US" sz="1400">
              <a:solidFill>
                <a:srgbClr val="595959"/>
              </a:solidFill>
              <a:latin typeface="微软雅黑" panose="020B0503020204020204" charset="-122"/>
              <a:sym typeface="微软雅黑" panose="020B0503020204020204" charset="-122"/>
            </a:endParaRPr>
          </a:p>
          <a:p>
            <a:pPr eaLnBrk="1" hangingPunct="1">
              <a:lnSpc>
                <a:spcPct val="110000"/>
              </a:lnSpc>
              <a:spcBef>
                <a:spcPct val="0"/>
              </a:spcBef>
              <a:buFont typeface="Arial" panose="020B0604020202020204" pitchFamily="34" charset="0"/>
              <a:buNone/>
            </a:pPr>
            <a:r>
              <a:rPr lang="zh-CN" altLang="en-US" sz="1400">
                <a:solidFill>
                  <a:srgbClr val="595959"/>
                </a:solidFill>
                <a:latin typeface="微软雅黑" panose="020B0503020204020204" charset="-122"/>
                <a:sym typeface="微软雅黑" panose="020B0503020204020204" charset="-122"/>
              </a:rPr>
              <a:t>支持多机负载均衡，云部署。</a:t>
            </a:r>
            <a:endParaRPr lang="zh-CN" altLang="en-US" sz="1900">
              <a:ea typeface="宋体" panose="02010600030101010101" pitchFamily="2" charset="-122"/>
            </a:endParaRPr>
          </a:p>
        </p:txBody>
      </p:sp>
      <p:sp>
        <p:nvSpPr>
          <p:cNvPr id="68" name="矩形 51"/>
          <p:cNvSpPr>
            <a:spLocks noChangeArrowheads="1"/>
          </p:cNvSpPr>
          <p:nvPr/>
        </p:nvSpPr>
        <p:spPr bwMode="auto">
          <a:xfrm>
            <a:off x="8046878" y="3581776"/>
            <a:ext cx="1958975"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r>
              <a:rPr lang="zh-CN" altLang="en-US" sz="2000" b="1">
                <a:solidFill>
                  <a:srgbClr val="595959"/>
                </a:solidFill>
                <a:latin typeface="微软雅黑" panose="020B0503020204020204" charset="-122"/>
                <a:sym typeface="微软雅黑" panose="020B0503020204020204" charset="-122"/>
              </a:rPr>
              <a:t>高效数据库设计</a:t>
            </a:r>
            <a:endParaRPr lang="en-US" altLang="zh-CN" sz="2000" b="1">
              <a:solidFill>
                <a:srgbClr val="595959"/>
              </a:solidFill>
              <a:latin typeface="微软雅黑" panose="020B0503020204020204" charset="-122"/>
              <a:sym typeface="微软雅黑" panose="020B0503020204020204" charset="-122"/>
            </a:endParaRPr>
          </a:p>
        </p:txBody>
      </p:sp>
      <p:sp>
        <p:nvSpPr>
          <p:cNvPr id="69" name="矩形 47"/>
          <p:cNvSpPr>
            <a:spLocks noChangeArrowheads="1"/>
          </p:cNvSpPr>
          <p:nvPr/>
        </p:nvSpPr>
        <p:spPr bwMode="auto">
          <a:xfrm>
            <a:off x="8046878" y="3907213"/>
            <a:ext cx="31527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10000"/>
              </a:lnSpc>
              <a:spcBef>
                <a:spcPct val="0"/>
              </a:spcBef>
              <a:buFont typeface="Arial" panose="020B0604020202020204" pitchFamily="34" charset="0"/>
              <a:buNone/>
            </a:pPr>
            <a:r>
              <a:rPr lang="zh-CN" altLang="en-US" sz="1400">
                <a:solidFill>
                  <a:srgbClr val="595959"/>
                </a:solidFill>
                <a:latin typeface="微软雅黑" panose="020B0503020204020204" charset="-122"/>
                <a:sym typeface="微软雅黑" panose="020B0503020204020204" charset="-122"/>
              </a:rPr>
              <a:t>基于散列式的高效数据库设计。</a:t>
            </a:r>
            <a:endParaRPr lang="zh-CN" altLang="en-US" sz="1400">
              <a:solidFill>
                <a:srgbClr val="595959"/>
              </a:solidFill>
              <a:latin typeface="微软雅黑" panose="020B0503020204020204" charset="-122"/>
              <a:sym typeface="微软雅黑" panose="020B0503020204020204" charset="-122"/>
            </a:endParaRPr>
          </a:p>
          <a:p>
            <a:pPr eaLnBrk="1" hangingPunct="1">
              <a:lnSpc>
                <a:spcPct val="110000"/>
              </a:lnSpc>
              <a:spcBef>
                <a:spcPct val="0"/>
              </a:spcBef>
              <a:buFont typeface="Arial" panose="020B0604020202020204" pitchFamily="34" charset="0"/>
              <a:buNone/>
            </a:pPr>
            <a:r>
              <a:rPr lang="zh-CN" altLang="en-US" sz="1400">
                <a:solidFill>
                  <a:srgbClr val="595959"/>
                </a:solidFill>
                <a:latin typeface="微软雅黑" panose="020B0503020204020204" charset="-122"/>
                <a:sym typeface="微软雅黑" panose="020B0503020204020204" charset="-122"/>
              </a:rPr>
              <a:t>一万用户和一百万用户性能无区别。</a:t>
            </a:r>
            <a:endParaRPr lang="zh-CN" altLang="en-US" sz="1900">
              <a:ea typeface="宋体" panose="02010600030101010101" pitchFamily="2" charset="-122"/>
            </a:endParaRPr>
          </a:p>
        </p:txBody>
      </p:sp>
      <p:sp>
        <p:nvSpPr>
          <p:cNvPr id="70" name="AutoShape 3"/>
          <p:cNvSpPr>
            <a:spLocks noChangeArrowheads="1"/>
          </p:cNvSpPr>
          <p:nvPr/>
        </p:nvSpPr>
        <p:spPr bwMode="auto">
          <a:xfrm flipV="1">
            <a:off x="806291" y="4689851"/>
            <a:ext cx="1416050" cy="1023937"/>
          </a:xfrm>
          <a:prstGeom prst="can">
            <a:avLst>
              <a:gd name="adj" fmla="val 25000"/>
            </a:avLst>
          </a:prstGeom>
          <a:gradFill rotWithShape="1">
            <a:gsLst>
              <a:gs pos="0">
                <a:srgbClr val="959595"/>
              </a:gs>
              <a:gs pos="50000">
                <a:srgbClr val="EAEAEA"/>
              </a:gs>
              <a:gs pos="100000">
                <a:srgbClr val="959595"/>
              </a:gs>
            </a:gsLst>
            <a:lin ang="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endParaRPr lang="zh-CN" altLang="en-US" sz="1900">
              <a:solidFill>
                <a:srgbClr val="FFFFFF"/>
              </a:solidFill>
              <a:ea typeface="宋体" panose="02010600030101010101" pitchFamily="2" charset="-122"/>
            </a:endParaRPr>
          </a:p>
        </p:txBody>
      </p:sp>
      <p:sp>
        <p:nvSpPr>
          <p:cNvPr id="71" name="AutoShape 6"/>
          <p:cNvSpPr>
            <a:spLocks noChangeArrowheads="1"/>
          </p:cNvSpPr>
          <p:nvPr/>
        </p:nvSpPr>
        <p:spPr bwMode="auto">
          <a:xfrm flipV="1">
            <a:off x="5889466" y="2287963"/>
            <a:ext cx="1687512" cy="3689350"/>
          </a:xfrm>
          <a:prstGeom prst="can">
            <a:avLst>
              <a:gd name="adj" fmla="val 22936"/>
            </a:avLst>
          </a:prstGeom>
          <a:gradFill rotWithShape="1">
            <a:gsLst>
              <a:gs pos="0">
                <a:srgbClr val="959595"/>
              </a:gs>
              <a:gs pos="50000">
                <a:srgbClr val="EAEAEA"/>
              </a:gs>
              <a:gs pos="100000">
                <a:srgbClr val="959595"/>
              </a:gs>
            </a:gsLst>
            <a:lin ang="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endParaRPr lang="zh-CN" altLang="en-US" sz="1900">
              <a:solidFill>
                <a:srgbClr val="FFFFFF"/>
              </a:solidFill>
              <a:ea typeface="宋体" panose="02010600030101010101" pitchFamily="2" charset="-122"/>
            </a:endParaRPr>
          </a:p>
        </p:txBody>
      </p:sp>
      <p:grpSp>
        <p:nvGrpSpPr>
          <p:cNvPr id="78" name="Group 10"/>
          <p:cNvGrpSpPr/>
          <p:nvPr/>
        </p:nvGrpSpPr>
        <p:grpSpPr bwMode="auto">
          <a:xfrm>
            <a:off x="818991" y="4642226"/>
            <a:ext cx="1408112" cy="334962"/>
            <a:chOff x="0" y="0"/>
            <a:chExt cx="1089" cy="336"/>
          </a:xfrm>
        </p:grpSpPr>
        <p:sp>
          <p:nvSpPr>
            <p:cNvPr id="79" name="Oval 8"/>
            <p:cNvSpPr>
              <a:spLocks noChangeArrowheads="1"/>
            </p:cNvSpPr>
            <p:nvPr/>
          </p:nvSpPr>
          <p:spPr bwMode="auto">
            <a:xfrm>
              <a:off x="3" y="27"/>
              <a:ext cx="1086" cy="309"/>
            </a:xfrm>
            <a:prstGeom prst="ellipse">
              <a:avLst/>
            </a:prstGeom>
            <a:gradFill rotWithShape="1">
              <a:gsLst>
                <a:gs pos="0">
                  <a:srgbClr val="925800"/>
                </a:gs>
                <a:gs pos="50000">
                  <a:srgbClr val="FF9900"/>
                </a:gs>
                <a:gs pos="100000">
                  <a:srgbClr val="925800"/>
                </a:gs>
              </a:gsLst>
              <a:lin ang="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endParaRPr lang="zh-CN" altLang="en-US" sz="1900">
                <a:solidFill>
                  <a:srgbClr val="FFFFFF"/>
                </a:solidFill>
                <a:ea typeface="宋体" panose="02010600030101010101" pitchFamily="2" charset="-122"/>
              </a:endParaRPr>
            </a:p>
          </p:txBody>
        </p:sp>
        <p:sp>
          <p:nvSpPr>
            <p:cNvPr id="80" name="Oval 9"/>
            <p:cNvSpPr>
              <a:spLocks noChangeArrowheads="1"/>
            </p:cNvSpPr>
            <p:nvPr/>
          </p:nvSpPr>
          <p:spPr bwMode="auto">
            <a:xfrm>
              <a:off x="0" y="0"/>
              <a:ext cx="1086" cy="309"/>
            </a:xfrm>
            <a:prstGeom prst="ellipse">
              <a:avLst/>
            </a:prstGeom>
            <a:gradFill rotWithShape="1">
              <a:gsLst>
                <a:gs pos="0">
                  <a:srgbClr val="FFE2B6"/>
                </a:gs>
                <a:gs pos="100000">
                  <a:srgbClr val="FF9900"/>
                </a:gs>
              </a:gsLst>
              <a:lin ang="27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endParaRPr lang="zh-CN" altLang="en-US" sz="1900">
                <a:solidFill>
                  <a:srgbClr val="FFFFFF"/>
                </a:solidFill>
                <a:ea typeface="宋体" panose="02010600030101010101" pitchFamily="2" charset="-122"/>
              </a:endParaRPr>
            </a:p>
          </p:txBody>
        </p:sp>
      </p:grpSp>
      <p:grpSp>
        <p:nvGrpSpPr>
          <p:cNvPr id="81" name="Group 13"/>
          <p:cNvGrpSpPr/>
          <p:nvPr/>
        </p:nvGrpSpPr>
        <p:grpSpPr bwMode="auto">
          <a:xfrm>
            <a:off x="5887878" y="2154613"/>
            <a:ext cx="1687513" cy="520700"/>
            <a:chOff x="0" y="0"/>
            <a:chExt cx="1089" cy="336"/>
          </a:xfrm>
        </p:grpSpPr>
        <p:sp>
          <p:nvSpPr>
            <p:cNvPr id="82" name="Oval 11"/>
            <p:cNvSpPr>
              <a:spLocks noChangeArrowheads="1"/>
            </p:cNvSpPr>
            <p:nvPr/>
          </p:nvSpPr>
          <p:spPr bwMode="auto">
            <a:xfrm>
              <a:off x="3" y="27"/>
              <a:ext cx="1086" cy="309"/>
            </a:xfrm>
            <a:prstGeom prst="ellipse">
              <a:avLst/>
            </a:prstGeom>
            <a:gradFill rotWithShape="1">
              <a:gsLst>
                <a:gs pos="0">
                  <a:srgbClr val="3A5800"/>
                </a:gs>
                <a:gs pos="50000">
                  <a:srgbClr val="669900"/>
                </a:gs>
                <a:gs pos="100000">
                  <a:srgbClr val="3A5800"/>
                </a:gs>
              </a:gsLst>
              <a:lin ang="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endParaRPr lang="zh-CN" altLang="en-US" sz="1900">
                <a:solidFill>
                  <a:srgbClr val="FFFFFF"/>
                </a:solidFill>
                <a:ea typeface="宋体" panose="02010600030101010101" pitchFamily="2" charset="-122"/>
              </a:endParaRPr>
            </a:p>
          </p:txBody>
        </p:sp>
        <p:sp>
          <p:nvSpPr>
            <p:cNvPr id="83" name="Oval 12"/>
            <p:cNvSpPr>
              <a:spLocks noChangeArrowheads="1"/>
            </p:cNvSpPr>
            <p:nvPr/>
          </p:nvSpPr>
          <p:spPr bwMode="auto">
            <a:xfrm>
              <a:off x="0" y="0"/>
              <a:ext cx="1086" cy="309"/>
            </a:xfrm>
            <a:prstGeom prst="ellipse">
              <a:avLst/>
            </a:prstGeom>
            <a:gradFill rotWithShape="1">
              <a:gsLst>
                <a:gs pos="0">
                  <a:srgbClr val="D3E2B6"/>
                </a:gs>
                <a:gs pos="100000">
                  <a:srgbClr val="669900"/>
                </a:gs>
              </a:gsLst>
              <a:lin ang="27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endParaRPr lang="zh-CN" altLang="en-US" sz="1900">
                <a:solidFill>
                  <a:srgbClr val="FFFFFF"/>
                </a:solidFill>
                <a:ea typeface="宋体" panose="02010600030101010101" pitchFamily="2" charset="-122"/>
              </a:endParaRPr>
            </a:p>
          </p:txBody>
        </p:sp>
      </p:grpSp>
      <p:sp>
        <p:nvSpPr>
          <p:cNvPr id="84" name="Rectangle 20"/>
          <p:cNvSpPr>
            <a:spLocks noChangeArrowheads="1"/>
          </p:cNvSpPr>
          <p:nvPr/>
        </p:nvSpPr>
        <p:spPr bwMode="auto">
          <a:xfrm>
            <a:off x="1001395" y="5010785"/>
            <a:ext cx="1352550" cy="645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r>
              <a:rPr lang="en-US" altLang="zh-CN" sz="1800" b="1">
                <a:solidFill>
                  <a:srgbClr val="5623FC"/>
                </a:solidFill>
                <a:latin typeface="微软雅黑" panose="020B0503020204020204" charset="-122"/>
              </a:rPr>
              <a:t>OTHER </a:t>
            </a:r>
            <a:r>
              <a:rPr lang="zh-CN" altLang="en-US" sz="1800" b="1">
                <a:solidFill>
                  <a:srgbClr val="5623FC"/>
                </a:solidFill>
                <a:latin typeface="微软雅黑" panose="020B0503020204020204" charset="-122"/>
              </a:rPr>
              <a:t>Ra</a:t>
            </a:r>
            <a:r>
              <a:rPr lang="en-US" altLang="zh-CN" sz="1800" b="1">
                <a:solidFill>
                  <a:srgbClr val="5623FC"/>
                </a:solidFill>
                <a:latin typeface="微软雅黑" panose="020B0503020204020204" charset="-122"/>
              </a:rPr>
              <a:t>dius</a:t>
            </a:r>
            <a:endParaRPr lang="en-US" altLang="zh-CN" sz="1800" b="1">
              <a:solidFill>
                <a:srgbClr val="5623FC"/>
              </a:solidFill>
              <a:latin typeface="微软雅黑" panose="020B0503020204020204" charset="-122"/>
            </a:endParaRPr>
          </a:p>
        </p:txBody>
      </p:sp>
      <p:sp>
        <p:nvSpPr>
          <p:cNvPr id="85" name="Rectangle 23"/>
          <p:cNvSpPr>
            <a:spLocks noChangeArrowheads="1"/>
          </p:cNvSpPr>
          <p:nvPr/>
        </p:nvSpPr>
        <p:spPr bwMode="auto">
          <a:xfrm>
            <a:off x="5908516" y="4780338"/>
            <a:ext cx="1852612"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r>
              <a:rPr lang="zh-CN" altLang="en-US" sz="1800" b="1">
                <a:solidFill>
                  <a:schemeClr val="accent2"/>
                </a:solidFill>
                <a:latin typeface="微软雅黑" panose="020B0503020204020204" charset="-122"/>
              </a:rPr>
              <a:t>    </a:t>
            </a:r>
            <a:r>
              <a:rPr lang="zh-CN" altLang="en-US" sz="1800" b="1">
                <a:solidFill>
                  <a:srgbClr val="5623FC"/>
                </a:solidFill>
                <a:latin typeface="微软雅黑" panose="020B0503020204020204" charset="-122"/>
              </a:rPr>
              <a:t>蓝海卓越</a:t>
            </a:r>
            <a:endParaRPr lang="zh-CN" altLang="en-US" sz="1800" b="1">
              <a:solidFill>
                <a:srgbClr val="5623FC"/>
              </a:solidFill>
              <a:latin typeface="微软雅黑" panose="020B0503020204020204" charset="-122"/>
            </a:endParaRPr>
          </a:p>
          <a:p>
            <a:pPr eaLnBrk="1" hangingPunct="1">
              <a:lnSpc>
                <a:spcPct val="100000"/>
              </a:lnSpc>
              <a:spcBef>
                <a:spcPct val="0"/>
              </a:spcBef>
              <a:buFont typeface="Arial" panose="020B0604020202020204" pitchFamily="34" charset="0"/>
              <a:buNone/>
            </a:pPr>
            <a:r>
              <a:rPr lang="zh-CN" altLang="en-US" sz="1800" b="1">
                <a:solidFill>
                  <a:srgbClr val="5623FC"/>
                </a:solidFill>
                <a:latin typeface="微软雅黑" panose="020B0503020204020204" charset="-122"/>
              </a:rPr>
              <a:t>高性能 </a:t>
            </a:r>
            <a:r>
              <a:rPr lang="en-US" altLang="zh-CN" sz="1800" b="1">
                <a:solidFill>
                  <a:srgbClr val="5623FC"/>
                </a:solidFill>
                <a:latin typeface="微软雅黑" panose="020B0503020204020204" charset="-122"/>
              </a:rPr>
              <a:t>Radius</a:t>
            </a:r>
            <a:endParaRPr lang="en-US" altLang="zh-CN" sz="1800" b="1">
              <a:solidFill>
                <a:srgbClr val="5623FC"/>
              </a:solidFill>
              <a:latin typeface="微软雅黑" panose="020B0503020204020204" charset="-122"/>
            </a:endParaRPr>
          </a:p>
        </p:txBody>
      </p:sp>
      <p:pic>
        <p:nvPicPr>
          <p:cNvPr id="86" name="Picture 24" descr="shadow_1_m"/>
          <p:cNvPicPr>
            <a:picLocks noChangeAspect="1" noChangeArrowheads="1"/>
          </p:cNvPicPr>
          <p:nvPr/>
        </p:nvPicPr>
        <p:blipFill>
          <a:blip r:embed="rId1" cstate="print">
            <a:lum bright="12000"/>
            <a:extLst>
              <a:ext uri="{28A0092B-C50C-407E-A947-70E740481C1C}">
                <a14:useLocalDpi xmlns:a14="http://schemas.microsoft.com/office/drawing/2010/main" val="0"/>
              </a:ext>
            </a:extLst>
          </a:blip>
          <a:srcRect/>
          <a:stretch>
            <a:fillRect/>
          </a:stretch>
        </p:blipFill>
        <p:spPr bwMode="auto">
          <a:xfrm>
            <a:off x="6087903" y="2291138"/>
            <a:ext cx="1190625" cy="223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87" name="Group 19"/>
          <p:cNvGrpSpPr/>
          <p:nvPr/>
        </p:nvGrpSpPr>
        <p:grpSpPr bwMode="auto">
          <a:xfrm>
            <a:off x="6067266" y="1214813"/>
            <a:ext cx="1258887" cy="1217613"/>
            <a:chOff x="0" y="0"/>
            <a:chExt cx="433" cy="422"/>
          </a:xfrm>
        </p:grpSpPr>
        <p:pic>
          <p:nvPicPr>
            <p:cNvPr id="88" name="Picture 26" descr="circuler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30" cy="4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9" name="Oval 27"/>
            <p:cNvSpPr>
              <a:spLocks noChangeArrowheads="1"/>
            </p:cNvSpPr>
            <p:nvPr/>
          </p:nvSpPr>
          <p:spPr bwMode="auto">
            <a:xfrm>
              <a:off x="0" y="0"/>
              <a:ext cx="433" cy="422"/>
            </a:xfrm>
            <a:prstGeom prst="ellipse">
              <a:avLst/>
            </a:prstGeom>
            <a:gradFill rotWithShape="1">
              <a:gsLst>
                <a:gs pos="0">
                  <a:srgbClr val="99CC00"/>
                </a:gs>
                <a:gs pos="50000">
                  <a:srgbClr val="475D00"/>
                </a:gs>
                <a:gs pos="100000">
                  <a:srgbClr val="99CC00"/>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endParaRPr lang="zh-CN" altLang="en-US" sz="1900">
                <a:solidFill>
                  <a:srgbClr val="FFFFFF"/>
                </a:solidFill>
                <a:ea typeface="宋体" panose="02010600030101010101" pitchFamily="2" charset="-122"/>
              </a:endParaRPr>
            </a:p>
          </p:txBody>
        </p:sp>
        <p:pic>
          <p:nvPicPr>
            <p:cNvPr id="90" name="Picture 28" descr="Picture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 y="4"/>
              <a:ext cx="345"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1" name="Rectangle 29"/>
          <p:cNvSpPr>
            <a:spLocks noChangeArrowheads="1"/>
          </p:cNvSpPr>
          <p:nvPr/>
        </p:nvSpPr>
        <p:spPr bwMode="auto">
          <a:xfrm>
            <a:off x="6253003" y="1576763"/>
            <a:ext cx="877888"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Clr>
                <a:srgbClr val="FF0066"/>
              </a:buClr>
              <a:buSzPct val="75000"/>
              <a:buFont typeface="Arial" panose="020B0604020202020204" pitchFamily="34" charset="0"/>
              <a:buNone/>
            </a:pPr>
            <a:r>
              <a:rPr lang="zh-CN" altLang="en-US" sz="1900" b="1">
                <a:solidFill>
                  <a:schemeClr val="bg1"/>
                </a:solidFill>
                <a:latin typeface="微软雅黑" panose="020B0503020204020204" charset="-122"/>
              </a:rPr>
              <a:t>性能高</a:t>
            </a:r>
            <a:endParaRPr lang="zh-CN" altLang="en-US" sz="1900" b="1">
              <a:solidFill>
                <a:schemeClr val="bg1"/>
              </a:solidFill>
              <a:latin typeface="微软雅黑" panose="020B0503020204020204" charset="-122"/>
            </a:endParaRPr>
          </a:p>
        </p:txBody>
      </p:sp>
      <p:pic>
        <p:nvPicPr>
          <p:cNvPr id="92" name="Picture 30" descr="shadow_1_m"/>
          <p:cNvPicPr>
            <a:picLocks noChangeAspect="1" noChangeArrowheads="1"/>
          </p:cNvPicPr>
          <p:nvPr/>
        </p:nvPicPr>
        <p:blipFill>
          <a:blip r:embed="rId1" cstate="print">
            <a:lum bright="12000"/>
            <a:extLst>
              <a:ext uri="{28A0092B-C50C-407E-A947-70E740481C1C}">
                <a14:useLocalDpi xmlns:a14="http://schemas.microsoft.com/office/drawing/2010/main" val="0"/>
              </a:ext>
            </a:extLst>
          </a:blip>
          <a:srcRect/>
          <a:stretch>
            <a:fillRect/>
          </a:stretch>
        </p:blipFill>
        <p:spPr bwMode="auto">
          <a:xfrm>
            <a:off x="920591" y="4716838"/>
            <a:ext cx="1187450" cy="223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93" name="Group 25"/>
          <p:cNvGrpSpPr/>
          <p:nvPr/>
        </p:nvGrpSpPr>
        <p:grpSpPr bwMode="auto">
          <a:xfrm>
            <a:off x="1001553" y="4048501"/>
            <a:ext cx="1049338" cy="784225"/>
            <a:chOff x="0" y="0"/>
            <a:chExt cx="433" cy="422"/>
          </a:xfrm>
        </p:grpSpPr>
        <p:pic>
          <p:nvPicPr>
            <p:cNvPr id="94" name="Picture 32" descr="circuler_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30" cy="4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5" name="Oval 33"/>
            <p:cNvSpPr>
              <a:spLocks noChangeArrowheads="1"/>
            </p:cNvSpPr>
            <p:nvPr/>
          </p:nvSpPr>
          <p:spPr bwMode="auto">
            <a:xfrm>
              <a:off x="0" y="0"/>
              <a:ext cx="433" cy="422"/>
            </a:xfrm>
            <a:prstGeom prst="ellipse">
              <a:avLst/>
            </a:prstGeom>
            <a:gradFill rotWithShape="1">
              <a:gsLst>
                <a:gs pos="0">
                  <a:srgbClr val="FF9900"/>
                </a:gs>
                <a:gs pos="50000">
                  <a:srgbClr val="744700"/>
                </a:gs>
                <a:gs pos="100000">
                  <a:srgbClr val="FF9900"/>
                </a:gs>
              </a:gsLst>
              <a:lin ang="540000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endParaRPr lang="zh-CN" altLang="en-US" sz="1900">
                <a:solidFill>
                  <a:srgbClr val="FFFFFF"/>
                </a:solidFill>
                <a:ea typeface="宋体" panose="02010600030101010101" pitchFamily="2" charset="-122"/>
              </a:endParaRPr>
            </a:p>
          </p:txBody>
        </p:sp>
        <p:pic>
          <p:nvPicPr>
            <p:cNvPr id="96" name="Picture 34" descr="Picture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 y="4"/>
              <a:ext cx="345" cy="1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7" name="Rectangle 35"/>
          <p:cNvSpPr>
            <a:spLocks noChangeArrowheads="1"/>
          </p:cNvSpPr>
          <p:nvPr/>
        </p:nvSpPr>
        <p:spPr bwMode="auto">
          <a:xfrm>
            <a:off x="3995578" y="3046788"/>
            <a:ext cx="915988"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Clr>
                <a:srgbClr val="FF0066"/>
              </a:buClr>
              <a:buSzPct val="75000"/>
              <a:buFont typeface="Arial" panose="020B0604020202020204" pitchFamily="34" charset="0"/>
              <a:buNone/>
            </a:pPr>
            <a:r>
              <a:rPr lang="en-US" altLang="zh-CN" b="1">
                <a:solidFill>
                  <a:srgbClr val="FEFFFF"/>
                </a:solidFill>
                <a:ea typeface="宋体" panose="02010600030101010101" pitchFamily="2" charset="-122"/>
              </a:rPr>
              <a:t>Title</a:t>
            </a:r>
            <a:endParaRPr lang="zh-CN" altLang="en-US" sz="1900">
              <a:ea typeface="宋体" panose="02010600030101010101" pitchFamily="2" charset="-122"/>
            </a:endParaRPr>
          </a:p>
        </p:txBody>
      </p:sp>
      <p:sp>
        <p:nvSpPr>
          <p:cNvPr id="98" name="Rectangle 47"/>
          <p:cNvSpPr>
            <a:spLocks noChangeArrowheads="1"/>
          </p:cNvSpPr>
          <p:nvPr/>
        </p:nvSpPr>
        <p:spPr bwMode="auto">
          <a:xfrm>
            <a:off x="1111091" y="4261226"/>
            <a:ext cx="939800"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Clr>
                <a:srgbClr val="FF0066"/>
              </a:buClr>
              <a:buSzPct val="75000"/>
              <a:buFont typeface="Arial" panose="020B0604020202020204" pitchFamily="34" charset="0"/>
              <a:buNone/>
            </a:pPr>
            <a:r>
              <a:rPr lang="zh-CN" altLang="en-US" sz="1900" b="1">
                <a:solidFill>
                  <a:schemeClr val="bg1"/>
                </a:solidFill>
                <a:latin typeface="微软雅黑" panose="020B0503020204020204" charset="-122"/>
              </a:rPr>
              <a:t>性能低</a:t>
            </a:r>
            <a:endParaRPr lang="zh-CN" altLang="en-US" sz="1900" b="1">
              <a:solidFill>
                <a:schemeClr val="bg1"/>
              </a:solidFill>
              <a:latin typeface="微软雅黑" panose="020B0503020204020204" charset="-122"/>
            </a:endParaRPr>
          </a:p>
        </p:txBody>
      </p:sp>
      <p:sp>
        <p:nvSpPr>
          <p:cNvPr id="99" name="Text Box 10"/>
          <p:cNvSpPr txBox="1">
            <a:spLocks noChangeArrowheads="1"/>
          </p:cNvSpPr>
          <p:nvPr/>
        </p:nvSpPr>
        <p:spPr bwMode="auto">
          <a:xfrm>
            <a:off x="1790541" y="1306888"/>
            <a:ext cx="3960812" cy="70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r>
              <a:rPr lang="zh-CN" altLang="en-US" sz="2000" b="1"/>
              <a:t>在同样的测试条件（100万用户）</a:t>
            </a:r>
            <a:endParaRPr lang="en-US" altLang="zh-CN" sz="2000" b="1"/>
          </a:p>
          <a:p>
            <a:pPr eaLnBrk="1" hangingPunct="1">
              <a:lnSpc>
                <a:spcPct val="100000"/>
              </a:lnSpc>
              <a:spcBef>
                <a:spcPct val="0"/>
              </a:spcBef>
              <a:buFont typeface="Arial" panose="020B0604020202020204" pitchFamily="34" charset="0"/>
              <a:buNone/>
            </a:pPr>
            <a:r>
              <a:rPr lang="zh-CN" altLang="en-US" sz="2000" b="1"/>
              <a:t>使用相同的测试工具</a:t>
            </a:r>
            <a:endParaRPr lang="zh-CN" altLang="en-US" sz="2000" b="1"/>
          </a:p>
        </p:txBody>
      </p:sp>
      <p:sp>
        <p:nvSpPr>
          <p:cNvPr id="100" name="Freeform 6"/>
          <p:cNvSpPr/>
          <p:nvPr/>
        </p:nvSpPr>
        <p:spPr bwMode="auto">
          <a:xfrm>
            <a:off x="2085816" y="3475413"/>
            <a:ext cx="903287" cy="1241425"/>
          </a:xfrm>
          <a:custGeom>
            <a:avLst/>
            <a:gdLst>
              <a:gd name="T0" fmla="*/ 2147483646 w 580"/>
              <a:gd name="T1" fmla="*/ 0 h 798"/>
              <a:gd name="T2" fmla="*/ 2147483646 w 580"/>
              <a:gd name="T3" fmla="*/ 2147483646 h 798"/>
              <a:gd name="T4" fmla="*/ 2147483646 w 580"/>
              <a:gd name="T5" fmla="*/ 2147483646 h 798"/>
              <a:gd name="T6" fmla="*/ 2147483646 w 580"/>
              <a:gd name="T7" fmla="*/ 2147483646 h 798"/>
              <a:gd name="T8" fmla="*/ 2147483646 w 580"/>
              <a:gd name="T9" fmla="*/ 2147483646 h 798"/>
              <a:gd name="T10" fmla="*/ 2147483646 w 580"/>
              <a:gd name="T11" fmla="*/ 2147483646 h 798"/>
              <a:gd name="T12" fmla="*/ 2147483646 w 580"/>
              <a:gd name="T13" fmla="*/ 2147483646 h 798"/>
              <a:gd name="T14" fmla="*/ 2147483646 w 580"/>
              <a:gd name="T15" fmla="*/ 2147483646 h 798"/>
              <a:gd name="T16" fmla="*/ 2147483646 w 580"/>
              <a:gd name="T17" fmla="*/ 2147483646 h 798"/>
              <a:gd name="T18" fmla="*/ 2147483646 w 580"/>
              <a:gd name="T19" fmla="*/ 2147483646 h 798"/>
              <a:gd name="T20" fmla="*/ 2147483646 w 580"/>
              <a:gd name="T21" fmla="*/ 2147483646 h 798"/>
              <a:gd name="T22" fmla="*/ 2147483646 w 580"/>
              <a:gd name="T23" fmla="*/ 2147483646 h 798"/>
              <a:gd name="T24" fmla="*/ 0 w 580"/>
              <a:gd name="T25" fmla="*/ 2147483646 h 798"/>
              <a:gd name="T26" fmla="*/ 2147483646 w 580"/>
              <a:gd name="T27" fmla="*/ 2147483646 h 798"/>
              <a:gd name="T28" fmla="*/ 2147483646 w 580"/>
              <a:gd name="T29" fmla="*/ 2147483646 h 798"/>
              <a:gd name="T30" fmla="*/ 2147483646 w 580"/>
              <a:gd name="T31" fmla="*/ 2147483646 h 798"/>
              <a:gd name="T32" fmla="*/ 2147483646 w 580"/>
              <a:gd name="T33" fmla="*/ 2147483646 h 798"/>
              <a:gd name="T34" fmla="*/ 2147483646 w 580"/>
              <a:gd name="T35" fmla="*/ 2147483646 h 798"/>
              <a:gd name="T36" fmla="*/ 2147483646 w 580"/>
              <a:gd name="T37" fmla="*/ 2147483646 h 798"/>
              <a:gd name="T38" fmla="*/ 2147483646 w 580"/>
              <a:gd name="T39" fmla="*/ 2147483646 h 798"/>
              <a:gd name="T40" fmla="*/ 2147483646 w 580"/>
              <a:gd name="T41" fmla="*/ 2147483646 h 798"/>
              <a:gd name="T42" fmla="*/ 2147483646 w 580"/>
              <a:gd name="T43" fmla="*/ 2147483646 h 798"/>
              <a:gd name="T44" fmla="*/ 2147483646 w 580"/>
              <a:gd name="T45" fmla="*/ 2147483646 h 798"/>
              <a:gd name="T46" fmla="*/ 2147483646 w 580"/>
              <a:gd name="T47" fmla="*/ 2147483646 h 798"/>
              <a:gd name="T48" fmla="*/ 2147483646 w 580"/>
              <a:gd name="T49" fmla="*/ 2147483646 h 798"/>
              <a:gd name="T50" fmla="*/ 2147483646 w 580"/>
              <a:gd name="T51" fmla="*/ 2147483646 h 798"/>
              <a:gd name="T52" fmla="*/ 2147483646 w 580"/>
              <a:gd name="T53" fmla="*/ 0 h 798"/>
              <a:gd name="T54" fmla="*/ 2147483646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54B0E2"/>
              </a:gs>
              <a:gs pos="100000">
                <a:srgbClr val="93CDEE"/>
              </a:gs>
            </a:gsLst>
            <a:lin ang="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01" name="Freeform 21"/>
          <p:cNvSpPr/>
          <p:nvPr/>
        </p:nvSpPr>
        <p:spPr bwMode="auto">
          <a:xfrm flipH="1">
            <a:off x="4784566" y="3438901"/>
            <a:ext cx="903287" cy="1241425"/>
          </a:xfrm>
          <a:custGeom>
            <a:avLst/>
            <a:gdLst>
              <a:gd name="T0" fmla="*/ 2147483646 w 580"/>
              <a:gd name="T1" fmla="*/ 0 h 798"/>
              <a:gd name="T2" fmla="*/ 2147483646 w 580"/>
              <a:gd name="T3" fmla="*/ 2147483646 h 798"/>
              <a:gd name="T4" fmla="*/ 2147483646 w 580"/>
              <a:gd name="T5" fmla="*/ 2147483646 h 798"/>
              <a:gd name="T6" fmla="*/ 2147483646 w 580"/>
              <a:gd name="T7" fmla="*/ 2147483646 h 798"/>
              <a:gd name="T8" fmla="*/ 2147483646 w 580"/>
              <a:gd name="T9" fmla="*/ 2147483646 h 798"/>
              <a:gd name="T10" fmla="*/ 2147483646 w 580"/>
              <a:gd name="T11" fmla="*/ 2147483646 h 798"/>
              <a:gd name="T12" fmla="*/ 2147483646 w 580"/>
              <a:gd name="T13" fmla="*/ 2147483646 h 798"/>
              <a:gd name="T14" fmla="*/ 2147483646 w 580"/>
              <a:gd name="T15" fmla="*/ 2147483646 h 798"/>
              <a:gd name="T16" fmla="*/ 2147483646 w 580"/>
              <a:gd name="T17" fmla="*/ 2147483646 h 798"/>
              <a:gd name="T18" fmla="*/ 2147483646 w 580"/>
              <a:gd name="T19" fmla="*/ 2147483646 h 798"/>
              <a:gd name="T20" fmla="*/ 2147483646 w 580"/>
              <a:gd name="T21" fmla="*/ 2147483646 h 798"/>
              <a:gd name="T22" fmla="*/ 2147483646 w 580"/>
              <a:gd name="T23" fmla="*/ 2147483646 h 798"/>
              <a:gd name="T24" fmla="*/ 0 w 580"/>
              <a:gd name="T25" fmla="*/ 2147483646 h 798"/>
              <a:gd name="T26" fmla="*/ 2147483646 w 580"/>
              <a:gd name="T27" fmla="*/ 2147483646 h 798"/>
              <a:gd name="T28" fmla="*/ 2147483646 w 580"/>
              <a:gd name="T29" fmla="*/ 2147483646 h 798"/>
              <a:gd name="T30" fmla="*/ 2147483646 w 580"/>
              <a:gd name="T31" fmla="*/ 2147483646 h 798"/>
              <a:gd name="T32" fmla="*/ 2147483646 w 580"/>
              <a:gd name="T33" fmla="*/ 2147483646 h 798"/>
              <a:gd name="T34" fmla="*/ 2147483646 w 580"/>
              <a:gd name="T35" fmla="*/ 2147483646 h 798"/>
              <a:gd name="T36" fmla="*/ 2147483646 w 580"/>
              <a:gd name="T37" fmla="*/ 2147483646 h 798"/>
              <a:gd name="T38" fmla="*/ 2147483646 w 580"/>
              <a:gd name="T39" fmla="*/ 2147483646 h 798"/>
              <a:gd name="T40" fmla="*/ 2147483646 w 580"/>
              <a:gd name="T41" fmla="*/ 2147483646 h 798"/>
              <a:gd name="T42" fmla="*/ 2147483646 w 580"/>
              <a:gd name="T43" fmla="*/ 2147483646 h 798"/>
              <a:gd name="T44" fmla="*/ 2147483646 w 580"/>
              <a:gd name="T45" fmla="*/ 2147483646 h 798"/>
              <a:gd name="T46" fmla="*/ 2147483646 w 580"/>
              <a:gd name="T47" fmla="*/ 2147483646 h 798"/>
              <a:gd name="T48" fmla="*/ 2147483646 w 580"/>
              <a:gd name="T49" fmla="*/ 2147483646 h 798"/>
              <a:gd name="T50" fmla="*/ 2147483646 w 580"/>
              <a:gd name="T51" fmla="*/ 2147483646 h 798"/>
              <a:gd name="T52" fmla="*/ 2147483646 w 580"/>
              <a:gd name="T53" fmla="*/ 0 h 798"/>
              <a:gd name="T54" fmla="*/ 2147483646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54B0E2"/>
              </a:gs>
              <a:gs pos="100000">
                <a:srgbClr val="CBE7F6"/>
              </a:gs>
            </a:gsLst>
            <a:lin ang="0" scaled="1"/>
          </a:gradFill>
          <a:ln>
            <a:noFill/>
          </a:ln>
          <a:effectLst/>
          <a:extLs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102" name="Text Box 12"/>
          <p:cNvSpPr txBox="1">
            <a:spLocks noChangeArrowheads="1"/>
          </p:cNvSpPr>
          <p:nvPr/>
        </p:nvSpPr>
        <p:spPr bwMode="auto">
          <a:xfrm>
            <a:off x="609441" y="2413376"/>
            <a:ext cx="2554287" cy="1128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r>
              <a:rPr lang="zh-CN" altLang="en-US" sz="2000">
                <a:solidFill>
                  <a:srgbClr val="C89232"/>
                </a:solidFill>
                <a:ea typeface="宋体" panose="02010600030101010101" pitchFamily="2" charset="-122"/>
              </a:rPr>
              <a:t>认证一次需时</a:t>
            </a:r>
            <a:r>
              <a:rPr lang="en-US" altLang="zh-CN" sz="2000">
                <a:solidFill>
                  <a:srgbClr val="C89232"/>
                </a:solidFill>
                <a:ea typeface="宋体" panose="02010600030101010101" pitchFamily="2" charset="-122"/>
              </a:rPr>
              <a:t>0.7</a:t>
            </a:r>
            <a:r>
              <a:rPr lang="zh-CN" altLang="en-US" sz="2000">
                <a:solidFill>
                  <a:srgbClr val="C89232"/>
                </a:solidFill>
                <a:ea typeface="宋体" panose="02010600030101010101" pitchFamily="2" charset="-122"/>
              </a:rPr>
              <a:t>秒</a:t>
            </a:r>
            <a:endParaRPr lang="en-US" altLang="zh-CN" sz="2000">
              <a:solidFill>
                <a:srgbClr val="C89232"/>
              </a:solidFill>
              <a:ea typeface="宋体" panose="02010600030101010101" pitchFamily="2" charset="-122"/>
            </a:endParaRPr>
          </a:p>
          <a:p>
            <a:pPr eaLnBrk="1" hangingPunct="1">
              <a:lnSpc>
                <a:spcPct val="100000"/>
              </a:lnSpc>
              <a:spcBef>
                <a:spcPct val="0"/>
              </a:spcBef>
              <a:buFont typeface="Arial" panose="020B0604020202020204" pitchFamily="34" charset="0"/>
              <a:buNone/>
            </a:pPr>
            <a:r>
              <a:rPr lang="zh-CN" altLang="en-US" sz="2000">
                <a:solidFill>
                  <a:srgbClr val="C89232"/>
                </a:solidFill>
                <a:ea typeface="宋体" panose="02010600030101010101" pitchFamily="2" charset="-122"/>
              </a:rPr>
              <a:t>每秒认证数不到</a:t>
            </a:r>
            <a:r>
              <a:rPr lang="en-US" altLang="zh-CN" sz="4800" b="1">
                <a:solidFill>
                  <a:schemeClr val="accent2"/>
                </a:solidFill>
                <a:ea typeface="宋体" panose="02010600030101010101" pitchFamily="2" charset="-122"/>
              </a:rPr>
              <a:t>2</a:t>
            </a:r>
            <a:r>
              <a:rPr lang="zh-CN" altLang="en-US" sz="2000">
                <a:solidFill>
                  <a:srgbClr val="C89232"/>
                </a:solidFill>
                <a:ea typeface="宋体" panose="02010600030101010101" pitchFamily="2" charset="-122"/>
              </a:rPr>
              <a:t>次</a:t>
            </a:r>
            <a:endParaRPr lang="en-US" altLang="zh-CN" sz="2000">
              <a:solidFill>
                <a:srgbClr val="C89232"/>
              </a:solidFill>
              <a:ea typeface="宋体" panose="02010600030101010101" pitchFamily="2" charset="-122"/>
            </a:endParaRPr>
          </a:p>
        </p:txBody>
      </p:sp>
      <p:sp>
        <p:nvSpPr>
          <p:cNvPr id="103" name="Text Box 12"/>
          <p:cNvSpPr txBox="1">
            <a:spLocks noChangeArrowheads="1"/>
          </p:cNvSpPr>
          <p:nvPr/>
        </p:nvSpPr>
        <p:spPr bwMode="auto">
          <a:xfrm>
            <a:off x="3647916" y="2372101"/>
            <a:ext cx="2151062" cy="1128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eaLnBrk="1" hangingPunct="1">
              <a:lnSpc>
                <a:spcPct val="100000"/>
              </a:lnSpc>
              <a:spcBef>
                <a:spcPct val="0"/>
              </a:spcBef>
              <a:buFont typeface="Arial" panose="020B0604020202020204" pitchFamily="34" charset="0"/>
              <a:buNone/>
            </a:pPr>
            <a:r>
              <a:rPr lang="zh-CN" altLang="en-US" sz="2000">
                <a:solidFill>
                  <a:schemeClr val="accent2"/>
                </a:solidFill>
                <a:ea typeface="宋体" panose="02010600030101010101" pitchFamily="2" charset="-122"/>
              </a:rPr>
              <a:t>每秒认证</a:t>
            </a:r>
            <a:endParaRPr lang="zh-CN" altLang="en-US" sz="2000">
              <a:solidFill>
                <a:schemeClr val="accent2"/>
              </a:solidFill>
              <a:ea typeface="宋体" panose="02010600030101010101" pitchFamily="2" charset="-122"/>
            </a:endParaRPr>
          </a:p>
          <a:p>
            <a:pPr eaLnBrk="1" hangingPunct="1">
              <a:lnSpc>
                <a:spcPct val="100000"/>
              </a:lnSpc>
              <a:spcBef>
                <a:spcPct val="0"/>
              </a:spcBef>
              <a:buFont typeface="Arial" panose="020B0604020202020204" pitchFamily="34" charset="0"/>
              <a:buNone/>
            </a:pPr>
            <a:r>
              <a:rPr lang="zh-CN" altLang="en-US" sz="4800" b="1">
                <a:solidFill>
                  <a:srgbClr val="14FFB2"/>
                </a:solidFill>
                <a:ea typeface="宋体" panose="02010600030101010101" pitchFamily="2" charset="-122"/>
              </a:rPr>
              <a:t>4</a:t>
            </a:r>
            <a:r>
              <a:rPr lang="en-US" altLang="zh-CN" sz="4800" b="1">
                <a:solidFill>
                  <a:srgbClr val="14FFB2"/>
                </a:solidFill>
                <a:ea typeface="宋体" panose="02010600030101010101" pitchFamily="2" charset="-122"/>
              </a:rPr>
              <a:t>000+</a:t>
            </a:r>
            <a:r>
              <a:rPr lang="zh-CN" altLang="en-US" sz="2000">
                <a:solidFill>
                  <a:schemeClr val="accent2"/>
                </a:solidFill>
                <a:ea typeface="宋体" panose="02010600030101010101" pitchFamily="2" charset="-122"/>
              </a:rPr>
              <a:t>次</a:t>
            </a:r>
            <a:endParaRPr lang="en-US" altLang="zh-CN" sz="2000">
              <a:solidFill>
                <a:schemeClr val="accent2"/>
              </a:solidFill>
              <a:ea typeface="宋体" panose="02010600030101010101" pitchFamily="2" charset="-122"/>
            </a:endParaRPr>
          </a:p>
        </p:txBody>
      </p:sp>
      <p:sp>
        <p:nvSpPr>
          <p:cNvPr id="104" name="燕尾形 5"/>
          <p:cNvSpPr>
            <a:spLocks noChangeArrowheads="1"/>
          </p:cNvSpPr>
          <p:nvPr/>
        </p:nvSpPr>
        <p:spPr bwMode="auto">
          <a:xfrm>
            <a:off x="796766" y="1365626"/>
            <a:ext cx="585787" cy="544512"/>
          </a:xfrm>
          <a:prstGeom prst="chevron">
            <a:avLst>
              <a:gd name="adj" fmla="val 58552"/>
            </a:avLst>
          </a:prstGeom>
          <a:solidFill>
            <a:srgbClr val="00CC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ea typeface="微软雅黑" panose="020B0503020204020204" charset="-122"/>
                <a:sym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ea typeface="微软雅黑" panose="020B0503020204020204" charset="-122"/>
                <a:sym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ea typeface="微软雅黑" panose="020B0503020204020204" charset="-122"/>
                <a:sym typeface="Arial" panose="020B0604020202020204" pitchFamily="34" charset="0"/>
              </a:defRPr>
            </a:lvl3pPr>
            <a:lvl4pPr marL="16002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4pPr>
            <a:lvl5pPr marL="2057400" indent="-228600">
              <a:lnSpc>
                <a:spcPct val="90000"/>
              </a:lnSpc>
              <a:spcBef>
                <a:spcPts val="500"/>
              </a:spcBef>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900">
                <a:solidFill>
                  <a:schemeClr val="tx1"/>
                </a:solidFill>
                <a:latin typeface="Arial" panose="020B0604020202020204" pitchFamily="34" charset="0"/>
                <a:ea typeface="微软雅黑" panose="020B0503020204020204" charset="-122"/>
                <a:sym typeface="Arial" panose="020B0604020202020204" pitchFamily="34" charset="0"/>
              </a:defRPr>
            </a:lvl9pPr>
          </a:lstStyle>
          <a:p>
            <a:pPr algn="ctr" eaLnBrk="1" hangingPunct="1">
              <a:lnSpc>
                <a:spcPct val="100000"/>
              </a:lnSpc>
              <a:spcBef>
                <a:spcPct val="0"/>
              </a:spcBef>
              <a:buFont typeface="Arial" panose="020B0604020202020204" pitchFamily="34" charset="0"/>
              <a:buNone/>
            </a:pPr>
            <a:endParaRPr lang="zh-CN" altLang="zh-CN" sz="24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arn(inVertical)">
                                      <p:cBhvr>
                                        <p:cTn id="7" dur="500"/>
                                        <p:tgtEl>
                                          <p:spTgt spid="56"/>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barn(inHorizontal)">
                                      <p:cBhvr>
                                        <p:cTn id="10" dur="500"/>
                                        <p:tgtEl>
                                          <p:spTgt spid="63"/>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barn(inVertical)">
                                      <p:cBhvr>
                                        <p:cTn id="14" dur="500"/>
                                        <p:tgtEl>
                                          <p:spTgt spid="51"/>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barn(inVertical)">
                                      <p:cBhvr>
                                        <p:cTn id="17" dur="500"/>
                                        <p:tgtEl>
                                          <p:spTgt spid="66"/>
                                        </p:tgtEl>
                                      </p:cBhvr>
                                    </p:animEffect>
                                  </p:childTnLst>
                                </p:cTn>
                              </p:par>
                              <p:par>
                                <p:cTn id="18" presetID="16" presetClass="entr" presetSubtype="26" fill="hold" grpId="0" nodeType="with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barn(inHorizontal)">
                                      <p:cBhvr>
                                        <p:cTn id="20" dur="500"/>
                                        <p:tgtEl>
                                          <p:spTgt spid="67"/>
                                        </p:tgtEl>
                                      </p:cBhvr>
                                    </p:animEffect>
                                  </p:childTnLst>
                                </p:cTn>
                              </p:par>
                            </p:childTnLst>
                          </p:cTn>
                        </p:par>
                        <p:par>
                          <p:cTn id="21" fill="hold">
                            <p:stCondLst>
                              <p:cond delay="1000"/>
                            </p:stCondLst>
                            <p:childTnLst>
                              <p:par>
                                <p:cTn id="22" presetID="22" presetClass="entr" presetSubtype="4" fill="hold" grpId="0" nodeType="after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wipe(down)">
                                      <p:cBhvr>
                                        <p:cTn id="24" dur="500"/>
                                        <p:tgtEl>
                                          <p:spTgt spid="52"/>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wipe(down)">
                                      <p:cBhvr>
                                        <p:cTn id="27" dur="500"/>
                                        <p:tgtEl>
                                          <p:spTgt spid="68"/>
                                        </p:tgtEl>
                                      </p:cBhvr>
                                    </p:animEffect>
                                  </p:childTnLst>
                                </p:cTn>
                              </p:par>
                              <p:par>
                                <p:cTn id="28" presetID="16" presetClass="entr" presetSubtype="26" fill="hold" grpId="0" nodeType="withEffect">
                                  <p:stCondLst>
                                    <p:cond delay="0"/>
                                  </p:stCondLst>
                                  <p:childTnLst>
                                    <p:set>
                                      <p:cBhvr>
                                        <p:cTn id="29" dur="1" fill="hold">
                                          <p:stCondLst>
                                            <p:cond delay="0"/>
                                          </p:stCondLst>
                                        </p:cTn>
                                        <p:tgtEl>
                                          <p:spTgt spid="69"/>
                                        </p:tgtEl>
                                        <p:attrNameLst>
                                          <p:attrName>style.visibility</p:attrName>
                                        </p:attrNameLst>
                                      </p:cBhvr>
                                      <p:to>
                                        <p:strVal val="visible"/>
                                      </p:to>
                                    </p:set>
                                    <p:animEffect transition="in" filter="barn(inHorizontal)">
                                      <p:cBhvr>
                                        <p:cTn id="30" dur="500"/>
                                        <p:tgtEl>
                                          <p:spTgt spid="69"/>
                                        </p:tgtEl>
                                      </p:cBhvr>
                                    </p:animEffect>
                                  </p:childTnLst>
                                </p:cTn>
                              </p:par>
                            </p:childTnLst>
                          </p:cTn>
                        </p:par>
                        <p:par>
                          <p:cTn id="31" fill="hold">
                            <p:stCondLst>
                              <p:cond delay="1500"/>
                            </p:stCondLst>
                            <p:childTnLst>
                              <p:par>
                                <p:cTn id="32" presetID="16" presetClass="entr" presetSubtype="26" fill="hold" grpId="0" nodeType="after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barn(inHorizontal)">
                                      <p:cBhvr>
                                        <p:cTn id="34" dur="500"/>
                                        <p:tgtEl>
                                          <p:spTgt spid="64"/>
                                        </p:tgtEl>
                                      </p:cBhvr>
                                    </p:animEffect>
                                  </p:childTnLst>
                                </p:cTn>
                              </p:par>
                              <p:par>
                                <p:cTn id="35" presetID="16" presetClass="entr" presetSubtype="26" fill="hold" grpId="0" nodeType="with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barn(inHorizontal)">
                                      <p:cBhvr>
                                        <p:cTn id="37" dur="500"/>
                                        <p:tgtEl>
                                          <p:spTgt spid="54"/>
                                        </p:tgtEl>
                                      </p:cBhvr>
                                    </p:animEffect>
                                  </p:childTnLst>
                                </p:cTn>
                              </p:par>
                              <p:par>
                                <p:cTn id="38" presetID="16" presetClass="entr" presetSubtype="26" fill="hold" grpId="0" nodeType="with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barn(inHorizontal)">
                                      <p:cBhvr>
                                        <p:cTn id="40" dur="500"/>
                                        <p:tgtEl>
                                          <p:spTgt spid="65"/>
                                        </p:tgtEl>
                                      </p:cBhvr>
                                    </p:animEffect>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50"/>
                                        </p:tgtEl>
                                        <p:attrNameLst>
                                          <p:attrName>style.visibility</p:attrName>
                                        </p:attrNameLst>
                                      </p:cBhvr>
                                      <p:to>
                                        <p:strVal val="visible"/>
                                      </p:to>
                                    </p:set>
                                    <p:animEffect transition="in" filter="fade">
                                      <p:cBhvr>
                                        <p:cTn id="44" dur="1000"/>
                                        <p:tgtEl>
                                          <p:spTgt spid="50"/>
                                        </p:tgtEl>
                                      </p:cBhvr>
                                    </p:animEffect>
                                    <p:anim calcmode="lin" valueType="num">
                                      <p:cBhvr>
                                        <p:cTn id="45" dur="1000" fill="hold"/>
                                        <p:tgtEl>
                                          <p:spTgt spid="50"/>
                                        </p:tgtEl>
                                        <p:attrNameLst>
                                          <p:attrName>ppt_x</p:attrName>
                                        </p:attrNameLst>
                                      </p:cBhvr>
                                      <p:tavLst>
                                        <p:tav tm="0">
                                          <p:val>
                                            <p:strVal val="#ppt_x"/>
                                          </p:val>
                                        </p:tav>
                                        <p:tav tm="100000">
                                          <p:val>
                                            <p:strVal val="#ppt_x"/>
                                          </p:val>
                                        </p:tav>
                                      </p:tavLst>
                                    </p:anim>
                                    <p:anim calcmode="lin" valueType="num">
                                      <p:cBhvr>
                                        <p:cTn id="46" dur="1000" fill="hold"/>
                                        <p:tgtEl>
                                          <p:spTgt spid="50"/>
                                        </p:tgtEl>
                                        <p:attrNameLst>
                                          <p:attrName>ppt_y</p:attrName>
                                        </p:attrNameLst>
                                      </p:cBhvr>
                                      <p:tavLst>
                                        <p:tav tm="0">
                                          <p:val>
                                            <p:strVal val="#ppt_y+.1"/>
                                          </p:val>
                                        </p:tav>
                                        <p:tav tm="100000">
                                          <p:val>
                                            <p:strVal val="#ppt_y"/>
                                          </p:val>
                                        </p:tav>
                                      </p:tavLst>
                                    </p:anim>
                                  </p:childTnLst>
                                </p:cTn>
                              </p:par>
                            </p:childTnLst>
                          </p:cTn>
                        </p:par>
                        <p:par>
                          <p:cTn id="47" fill="hold">
                            <p:stCondLst>
                              <p:cond delay="3000"/>
                            </p:stCondLst>
                            <p:childTnLst>
                              <p:par>
                                <p:cTn id="48" presetID="2" presetClass="entr" presetSubtype="8" fill="hold" grpId="0" nodeType="afterEffect">
                                  <p:stCondLst>
                                    <p:cond delay="0"/>
                                  </p:stCondLst>
                                  <p:childTnLst>
                                    <p:set>
                                      <p:cBhvr>
                                        <p:cTn id="49" dur="1" fill="hold">
                                          <p:stCondLst>
                                            <p:cond delay="0"/>
                                          </p:stCondLst>
                                        </p:cTn>
                                        <p:tgtEl>
                                          <p:spTgt spid="48"/>
                                        </p:tgtEl>
                                        <p:attrNameLst>
                                          <p:attrName>style.visibility</p:attrName>
                                        </p:attrNameLst>
                                      </p:cBhvr>
                                      <p:to>
                                        <p:strVal val="visible"/>
                                      </p:to>
                                    </p:set>
                                    <p:anim calcmode="lin" valueType="num">
                                      <p:cBhvr additive="base">
                                        <p:cTn id="50" dur="500" fill="hold"/>
                                        <p:tgtEl>
                                          <p:spTgt spid="48"/>
                                        </p:tgtEl>
                                        <p:attrNameLst>
                                          <p:attrName>ppt_x</p:attrName>
                                        </p:attrNameLst>
                                      </p:cBhvr>
                                      <p:tavLst>
                                        <p:tav tm="0">
                                          <p:val>
                                            <p:strVal val="0-#ppt_w/2"/>
                                          </p:val>
                                        </p:tav>
                                        <p:tav tm="100000">
                                          <p:val>
                                            <p:strVal val="#ppt_x"/>
                                          </p:val>
                                        </p:tav>
                                      </p:tavLst>
                                    </p:anim>
                                    <p:anim calcmode="lin" valueType="num">
                                      <p:cBhvr additive="base">
                                        <p:cTn id="51" dur="500" fill="hold"/>
                                        <p:tgtEl>
                                          <p:spTgt spid="48"/>
                                        </p:tgtEl>
                                        <p:attrNameLst>
                                          <p:attrName>ppt_y</p:attrName>
                                        </p:attrNameLst>
                                      </p:cBhvr>
                                      <p:tavLst>
                                        <p:tav tm="0">
                                          <p:val>
                                            <p:strVal val="#ppt_y"/>
                                          </p:val>
                                        </p:tav>
                                        <p:tav tm="100000">
                                          <p:val>
                                            <p:strVal val="#ppt_y"/>
                                          </p:val>
                                        </p:tav>
                                      </p:tavLst>
                                    </p:anim>
                                  </p:childTnLst>
                                </p:cTn>
                              </p:par>
                              <p:par>
                                <p:cTn id="52" presetID="2" presetClass="entr" presetSubtype="8" fill="hold" grpId="0" nodeType="withEffect">
                                  <p:stCondLst>
                                    <p:cond delay="0"/>
                                  </p:stCondLst>
                                  <p:childTnLst>
                                    <p:set>
                                      <p:cBhvr>
                                        <p:cTn id="53" dur="1" fill="hold">
                                          <p:stCondLst>
                                            <p:cond delay="0"/>
                                          </p:stCondLst>
                                        </p:cTn>
                                        <p:tgtEl>
                                          <p:spTgt spid="104"/>
                                        </p:tgtEl>
                                        <p:attrNameLst>
                                          <p:attrName>style.visibility</p:attrName>
                                        </p:attrNameLst>
                                      </p:cBhvr>
                                      <p:to>
                                        <p:strVal val="visible"/>
                                      </p:to>
                                    </p:set>
                                    <p:anim calcmode="lin" valueType="num">
                                      <p:cBhvr additive="base">
                                        <p:cTn id="54" dur="500" fill="hold"/>
                                        <p:tgtEl>
                                          <p:spTgt spid="104"/>
                                        </p:tgtEl>
                                        <p:attrNameLst>
                                          <p:attrName>ppt_x</p:attrName>
                                        </p:attrNameLst>
                                      </p:cBhvr>
                                      <p:tavLst>
                                        <p:tav tm="0">
                                          <p:val>
                                            <p:strVal val="0-#ppt_w/2"/>
                                          </p:val>
                                        </p:tav>
                                        <p:tav tm="100000">
                                          <p:val>
                                            <p:strVal val="#ppt_x"/>
                                          </p:val>
                                        </p:tav>
                                      </p:tavLst>
                                    </p:anim>
                                    <p:anim calcmode="lin" valueType="num">
                                      <p:cBhvr additive="base">
                                        <p:cTn id="55" dur="500" fill="hold"/>
                                        <p:tgtEl>
                                          <p:spTgt spid="104"/>
                                        </p:tgtEl>
                                        <p:attrNameLst>
                                          <p:attrName>ppt_y</p:attrName>
                                        </p:attrNameLst>
                                      </p:cBhvr>
                                      <p:tavLst>
                                        <p:tav tm="0">
                                          <p:val>
                                            <p:strVal val="#ppt_y"/>
                                          </p:val>
                                        </p:tav>
                                        <p:tav tm="100000">
                                          <p:val>
                                            <p:strVal val="#ppt_y"/>
                                          </p:val>
                                        </p:tav>
                                      </p:tavLst>
                                    </p:anim>
                                  </p:childTnLst>
                                </p:cTn>
                              </p:par>
                            </p:childTnLst>
                          </p:cTn>
                        </p:par>
                        <p:par>
                          <p:cTn id="56" fill="hold">
                            <p:stCondLst>
                              <p:cond delay="3500"/>
                            </p:stCondLst>
                            <p:childTnLst>
                              <p:par>
                                <p:cTn id="57" presetID="22" presetClass="entr" presetSubtype="1" fill="hold" grpId="0" nodeType="afterEffect">
                                  <p:stCondLst>
                                    <p:cond delay="0"/>
                                  </p:stCondLst>
                                  <p:childTnLst>
                                    <p:set>
                                      <p:cBhvr>
                                        <p:cTn id="58" dur="1" fill="hold">
                                          <p:stCondLst>
                                            <p:cond delay="0"/>
                                          </p:stCondLst>
                                        </p:cTn>
                                        <p:tgtEl>
                                          <p:spTgt spid="99"/>
                                        </p:tgtEl>
                                        <p:attrNameLst>
                                          <p:attrName>style.visibility</p:attrName>
                                        </p:attrNameLst>
                                      </p:cBhvr>
                                      <p:to>
                                        <p:strVal val="visible"/>
                                      </p:to>
                                    </p:set>
                                    <p:animEffect transition="in" filter="wipe(up)">
                                      <p:cBhvr>
                                        <p:cTn id="59" dur="500"/>
                                        <p:tgtEl>
                                          <p:spTgt spid="99"/>
                                        </p:tgtEl>
                                      </p:cBhvr>
                                    </p:animEffect>
                                  </p:childTnLst>
                                </p:cTn>
                              </p:par>
                            </p:childTnLst>
                          </p:cTn>
                        </p:par>
                        <p:par>
                          <p:cTn id="60" fill="hold">
                            <p:stCondLst>
                              <p:cond delay="4000"/>
                            </p:stCondLst>
                            <p:childTnLst>
                              <p:par>
                                <p:cTn id="61" presetID="26" presetClass="emph" presetSubtype="0" fill="hold" grpId="0" nodeType="afterEffect">
                                  <p:stCondLst>
                                    <p:cond delay="0"/>
                                  </p:stCondLst>
                                  <p:childTnLst>
                                    <p:animEffect transition="out" filter="fade">
                                      <p:cBhvr>
                                        <p:cTn id="62" dur="500" tmFilter="0, 0; .2, .5; .8, .5; 1, 0"/>
                                        <p:tgtEl>
                                          <p:spTgt spid="70"/>
                                        </p:tgtEl>
                                      </p:cBhvr>
                                    </p:animEffect>
                                    <p:animScale>
                                      <p:cBhvr>
                                        <p:cTn id="63" dur="250" autoRev="1" fill="hold"/>
                                        <p:tgtEl>
                                          <p:spTgt spid="70"/>
                                        </p:tgtEl>
                                      </p:cBhvr>
                                      <p:by x="105000" y="105000"/>
                                    </p:animScale>
                                  </p:childTnLst>
                                </p:cTn>
                              </p:par>
                              <p:par>
                                <p:cTn id="64" presetID="26" presetClass="emph" presetSubtype="0" fill="hold" nodeType="withEffect">
                                  <p:stCondLst>
                                    <p:cond delay="0"/>
                                  </p:stCondLst>
                                  <p:childTnLst>
                                    <p:animEffect transition="out" filter="fade">
                                      <p:cBhvr>
                                        <p:cTn id="65" dur="500" tmFilter="0, 0; .2, .5; .8, .5; 1, 0"/>
                                        <p:tgtEl>
                                          <p:spTgt spid="78"/>
                                        </p:tgtEl>
                                      </p:cBhvr>
                                    </p:animEffect>
                                    <p:animScale>
                                      <p:cBhvr>
                                        <p:cTn id="66" dur="250" autoRev="1" fill="hold"/>
                                        <p:tgtEl>
                                          <p:spTgt spid="78"/>
                                        </p:tgtEl>
                                      </p:cBhvr>
                                      <p:by x="105000" y="105000"/>
                                    </p:animScale>
                                  </p:childTnLst>
                                </p:cTn>
                              </p:par>
                              <p:par>
                                <p:cTn id="67" presetID="26" presetClass="emph" presetSubtype="0" fill="hold" grpId="0" nodeType="withEffect">
                                  <p:stCondLst>
                                    <p:cond delay="0"/>
                                  </p:stCondLst>
                                  <p:childTnLst>
                                    <p:animEffect transition="out" filter="fade">
                                      <p:cBhvr>
                                        <p:cTn id="68" dur="500" tmFilter="0, 0; .2, .5; .8, .5; 1, 0"/>
                                        <p:tgtEl>
                                          <p:spTgt spid="84"/>
                                        </p:tgtEl>
                                      </p:cBhvr>
                                    </p:animEffect>
                                    <p:animScale>
                                      <p:cBhvr>
                                        <p:cTn id="69" dur="250" autoRev="1" fill="hold"/>
                                        <p:tgtEl>
                                          <p:spTgt spid="84"/>
                                        </p:tgtEl>
                                      </p:cBhvr>
                                      <p:by x="105000" y="105000"/>
                                    </p:animScale>
                                  </p:childTnLst>
                                </p:cTn>
                              </p:par>
                              <p:par>
                                <p:cTn id="70" presetID="26" presetClass="emph" presetSubtype="0" fill="hold" nodeType="withEffect">
                                  <p:stCondLst>
                                    <p:cond delay="0"/>
                                  </p:stCondLst>
                                  <p:childTnLst>
                                    <p:animEffect transition="out" filter="fade">
                                      <p:cBhvr>
                                        <p:cTn id="71" dur="500" tmFilter="0, 0; .2, .5; .8, .5; 1, 0"/>
                                        <p:tgtEl>
                                          <p:spTgt spid="92"/>
                                        </p:tgtEl>
                                      </p:cBhvr>
                                    </p:animEffect>
                                    <p:animScale>
                                      <p:cBhvr>
                                        <p:cTn id="72" dur="250" autoRev="1" fill="hold"/>
                                        <p:tgtEl>
                                          <p:spTgt spid="92"/>
                                        </p:tgtEl>
                                      </p:cBhvr>
                                      <p:by x="105000" y="105000"/>
                                    </p:animScale>
                                  </p:childTnLst>
                                </p:cTn>
                              </p:par>
                              <p:par>
                                <p:cTn id="73" presetID="26" presetClass="emph" presetSubtype="0" fill="hold" nodeType="withEffect">
                                  <p:stCondLst>
                                    <p:cond delay="0"/>
                                  </p:stCondLst>
                                  <p:childTnLst>
                                    <p:animEffect transition="out" filter="fade">
                                      <p:cBhvr>
                                        <p:cTn id="74" dur="500" tmFilter="0, 0; .2, .5; .8, .5; 1, 0"/>
                                        <p:tgtEl>
                                          <p:spTgt spid="93"/>
                                        </p:tgtEl>
                                      </p:cBhvr>
                                    </p:animEffect>
                                    <p:animScale>
                                      <p:cBhvr>
                                        <p:cTn id="75" dur="250" autoRev="1" fill="hold"/>
                                        <p:tgtEl>
                                          <p:spTgt spid="93"/>
                                        </p:tgtEl>
                                      </p:cBhvr>
                                      <p:by x="105000" y="105000"/>
                                    </p:animScale>
                                  </p:childTnLst>
                                </p:cTn>
                              </p:par>
                              <p:par>
                                <p:cTn id="76" presetID="26" presetClass="emph" presetSubtype="0" fill="hold" grpId="0" nodeType="withEffect">
                                  <p:stCondLst>
                                    <p:cond delay="0"/>
                                  </p:stCondLst>
                                  <p:childTnLst>
                                    <p:animEffect transition="out" filter="fade">
                                      <p:cBhvr>
                                        <p:cTn id="77" dur="500" tmFilter="0, 0; .2, .5; .8, .5; 1, 0"/>
                                        <p:tgtEl>
                                          <p:spTgt spid="98"/>
                                        </p:tgtEl>
                                      </p:cBhvr>
                                    </p:animEffect>
                                    <p:animScale>
                                      <p:cBhvr>
                                        <p:cTn id="78" dur="250" autoRev="1" fill="hold"/>
                                        <p:tgtEl>
                                          <p:spTgt spid="98"/>
                                        </p:tgtEl>
                                      </p:cBhvr>
                                      <p:by x="105000" y="105000"/>
                                    </p:animScale>
                                  </p:childTnLst>
                                </p:cTn>
                              </p:par>
                              <p:par>
                                <p:cTn id="79" presetID="26" presetClass="emph" presetSubtype="0" fill="hold" grpId="0" nodeType="withEffect">
                                  <p:stCondLst>
                                    <p:cond delay="0"/>
                                  </p:stCondLst>
                                  <p:childTnLst>
                                    <p:animEffect transition="out" filter="fade">
                                      <p:cBhvr>
                                        <p:cTn id="80" dur="500" tmFilter="0, 0; .2, .5; .8, .5; 1, 0"/>
                                        <p:tgtEl>
                                          <p:spTgt spid="100"/>
                                        </p:tgtEl>
                                      </p:cBhvr>
                                    </p:animEffect>
                                    <p:animScale>
                                      <p:cBhvr>
                                        <p:cTn id="81" dur="250" autoRev="1" fill="hold"/>
                                        <p:tgtEl>
                                          <p:spTgt spid="100"/>
                                        </p:tgtEl>
                                      </p:cBhvr>
                                      <p:by x="105000" y="105000"/>
                                    </p:animScale>
                                  </p:childTnLst>
                                </p:cTn>
                              </p:par>
                              <p:par>
                                <p:cTn id="82" presetID="26" presetClass="emph" presetSubtype="0" fill="hold" grpId="0" nodeType="withEffect">
                                  <p:stCondLst>
                                    <p:cond delay="0"/>
                                  </p:stCondLst>
                                  <p:childTnLst>
                                    <p:animEffect transition="out" filter="fade">
                                      <p:cBhvr>
                                        <p:cTn id="83" dur="500" tmFilter="0, 0; .2, .5; .8, .5; 1, 0"/>
                                        <p:tgtEl>
                                          <p:spTgt spid="102"/>
                                        </p:tgtEl>
                                      </p:cBhvr>
                                    </p:animEffect>
                                    <p:animScale>
                                      <p:cBhvr>
                                        <p:cTn id="84" dur="250" autoRev="1" fill="hold"/>
                                        <p:tgtEl>
                                          <p:spTgt spid="102"/>
                                        </p:tgtEl>
                                      </p:cBhvr>
                                      <p:by x="105000" y="105000"/>
                                    </p:animScale>
                                  </p:childTnLst>
                                </p:cTn>
                              </p:par>
                            </p:childTnLst>
                          </p:cTn>
                        </p:par>
                        <p:par>
                          <p:cTn id="85" fill="hold">
                            <p:stCondLst>
                              <p:cond delay="4500"/>
                            </p:stCondLst>
                            <p:childTnLst>
                              <p:par>
                                <p:cTn id="86" presetID="26" presetClass="emph" presetSubtype="0" fill="hold" grpId="0" nodeType="afterEffect">
                                  <p:stCondLst>
                                    <p:cond delay="0"/>
                                  </p:stCondLst>
                                  <p:childTnLst>
                                    <p:animEffect transition="out" filter="fade">
                                      <p:cBhvr>
                                        <p:cTn id="87" dur="500" tmFilter="0, 0; .2, .5; .8, .5; 1, 0"/>
                                        <p:tgtEl>
                                          <p:spTgt spid="71"/>
                                        </p:tgtEl>
                                      </p:cBhvr>
                                    </p:animEffect>
                                    <p:animScale>
                                      <p:cBhvr>
                                        <p:cTn id="88" dur="250" autoRev="1" fill="hold"/>
                                        <p:tgtEl>
                                          <p:spTgt spid="71"/>
                                        </p:tgtEl>
                                      </p:cBhvr>
                                      <p:by x="105000" y="105000"/>
                                    </p:animScale>
                                  </p:childTnLst>
                                </p:cTn>
                              </p:par>
                              <p:par>
                                <p:cTn id="89" presetID="26" presetClass="emph" presetSubtype="0" fill="hold" nodeType="withEffect">
                                  <p:stCondLst>
                                    <p:cond delay="0"/>
                                  </p:stCondLst>
                                  <p:childTnLst>
                                    <p:animEffect transition="out" filter="fade">
                                      <p:cBhvr>
                                        <p:cTn id="90" dur="500" tmFilter="0, 0; .2, .5; .8, .5; 1, 0"/>
                                        <p:tgtEl>
                                          <p:spTgt spid="81"/>
                                        </p:tgtEl>
                                      </p:cBhvr>
                                    </p:animEffect>
                                    <p:animScale>
                                      <p:cBhvr>
                                        <p:cTn id="91" dur="250" autoRev="1" fill="hold"/>
                                        <p:tgtEl>
                                          <p:spTgt spid="81"/>
                                        </p:tgtEl>
                                      </p:cBhvr>
                                      <p:by x="105000" y="105000"/>
                                    </p:animScale>
                                  </p:childTnLst>
                                </p:cTn>
                              </p:par>
                              <p:par>
                                <p:cTn id="92" presetID="26" presetClass="emph" presetSubtype="0" fill="hold" nodeType="withEffect">
                                  <p:stCondLst>
                                    <p:cond delay="0"/>
                                  </p:stCondLst>
                                  <p:childTnLst>
                                    <p:animEffect transition="out" filter="fade">
                                      <p:cBhvr>
                                        <p:cTn id="93" dur="500" tmFilter="0, 0; .2, .5; .8, .5; 1, 0"/>
                                        <p:tgtEl>
                                          <p:spTgt spid="86"/>
                                        </p:tgtEl>
                                      </p:cBhvr>
                                    </p:animEffect>
                                    <p:animScale>
                                      <p:cBhvr>
                                        <p:cTn id="94" dur="250" autoRev="1" fill="hold"/>
                                        <p:tgtEl>
                                          <p:spTgt spid="86"/>
                                        </p:tgtEl>
                                      </p:cBhvr>
                                      <p:by x="105000" y="105000"/>
                                    </p:animScale>
                                  </p:childTnLst>
                                </p:cTn>
                              </p:par>
                              <p:par>
                                <p:cTn id="95" presetID="26" presetClass="emph" presetSubtype="0" fill="hold" nodeType="withEffect">
                                  <p:stCondLst>
                                    <p:cond delay="0"/>
                                  </p:stCondLst>
                                  <p:childTnLst>
                                    <p:animEffect transition="out" filter="fade">
                                      <p:cBhvr>
                                        <p:cTn id="96" dur="500" tmFilter="0, 0; .2, .5; .8, .5; 1, 0"/>
                                        <p:tgtEl>
                                          <p:spTgt spid="87"/>
                                        </p:tgtEl>
                                      </p:cBhvr>
                                    </p:animEffect>
                                    <p:animScale>
                                      <p:cBhvr>
                                        <p:cTn id="97" dur="250" autoRev="1" fill="hold"/>
                                        <p:tgtEl>
                                          <p:spTgt spid="87"/>
                                        </p:tgtEl>
                                      </p:cBhvr>
                                      <p:by x="105000" y="105000"/>
                                    </p:animScale>
                                  </p:childTnLst>
                                </p:cTn>
                              </p:par>
                              <p:par>
                                <p:cTn id="98" presetID="26" presetClass="emph" presetSubtype="0" fill="hold" grpId="0" nodeType="withEffect">
                                  <p:stCondLst>
                                    <p:cond delay="0"/>
                                  </p:stCondLst>
                                  <p:childTnLst>
                                    <p:animEffect transition="out" filter="fade">
                                      <p:cBhvr>
                                        <p:cTn id="99" dur="500" tmFilter="0, 0; .2, .5; .8, .5; 1, 0"/>
                                        <p:tgtEl>
                                          <p:spTgt spid="91"/>
                                        </p:tgtEl>
                                      </p:cBhvr>
                                    </p:animEffect>
                                    <p:animScale>
                                      <p:cBhvr>
                                        <p:cTn id="100" dur="250" autoRev="1" fill="hold"/>
                                        <p:tgtEl>
                                          <p:spTgt spid="91"/>
                                        </p:tgtEl>
                                      </p:cBhvr>
                                      <p:by x="105000" y="105000"/>
                                    </p:animScale>
                                  </p:childTnLst>
                                </p:cTn>
                              </p:par>
                              <p:par>
                                <p:cTn id="101" presetID="26" presetClass="emph" presetSubtype="0" fill="hold" grpId="0" nodeType="withEffect">
                                  <p:stCondLst>
                                    <p:cond delay="0"/>
                                  </p:stCondLst>
                                  <p:childTnLst>
                                    <p:animEffect transition="out" filter="fade">
                                      <p:cBhvr>
                                        <p:cTn id="102" dur="500" tmFilter="0, 0; .2, .5; .8, .5; 1, 0"/>
                                        <p:tgtEl>
                                          <p:spTgt spid="97"/>
                                        </p:tgtEl>
                                      </p:cBhvr>
                                    </p:animEffect>
                                    <p:animScale>
                                      <p:cBhvr>
                                        <p:cTn id="103" dur="250" autoRev="1" fill="hold"/>
                                        <p:tgtEl>
                                          <p:spTgt spid="97"/>
                                        </p:tgtEl>
                                      </p:cBhvr>
                                      <p:by x="105000" y="105000"/>
                                    </p:animScale>
                                  </p:childTnLst>
                                </p:cTn>
                              </p:par>
                              <p:par>
                                <p:cTn id="104" presetID="26" presetClass="emph" presetSubtype="0" fill="hold" grpId="0" nodeType="withEffect">
                                  <p:stCondLst>
                                    <p:cond delay="0"/>
                                  </p:stCondLst>
                                  <p:childTnLst>
                                    <p:animEffect transition="out" filter="fade">
                                      <p:cBhvr>
                                        <p:cTn id="105" dur="500" tmFilter="0, 0; .2, .5; .8, .5; 1, 0"/>
                                        <p:tgtEl>
                                          <p:spTgt spid="101"/>
                                        </p:tgtEl>
                                      </p:cBhvr>
                                    </p:animEffect>
                                    <p:animScale>
                                      <p:cBhvr>
                                        <p:cTn id="106" dur="250" autoRev="1" fill="hold"/>
                                        <p:tgtEl>
                                          <p:spTgt spid="101"/>
                                        </p:tgtEl>
                                      </p:cBhvr>
                                      <p:by x="105000" y="105000"/>
                                    </p:animScale>
                                  </p:childTnLst>
                                </p:cTn>
                              </p:par>
                              <p:par>
                                <p:cTn id="107" presetID="26" presetClass="emph" presetSubtype="0" fill="hold" grpId="0" nodeType="withEffect">
                                  <p:stCondLst>
                                    <p:cond delay="0"/>
                                  </p:stCondLst>
                                  <p:childTnLst>
                                    <p:animEffect transition="out" filter="fade">
                                      <p:cBhvr>
                                        <p:cTn id="108" dur="500" tmFilter="0, 0; .2, .5; .8, .5; 1, 0"/>
                                        <p:tgtEl>
                                          <p:spTgt spid="103"/>
                                        </p:tgtEl>
                                      </p:cBhvr>
                                    </p:animEffect>
                                    <p:animScale>
                                      <p:cBhvr>
                                        <p:cTn id="109" dur="250" autoRev="1" fill="hold"/>
                                        <p:tgtEl>
                                          <p:spTgt spid="10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ldLvl="0" animBg="1"/>
      <p:bldP spid="50" grpId="0" bldLvl="0" animBg="1"/>
      <p:bldP spid="51" grpId="0" bldLvl="0" animBg="1"/>
      <p:bldP spid="52" grpId="0" bldLvl="0" animBg="1"/>
      <p:bldP spid="54" grpId="0" bldLvl="0" animBg="1"/>
      <p:bldP spid="56" grpId="0"/>
      <p:bldP spid="63" grpId="0"/>
      <p:bldP spid="64" grpId="0"/>
      <p:bldP spid="65" grpId="0"/>
      <p:bldP spid="66" grpId="0"/>
      <p:bldP spid="67" grpId="0"/>
      <p:bldP spid="68" grpId="0"/>
      <p:bldP spid="69" grpId="0"/>
      <p:bldP spid="70" grpId="0" bldLvl="0" animBg="1"/>
      <p:bldP spid="71" grpId="0" bldLvl="0" animBg="1"/>
      <p:bldP spid="84" grpId="0" bldLvl="0" animBg="1"/>
      <p:bldP spid="91" grpId="0" bldLvl="0" animBg="1"/>
      <p:bldP spid="97" grpId="0" bldLvl="0" animBg="1"/>
      <p:bldP spid="98" grpId="0" bldLvl="0" animBg="1"/>
      <p:bldP spid="99" grpId="0" bldLvl="0" animBg="1"/>
      <p:bldP spid="100" grpId="0" bldLvl="0" animBg="1"/>
      <p:bldP spid="101" grpId="0" bldLvl="0" animBg="1"/>
      <p:bldP spid="102" grpId="0" bldLvl="0" animBg="1"/>
      <p:bldP spid="103" grpId="0" bldLvl="0" animBg="1"/>
      <p:bldP spid="104"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认证方式：灵活性PORTAL认证服务器</a:t>
            </a:r>
            <a:endParaRPr lang="zh-CN" b="1" dirty="0"/>
          </a:p>
        </p:txBody>
      </p:sp>
      <p:grpSp>
        <p:nvGrpSpPr>
          <p:cNvPr id="112" name="组合 111"/>
          <p:cNvGrpSpPr/>
          <p:nvPr/>
        </p:nvGrpSpPr>
        <p:grpSpPr>
          <a:xfrm>
            <a:off x="1981835" y="1990090"/>
            <a:ext cx="2730500" cy="618490"/>
            <a:chOff x="3150" y="3018"/>
            <a:chExt cx="4300" cy="974"/>
          </a:xfrm>
        </p:grpSpPr>
        <p:sp>
          <p:nvSpPr>
            <p:cNvPr id="20487" name="五边形 6"/>
            <p:cNvSpPr/>
            <p:nvPr/>
          </p:nvSpPr>
          <p:spPr>
            <a:xfrm>
              <a:off x="3150" y="3018"/>
              <a:ext cx="4300" cy="975"/>
            </a:xfrm>
            <a:prstGeom prst="homePlate">
              <a:avLst>
                <a:gd name="adj" fmla="val 50023"/>
              </a:avLst>
            </a:prstGeom>
            <a:solidFill>
              <a:schemeClr val="tx2"/>
            </a:solid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13" name="文本框 112"/>
            <p:cNvSpPr txBox="1"/>
            <p:nvPr/>
          </p:nvSpPr>
          <p:spPr>
            <a:xfrm>
              <a:off x="3265" y="3208"/>
              <a:ext cx="3631" cy="580"/>
            </a:xfrm>
            <a:prstGeom prst="rect">
              <a:avLst/>
            </a:prstGeom>
            <a:noFill/>
          </p:spPr>
          <p:txBody>
            <a:bodyPr wrap="square" rtlCol="0">
              <a:spAutoFit/>
            </a:bodyPr>
            <a:p>
              <a:pPr algn="ctr"/>
              <a:r>
                <a:rPr lang="zh-CN" altLang="en-US" b="1">
                  <a:solidFill>
                    <a:schemeClr val="bg1"/>
                  </a:solidFill>
                  <a:latin typeface="微软雅黑" panose="020B0503020204020204" charset="-122"/>
                  <a:ea typeface="微软雅黑" panose="020B0503020204020204" charset="-122"/>
                </a:rPr>
                <a:t>短信认证</a:t>
              </a:r>
              <a:endParaRPr lang="zh-CN" altLang="en-US" b="1">
                <a:solidFill>
                  <a:schemeClr val="bg1"/>
                </a:solidFill>
                <a:latin typeface="微软雅黑" panose="020B0503020204020204" charset="-122"/>
                <a:ea typeface="微软雅黑" panose="020B0503020204020204" charset="-122"/>
              </a:endParaRPr>
            </a:p>
          </p:txBody>
        </p:sp>
      </p:grpSp>
      <p:grpSp>
        <p:nvGrpSpPr>
          <p:cNvPr id="114" name="组合 113"/>
          <p:cNvGrpSpPr/>
          <p:nvPr/>
        </p:nvGrpSpPr>
        <p:grpSpPr>
          <a:xfrm>
            <a:off x="1981835" y="2733675"/>
            <a:ext cx="2730500" cy="619125"/>
            <a:chOff x="3150" y="3018"/>
            <a:chExt cx="4300" cy="975"/>
          </a:xfrm>
          <a:solidFill>
            <a:schemeClr val="accent1"/>
          </a:solidFill>
        </p:grpSpPr>
        <p:sp>
          <p:nvSpPr>
            <p:cNvPr id="115" name="五边形 6"/>
            <p:cNvSpPr/>
            <p:nvPr/>
          </p:nvSpPr>
          <p:spPr>
            <a:xfrm>
              <a:off x="3150" y="3018"/>
              <a:ext cx="4300" cy="975"/>
            </a:xfrm>
            <a:prstGeom prst="homePlate">
              <a:avLst>
                <a:gd name="adj" fmla="val 50023"/>
              </a:avLst>
            </a:prstGeom>
            <a:grp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16" name="文本框 115"/>
            <p:cNvSpPr txBox="1"/>
            <p:nvPr/>
          </p:nvSpPr>
          <p:spPr>
            <a:xfrm>
              <a:off x="3265" y="3208"/>
              <a:ext cx="3631" cy="580"/>
            </a:xfrm>
            <a:prstGeom prst="rect">
              <a:avLst/>
            </a:prstGeom>
            <a:grpFill/>
          </p:spPr>
          <p:txBody>
            <a:bodyPr wrap="square" rtlCol="0">
              <a:spAutoFit/>
            </a:bodyPr>
            <a:p>
              <a:pPr algn="ctr"/>
              <a:endParaRPr lang="zh-CN" altLang="en-US" b="1">
                <a:solidFill>
                  <a:schemeClr val="bg1"/>
                </a:solidFill>
                <a:latin typeface="微软雅黑" panose="020B0503020204020204" charset="-122"/>
                <a:ea typeface="微软雅黑" panose="020B0503020204020204" charset="-122"/>
              </a:endParaRPr>
            </a:p>
          </p:txBody>
        </p:sp>
      </p:grpSp>
      <p:grpSp>
        <p:nvGrpSpPr>
          <p:cNvPr id="117" name="组合 116"/>
          <p:cNvGrpSpPr/>
          <p:nvPr/>
        </p:nvGrpSpPr>
        <p:grpSpPr>
          <a:xfrm>
            <a:off x="1981835" y="3500120"/>
            <a:ext cx="2730500" cy="619125"/>
            <a:chOff x="3150" y="3018"/>
            <a:chExt cx="4300" cy="975"/>
          </a:xfrm>
          <a:solidFill>
            <a:schemeClr val="tx2"/>
          </a:solidFill>
        </p:grpSpPr>
        <p:sp>
          <p:nvSpPr>
            <p:cNvPr id="118" name="五边形 6"/>
            <p:cNvSpPr/>
            <p:nvPr/>
          </p:nvSpPr>
          <p:spPr>
            <a:xfrm>
              <a:off x="3150" y="3018"/>
              <a:ext cx="4300" cy="975"/>
            </a:xfrm>
            <a:prstGeom prst="homePlate">
              <a:avLst>
                <a:gd name="adj" fmla="val 50023"/>
              </a:avLst>
            </a:prstGeom>
            <a:grp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19" name="文本框 118"/>
            <p:cNvSpPr txBox="1"/>
            <p:nvPr/>
          </p:nvSpPr>
          <p:spPr>
            <a:xfrm>
              <a:off x="3265" y="3208"/>
              <a:ext cx="3631" cy="580"/>
            </a:xfrm>
            <a:prstGeom prst="rect">
              <a:avLst/>
            </a:prstGeom>
            <a:grpFill/>
          </p:spPr>
          <p:txBody>
            <a:bodyPr wrap="square" rtlCol="0">
              <a:spAutoFit/>
            </a:bodyPr>
            <a:p>
              <a:pPr algn="ctr"/>
              <a:r>
                <a:rPr lang="zh-CN" altLang="en-US" b="1">
                  <a:solidFill>
                    <a:schemeClr val="bg1"/>
                  </a:solidFill>
                  <a:latin typeface="微软雅黑" panose="020B0503020204020204" charset="-122"/>
                  <a:ea typeface="微软雅黑" panose="020B0503020204020204" charset="-122"/>
                </a:rPr>
                <a:t>用户名和密码</a:t>
              </a:r>
              <a:endParaRPr lang="zh-CN" altLang="en-US" b="1">
                <a:solidFill>
                  <a:schemeClr val="bg1"/>
                </a:solidFill>
                <a:latin typeface="微软雅黑" panose="020B0503020204020204" charset="-122"/>
                <a:ea typeface="微软雅黑" panose="020B0503020204020204" charset="-122"/>
              </a:endParaRPr>
            </a:p>
          </p:txBody>
        </p:sp>
      </p:grpSp>
      <p:grpSp>
        <p:nvGrpSpPr>
          <p:cNvPr id="120" name="组合 119"/>
          <p:cNvGrpSpPr/>
          <p:nvPr/>
        </p:nvGrpSpPr>
        <p:grpSpPr>
          <a:xfrm>
            <a:off x="1981835" y="4275455"/>
            <a:ext cx="2730500" cy="619125"/>
            <a:chOff x="3150" y="3018"/>
            <a:chExt cx="4300" cy="975"/>
          </a:xfrm>
          <a:solidFill>
            <a:schemeClr val="accent1"/>
          </a:solidFill>
        </p:grpSpPr>
        <p:sp>
          <p:nvSpPr>
            <p:cNvPr id="121" name="五边形 6"/>
            <p:cNvSpPr/>
            <p:nvPr/>
          </p:nvSpPr>
          <p:spPr>
            <a:xfrm>
              <a:off x="3150" y="3018"/>
              <a:ext cx="4300" cy="975"/>
            </a:xfrm>
            <a:prstGeom prst="homePlate">
              <a:avLst>
                <a:gd name="adj" fmla="val 50023"/>
              </a:avLst>
            </a:prstGeom>
            <a:grp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22" name="文本框 121"/>
            <p:cNvSpPr txBox="1"/>
            <p:nvPr/>
          </p:nvSpPr>
          <p:spPr>
            <a:xfrm>
              <a:off x="3265" y="3208"/>
              <a:ext cx="3631" cy="580"/>
            </a:xfrm>
            <a:prstGeom prst="rect">
              <a:avLst/>
            </a:prstGeom>
            <a:grpFill/>
          </p:spPr>
          <p:txBody>
            <a:bodyPr wrap="square" rtlCol="0">
              <a:spAutoFit/>
            </a:bodyPr>
            <a:p>
              <a:pPr algn="ctr"/>
              <a:endParaRPr lang="en-US" altLang="zh-CN" b="1">
                <a:solidFill>
                  <a:schemeClr val="bg1"/>
                </a:solidFill>
                <a:latin typeface="微软雅黑" panose="020B0503020204020204" charset="-122"/>
                <a:ea typeface="微软雅黑" panose="020B0503020204020204" charset="-122"/>
              </a:endParaRPr>
            </a:p>
          </p:txBody>
        </p:sp>
      </p:grpSp>
      <p:grpSp>
        <p:nvGrpSpPr>
          <p:cNvPr id="123" name="组合 122"/>
          <p:cNvGrpSpPr/>
          <p:nvPr/>
        </p:nvGrpSpPr>
        <p:grpSpPr>
          <a:xfrm>
            <a:off x="1981835" y="5040630"/>
            <a:ext cx="2730500" cy="619125"/>
            <a:chOff x="3150" y="3018"/>
            <a:chExt cx="4300" cy="975"/>
          </a:xfrm>
          <a:solidFill>
            <a:schemeClr val="tx2"/>
          </a:solidFill>
        </p:grpSpPr>
        <p:sp>
          <p:nvSpPr>
            <p:cNvPr id="124" name="五边形 6"/>
            <p:cNvSpPr/>
            <p:nvPr/>
          </p:nvSpPr>
          <p:spPr>
            <a:xfrm>
              <a:off x="3150" y="3018"/>
              <a:ext cx="4300" cy="975"/>
            </a:xfrm>
            <a:prstGeom prst="homePlate">
              <a:avLst>
                <a:gd name="adj" fmla="val 50023"/>
              </a:avLst>
            </a:prstGeom>
            <a:grp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25" name="文本框 124"/>
            <p:cNvSpPr txBox="1"/>
            <p:nvPr/>
          </p:nvSpPr>
          <p:spPr>
            <a:xfrm>
              <a:off x="3265" y="3208"/>
              <a:ext cx="3631" cy="580"/>
            </a:xfrm>
            <a:prstGeom prst="rect">
              <a:avLst/>
            </a:prstGeom>
            <a:grpFill/>
          </p:spPr>
          <p:txBody>
            <a:bodyPr wrap="square" rtlCol="0">
              <a:spAutoFit/>
            </a:bodyPr>
            <a:p>
              <a:pPr algn="ctr"/>
              <a:r>
                <a:rPr lang="zh-CN" altLang="en-US" b="1">
                  <a:solidFill>
                    <a:schemeClr val="bg1"/>
                  </a:solidFill>
                  <a:latin typeface="微软雅黑" panose="020B0503020204020204" charset="-122"/>
                  <a:ea typeface="微软雅黑" panose="020B0503020204020204" charset="-122"/>
                </a:rPr>
                <a:t>免</a:t>
              </a:r>
              <a:r>
                <a:rPr lang="zh-CN" altLang="en-US" b="1">
                  <a:solidFill>
                    <a:schemeClr val="bg1"/>
                  </a:solidFill>
                  <a:latin typeface="微软雅黑" panose="020B0503020204020204" charset="-122"/>
                  <a:ea typeface="微软雅黑" panose="020B0503020204020204" charset="-122"/>
                </a:rPr>
                <a:t>认证</a:t>
              </a:r>
              <a:endParaRPr lang="zh-CN" altLang="en-US" b="1">
                <a:solidFill>
                  <a:schemeClr val="bg1"/>
                </a:solidFill>
                <a:latin typeface="微软雅黑" panose="020B0503020204020204" charset="-122"/>
                <a:ea typeface="微软雅黑" panose="020B0503020204020204" charset="-122"/>
              </a:endParaRPr>
            </a:p>
          </p:txBody>
        </p:sp>
      </p:grpSp>
      <p:sp>
        <p:nvSpPr>
          <p:cNvPr id="3" name="Right Brace 21"/>
          <p:cNvSpPr/>
          <p:nvPr/>
        </p:nvSpPr>
        <p:spPr>
          <a:xfrm>
            <a:off x="5563870" y="2110740"/>
            <a:ext cx="262255" cy="3517265"/>
          </a:xfrm>
          <a:prstGeom prst="rightBrac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lIns="91431" tIns="45715" rIns="91431" bIns="45715" rtlCol="0" anchor="ctr"/>
          <a:p>
            <a:pPr algn="ctr"/>
            <a:endParaRPr lang="en-US"/>
          </a:p>
        </p:txBody>
      </p:sp>
      <p:grpSp>
        <p:nvGrpSpPr>
          <p:cNvPr id="93" name="组合 92"/>
          <p:cNvGrpSpPr/>
          <p:nvPr/>
        </p:nvGrpSpPr>
        <p:grpSpPr>
          <a:xfrm rot="0">
            <a:off x="7669530" y="1858010"/>
            <a:ext cx="3360420" cy="3756025"/>
            <a:chOff x="4748546" y="920898"/>
            <a:chExt cx="3212816" cy="3678708"/>
          </a:xfrm>
        </p:grpSpPr>
        <p:grpSp>
          <p:nvGrpSpPr>
            <p:cNvPr id="94" name="组合 93"/>
            <p:cNvGrpSpPr/>
            <p:nvPr/>
          </p:nvGrpSpPr>
          <p:grpSpPr bwMode="auto">
            <a:xfrm>
              <a:off x="5429832" y="2094494"/>
              <a:ext cx="1169713" cy="1344060"/>
              <a:chOff x="11303193" y="2089743"/>
              <a:chExt cx="3118655" cy="3583196"/>
            </a:xfrm>
          </p:grpSpPr>
          <p:sp>
            <p:nvSpPr>
              <p:cNvPr id="95" name="任意多边形 94"/>
              <p:cNvSpPr/>
              <p:nvPr/>
            </p:nvSpPr>
            <p:spPr bwMode="auto">
              <a:xfrm>
                <a:off x="11303193" y="2089743"/>
                <a:ext cx="3118655" cy="3583196"/>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2CC0AA"/>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96" name="TextBox 6"/>
              <p:cNvSpPr>
                <a:spLocks noChangeArrowheads="1"/>
              </p:cNvSpPr>
              <p:nvPr/>
            </p:nvSpPr>
            <p:spPr bwMode="auto">
              <a:xfrm>
                <a:off x="11822950" y="3474517"/>
                <a:ext cx="2292347" cy="89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bodyPr>
              <a:p>
                <a:endParaRPr lang="zh-CN" altLang="en-US" dirty="0">
                  <a:ln w="10160">
                    <a:solidFill>
                      <a:srgbClr val="B6CBE6"/>
                    </a:solidFill>
                    <a:prstDash val="solid"/>
                  </a:ln>
                  <a:solidFill>
                    <a:srgbClr val="FFFFFF"/>
                  </a:solidFill>
                  <a:effectLst>
                    <a:outerShdw blurRad="38100" dist="22860" dir="5400000" algn="tl" rotWithShape="0">
                      <a:srgbClr val="000000">
                        <a:alpha val="30000"/>
                      </a:srgbClr>
                    </a:outerShdw>
                  </a:effectLst>
                  <a:latin typeface="Calibri" panose="020F0502020204030204" charset="0"/>
                  <a:sym typeface="+mn-ea"/>
                </a:endParaRPr>
              </a:p>
            </p:txBody>
          </p:sp>
        </p:grpSp>
        <p:sp>
          <p:nvSpPr>
            <p:cNvPr id="97" name="任意多边形 96"/>
            <p:cNvSpPr/>
            <p:nvPr/>
          </p:nvSpPr>
          <p:spPr bwMode="auto">
            <a:xfrm>
              <a:off x="6081092" y="920898"/>
              <a:ext cx="1169713" cy="1344060"/>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chemeClr val="accent2">
                <a:lumMod val="60000"/>
                <a:lumOff val="40000"/>
              </a:schemeClr>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grpSp>
          <p:nvGrpSpPr>
            <p:cNvPr id="98" name="组合 97"/>
            <p:cNvGrpSpPr/>
            <p:nvPr/>
          </p:nvGrpSpPr>
          <p:grpSpPr bwMode="auto">
            <a:xfrm>
              <a:off x="6161001" y="3255546"/>
              <a:ext cx="1172708" cy="1344060"/>
              <a:chOff x="16494875" y="5172533"/>
              <a:chExt cx="3126811" cy="3584611"/>
            </a:xfrm>
          </p:grpSpPr>
          <p:sp>
            <p:nvSpPr>
              <p:cNvPr id="99" name="任意多边形 98"/>
              <p:cNvSpPr/>
              <p:nvPr/>
            </p:nvSpPr>
            <p:spPr bwMode="auto">
              <a:xfrm>
                <a:off x="16494875" y="5172533"/>
                <a:ext cx="3126811" cy="3584611"/>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13B2E4"/>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100" name="TextBox 6"/>
              <p:cNvSpPr>
                <a:spLocks noChangeArrowheads="1"/>
              </p:cNvSpPr>
              <p:nvPr/>
            </p:nvSpPr>
            <p:spPr bwMode="auto">
              <a:xfrm>
                <a:off x="16650275" y="6268924"/>
                <a:ext cx="2790712" cy="152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en-US" altLang="zh-CN" sz="1600" b="1" dirty="0" smtClean="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802.1X</a:t>
                </a:r>
                <a:endParaRPr lang="en-US" altLang="zh-CN" sz="1600" b="1" dirty="0" smtClean="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a:p>
                <a:pPr algn="ctr"/>
                <a:r>
                  <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认证</a:t>
                </a:r>
                <a:endPar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grpSp>
          <p:nvGrpSpPr>
            <p:cNvPr id="101" name="组合 100"/>
            <p:cNvGrpSpPr/>
            <p:nvPr/>
          </p:nvGrpSpPr>
          <p:grpSpPr bwMode="auto">
            <a:xfrm>
              <a:off x="4748546" y="930931"/>
              <a:ext cx="1216105" cy="1344060"/>
              <a:chOff x="11136411" y="2145936"/>
              <a:chExt cx="3242522" cy="3584611"/>
            </a:xfrm>
          </p:grpSpPr>
          <p:sp>
            <p:nvSpPr>
              <p:cNvPr id="102" name="任意多边形 101"/>
              <p:cNvSpPr/>
              <p:nvPr/>
            </p:nvSpPr>
            <p:spPr bwMode="auto">
              <a:xfrm>
                <a:off x="11256358" y="2145936"/>
                <a:ext cx="3122575" cy="3584611"/>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chemeClr val="accent1"/>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sp>
            <p:nvSpPr>
              <p:cNvPr id="103" name="TextBox 6"/>
              <p:cNvSpPr>
                <a:spLocks noChangeArrowheads="1"/>
              </p:cNvSpPr>
              <p:nvPr/>
            </p:nvSpPr>
            <p:spPr bwMode="auto">
              <a:xfrm>
                <a:off x="11136411" y="3175524"/>
                <a:ext cx="3213080" cy="152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运营商</a:t>
                </a:r>
                <a:endParaRPr lang="zh-CN" altLang="en-US" sz="1600" b="1" dirty="0" smtClean="0">
                  <a:solidFill>
                    <a:srgbClr val="FFFFFF"/>
                  </a:solidFill>
                  <a:latin typeface="微软雅黑" panose="020B0503020204020204" charset="-122"/>
                  <a:ea typeface="微软雅黑" panose="020B0503020204020204" charset="-122"/>
                  <a:sym typeface="BellCent NamNum BT" pitchFamily="34" charset="0"/>
                </a:endParaRPr>
              </a:p>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二次认证</a:t>
                </a:r>
                <a:endParaRPr lang="zh-CN" altLang="en-US" sz="1600" b="1" dirty="0">
                  <a:solidFill>
                    <a:srgbClr val="FFFFFF"/>
                  </a:solidFill>
                  <a:latin typeface="微软雅黑" panose="020B0503020204020204" charset="-122"/>
                  <a:ea typeface="微软雅黑" panose="020B0503020204020204" charset="-122"/>
                  <a:sym typeface="BellCent NamNum BT" pitchFamily="34" charset="0"/>
                </a:endParaRPr>
              </a:p>
            </p:txBody>
          </p:sp>
        </p:grpSp>
        <p:grpSp>
          <p:nvGrpSpPr>
            <p:cNvPr id="104" name="组合 103"/>
            <p:cNvGrpSpPr/>
            <p:nvPr/>
          </p:nvGrpSpPr>
          <p:grpSpPr bwMode="auto">
            <a:xfrm>
              <a:off x="4783723" y="3250699"/>
              <a:ext cx="1170081" cy="1344060"/>
              <a:chOff x="11303193" y="8188210"/>
              <a:chExt cx="3119637" cy="3584612"/>
            </a:xfrm>
          </p:grpSpPr>
          <p:sp>
            <p:nvSpPr>
              <p:cNvPr id="105" name="任意多边形 104"/>
              <p:cNvSpPr/>
              <p:nvPr/>
            </p:nvSpPr>
            <p:spPr bwMode="auto">
              <a:xfrm>
                <a:off x="11303193" y="8188210"/>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05709B"/>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106" name="TextBox 6"/>
              <p:cNvSpPr>
                <a:spLocks noChangeArrowheads="1"/>
              </p:cNvSpPr>
              <p:nvPr/>
            </p:nvSpPr>
            <p:spPr bwMode="auto">
              <a:xfrm>
                <a:off x="11479877" y="9619925"/>
                <a:ext cx="2942953"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en-US" alt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L2TP</a:t>
                </a:r>
                <a:r>
                  <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认证</a:t>
                </a:r>
                <a:endPar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grpSp>
          <p:nvGrpSpPr>
            <p:cNvPr id="107" name="组合 106"/>
            <p:cNvGrpSpPr/>
            <p:nvPr/>
          </p:nvGrpSpPr>
          <p:grpSpPr bwMode="auto">
            <a:xfrm>
              <a:off x="6791649" y="2091958"/>
              <a:ext cx="1169713" cy="1344060"/>
              <a:chOff x="14846826" y="8200047"/>
              <a:chExt cx="3118655" cy="3584612"/>
            </a:xfrm>
          </p:grpSpPr>
          <p:sp>
            <p:nvSpPr>
              <p:cNvPr id="108" name="任意多边形 107"/>
              <p:cNvSpPr/>
              <p:nvPr/>
            </p:nvSpPr>
            <p:spPr bwMode="auto">
              <a:xfrm>
                <a:off x="14846826" y="8200047"/>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6F4FAF"/>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a:solidFill>
                    <a:srgbClr val="FFFFFF"/>
                  </a:solidFill>
                </a:endParaRPr>
              </a:p>
            </p:txBody>
          </p:sp>
          <p:sp>
            <p:nvSpPr>
              <p:cNvPr id="109" name="TextBox 6"/>
              <p:cNvSpPr>
                <a:spLocks noChangeArrowheads="1"/>
              </p:cNvSpPr>
              <p:nvPr/>
            </p:nvSpPr>
            <p:spPr bwMode="auto">
              <a:xfrm>
                <a:off x="15451877" y="9598588"/>
                <a:ext cx="2513159"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r>
                  <a:rPr lang="en-US" altLang="zh-CN" sz="1600" b="1" dirty="0" smtClean="0">
                    <a:solidFill>
                      <a:srgbClr val="FFFFFF"/>
                    </a:solidFill>
                    <a:latin typeface="微软雅黑" panose="020B0503020204020204" charset="-122"/>
                    <a:ea typeface="微软雅黑" panose="020B0503020204020204" charset="-122"/>
                    <a:sym typeface="BellCent NamNum BT" pitchFamily="34" charset="0"/>
                  </a:rPr>
                  <a:t>IPOE</a:t>
                </a:r>
                <a:endParaRPr lang="en-US" altLang="zh-CN" sz="1600" b="1" dirty="0" smtClean="0">
                  <a:solidFill>
                    <a:srgbClr val="FFFFFF"/>
                  </a:solidFill>
                  <a:latin typeface="微软雅黑" panose="020B0503020204020204" charset="-122"/>
                  <a:ea typeface="微软雅黑" panose="020B0503020204020204" charset="-122"/>
                  <a:sym typeface="BellCent NamNum BT" pitchFamily="34" charset="0"/>
                </a:endParaRPr>
              </a:p>
            </p:txBody>
          </p:sp>
        </p:grpSp>
        <p:sp>
          <p:nvSpPr>
            <p:cNvPr id="110" name="TextBox 6"/>
            <p:cNvSpPr>
              <a:spLocks noChangeArrowheads="1"/>
            </p:cNvSpPr>
            <p:nvPr/>
          </p:nvSpPr>
          <p:spPr bwMode="auto">
            <a:xfrm>
              <a:off x="5502505" y="2618582"/>
              <a:ext cx="1024010" cy="3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en-US" alt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Web</a:t>
              </a:r>
              <a:r>
                <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认证</a:t>
              </a:r>
              <a:endPar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sp>
          <p:nvSpPr>
            <p:cNvPr id="111" name="TextBox 6"/>
            <p:cNvSpPr>
              <a:spLocks noChangeArrowheads="1"/>
            </p:cNvSpPr>
            <p:nvPr/>
          </p:nvSpPr>
          <p:spPr bwMode="auto">
            <a:xfrm>
              <a:off x="6219537" y="1276633"/>
              <a:ext cx="904618" cy="571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en-US" altLang="zh-CN" sz="1600" b="1" dirty="0" err="1">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PPPoE</a:t>
              </a:r>
              <a:endParaRPr lang="en-US" altLang="zh-CN" sz="1600" b="1" dirty="0" err="1">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a:p>
              <a:pPr algn="ctr"/>
              <a:r>
                <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认证</a:t>
              </a:r>
              <a:endPar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Portal页面定制：支持高度自定义，支持源码级编辑</a:t>
            </a:r>
            <a:endParaRPr lang="zh-CN" b="1" dirty="0"/>
          </a:p>
        </p:txBody>
      </p:sp>
      <p:grpSp>
        <p:nvGrpSpPr>
          <p:cNvPr id="108" name="组合 107"/>
          <p:cNvGrpSpPr/>
          <p:nvPr/>
        </p:nvGrpSpPr>
        <p:grpSpPr>
          <a:xfrm>
            <a:off x="6671310" y="1741170"/>
            <a:ext cx="1209040" cy="1210310"/>
            <a:chOff x="8779" y="6898"/>
            <a:chExt cx="3294" cy="3296"/>
          </a:xfrm>
        </p:grpSpPr>
        <p:grpSp>
          <p:nvGrpSpPr>
            <p:cNvPr id="92" name="Group 3"/>
            <p:cNvGrpSpPr/>
            <p:nvPr/>
          </p:nvGrpSpPr>
          <p:grpSpPr>
            <a:xfrm>
              <a:off x="9373" y="7617"/>
              <a:ext cx="1907" cy="1911"/>
              <a:chOff x="2100442" y="2703636"/>
              <a:chExt cx="2379753" cy="2382151"/>
            </a:xfrm>
            <a:solidFill>
              <a:schemeClr val="accent3"/>
            </a:solidFill>
          </p:grpSpPr>
          <p:sp>
            <p:nvSpPr>
              <p:cNvPr id="93" name="Block Arc 4"/>
              <p:cNvSpPr/>
              <p:nvPr/>
            </p:nvSpPr>
            <p:spPr>
              <a:xfrm flipH="1">
                <a:off x="2100442" y="2706034"/>
                <a:ext cx="2379753" cy="2379753"/>
              </a:xfrm>
              <a:prstGeom prst="blockArc">
                <a:avLst>
                  <a:gd name="adj1" fmla="val 20053114"/>
                  <a:gd name="adj2" fmla="val 16214381"/>
                  <a:gd name="adj3" fmla="val 167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94" name="Oval 5"/>
              <p:cNvSpPr/>
              <p:nvPr/>
            </p:nvSpPr>
            <p:spPr>
              <a:xfrm>
                <a:off x="3092477" y="2703636"/>
                <a:ext cx="400383" cy="4003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a:endParaRPr lang="en-US" sz="1600" dirty="0">
                  <a:solidFill>
                    <a:srgbClr val="FFFFFF"/>
                  </a:solidFill>
                </a:endParaRPr>
              </a:p>
            </p:txBody>
          </p:sp>
        </p:grpSp>
        <p:grpSp>
          <p:nvGrpSpPr>
            <p:cNvPr id="95" name="Group 6"/>
            <p:cNvGrpSpPr/>
            <p:nvPr/>
          </p:nvGrpSpPr>
          <p:grpSpPr>
            <a:xfrm>
              <a:off x="9708" y="7956"/>
              <a:ext cx="1217" cy="1218"/>
              <a:chOff x="2531315" y="3136907"/>
              <a:chExt cx="1518008" cy="1518008"/>
            </a:xfrm>
            <a:solidFill>
              <a:schemeClr val="accent1"/>
            </a:solidFill>
          </p:grpSpPr>
          <p:sp>
            <p:nvSpPr>
              <p:cNvPr id="96" name="Block Arc 7"/>
              <p:cNvSpPr/>
              <p:nvPr/>
            </p:nvSpPr>
            <p:spPr>
              <a:xfrm flipH="1">
                <a:off x="2531315" y="3136907"/>
                <a:ext cx="1518008" cy="1518008"/>
              </a:xfrm>
              <a:prstGeom prst="blockArc">
                <a:avLst>
                  <a:gd name="adj1" fmla="val 2466917"/>
                  <a:gd name="adj2" fmla="val 16177562"/>
                  <a:gd name="adj3" fmla="val 264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97" name="Oval 8"/>
              <p:cNvSpPr/>
              <p:nvPr/>
            </p:nvSpPr>
            <p:spPr>
              <a:xfrm>
                <a:off x="3092477" y="3136907"/>
                <a:ext cx="400383" cy="4003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98" name="Group 9"/>
            <p:cNvGrpSpPr/>
            <p:nvPr/>
          </p:nvGrpSpPr>
          <p:grpSpPr>
            <a:xfrm>
              <a:off x="9067" y="7275"/>
              <a:ext cx="2602" cy="2606"/>
              <a:chOff x="1667173" y="2270364"/>
              <a:chExt cx="3246294" cy="3248695"/>
            </a:xfrm>
            <a:solidFill>
              <a:schemeClr val="tx1">
                <a:lumMod val="85000"/>
                <a:lumOff val="15000"/>
              </a:schemeClr>
            </a:solidFill>
          </p:grpSpPr>
          <p:sp>
            <p:nvSpPr>
              <p:cNvPr id="99" name="Block Arc 10"/>
              <p:cNvSpPr/>
              <p:nvPr/>
            </p:nvSpPr>
            <p:spPr>
              <a:xfrm flipH="1">
                <a:off x="1667173" y="2272765"/>
                <a:ext cx="3246294" cy="3246294"/>
              </a:xfrm>
              <a:prstGeom prst="blockArc">
                <a:avLst>
                  <a:gd name="adj1" fmla="val 4094364"/>
                  <a:gd name="adj2" fmla="val 16203514"/>
                  <a:gd name="adj3" fmla="val 1231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00" name="Oval 11"/>
              <p:cNvSpPr/>
              <p:nvPr/>
            </p:nvSpPr>
            <p:spPr>
              <a:xfrm>
                <a:off x="3092477" y="2270364"/>
                <a:ext cx="400383" cy="40038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01" name="Group 12"/>
            <p:cNvGrpSpPr/>
            <p:nvPr/>
          </p:nvGrpSpPr>
          <p:grpSpPr>
            <a:xfrm>
              <a:off x="8779" y="6898"/>
              <a:ext cx="3295" cy="3296"/>
              <a:chOff x="1237496" y="1843088"/>
              <a:chExt cx="4105646" cy="4105646"/>
            </a:xfrm>
            <a:solidFill>
              <a:srgbClr val="118CE7"/>
            </a:solidFill>
          </p:grpSpPr>
          <p:sp>
            <p:nvSpPr>
              <p:cNvPr id="102" name="Block Arc 13"/>
              <p:cNvSpPr/>
              <p:nvPr/>
            </p:nvSpPr>
            <p:spPr>
              <a:xfrm flipH="1">
                <a:off x="1237496" y="1843088"/>
                <a:ext cx="4105646" cy="4105646"/>
              </a:xfrm>
              <a:prstGeom prst="blockArc">
                <a:avLst>
                  <a:gd name="adj1" fmla="val 7444034"/>
                  <a:gd name="adj2" fmla="val 16212586"/>
                  <a:gd name="adj3" fmla="val 987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03" name="Oval 14"/>
              <p:cNvSpPr/>
              <p:nvPr/>
            </p:nvSpPr>
            <p:spPr>
              <a:xfrm>
                <a:off x="3092477" y="1843088"/>
                <a:ext cx="400383" cy="40038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AU" sz="1600" dirty="0">
                  <a:solidFill>
                    <a:srgbClr val="FFFFFF"/>
                  </a:solidFill>
                  <a:latin typeface="FontAwesome" pitchFamily="2" charset="0"/>
                </a:endParaRPr>
              </a:p>
            </p:txBody>
          </p:sp>
        </p:grpSp>
      </p:grpSp>
      <p:sp>
        <p:nvSpPr>
          <p:cNvPr id="109" name="文本框 108"/>
          <p:cNvSpPr txBox="1"/>
          <p:nvPr/>
        </p:nvSpPr>
        <p:spPr>
          <a:xfrm>
            <a:off x="5638800" y="1654810"/>
            <a:ext cx="1819910" cy="1296670"/>
          </a:xfrm>
          <a:prstGeom prst="rect">
            <a:avLst/>
          </a:prstGeom>
          <a:noFill/>
        </p:spPr>
        <p:txBody>
          <a:bodyPr wrap="square" rtlCol="0" anchor="t">
            <a:spAutoFit/>
          </a:bodyPr>
          <a:p>
            <a:pPr indent="0">
              <a:lnSpc>
                <a:spcPct val="140000"/>
              </a:lnSpc>
              <a:buClr>
                <a:srgbClr val="0A4262"/>
              </a:buClr>
              <a:buFont typeface="Wingdings" panose="05000000000000000000" charset="0"/>
              <a:buNone/>
            </a:pPr>
            <a:r>
              <a:rPr lang="zh-CN" altLang="en-US" sz="1400" b="1" dirty="0" smtClean="0">
                <a:solidFill>
                  <a:schemeClr val="tx2"/>
                </a:solidFill>
                <a:latin typeface="微软雅黑" panose="020B0503020204020204" charset="-122"/>
                <a:ea typeface="微软雅黑" panose="020B0503020204020204" charset="-122"/>
              </a:rPr>
              <a:t>自定义页面</a:t>
            </a:r>
            <a:endParaRPr lang="zh-CN" altLang="en-US" sz="1400" b="1" dirty="0" smtClean="0">
              <a:solidFill>
                <a:schemeClr val="bg2"/>
              </a:solidFill>
              <a:latin typeface="微软雅黑" panose="020B0503020204020204" charset="-122"/>
              <a:ea typeface="微软雅黑" panose="020B0503020204020204" charset="-122"/>
            </a:endParaRPr>
          </a:p>
          <a:p>
            <a:pPr indent="0">
              <a:lnSpc>
                <a:spcPct val="140000"/>
              </a:lnSpc>
              <a:buClr>
                <a:srgbClr val="0A4262"/>
              </a:buClr>
              <a:buFont typeface="Wingdings" panose="05000000000000000000" charset="0"/>
              <a:buNone/>
            </a:pPr>
            <a:r>
              <a:rPr lang="zh-CN" altLang="en-US" sz="1400" b="1" dirty="0" smtClean="0">
                <a:solidFill>
                  <a:schemeClr val="bg2"/>
                </a:solidFill>
                <a:latin typeface="微软雅黑" panose="020B0503020204020204" charset="-122"/>
                <a:ea typeface="微软雅黑" panose="020B0503020204020204" charset="-122"/>
              </a:rPr>
              <a:t>丰富的模板</a:t>
            </a:r>
            <a:endParaRPr lang="zh-CN" altLang="en-US" sz="1400" b="1" dirty="0" smtClean="0">
              <a:solidFill>
                <a:schemeClr val="bg2"/>
              </a:solidFill>
              <a:latin typeface="微软雅黑" panose="020B0503020204020204" charset="-122"/>
              <a:ea typeface="微软雅黑" panose="020B0503020204020204" charset="-122"/>
            </a:endParaRPr>
          </a:p>
          <a:p>
            <a:pPr indent="0">
              <a:lnSpc>
                <a:spcPct val="140000"/>
              </a:lnSpc>
              <a:buClr>
                <a:srgbClr val="0A4262"/>
              </a:buClr>
              <a:buFont typeface="Wingdings" panose="05000000000000000000" charset="0"/>
              <a:buNone/>
            </a:pPr>
            <a:r>
              <a:rPr lang="zh-CN" altLang="en-US" sz="1400" b="1" dirty="0" smtClean="0">
                <a:solidFill>
                  <a:schemeClr val="tx2"/>
                </a:solidFill>
                <a:latin typeface="微软雅黑" panose="020B0503020204020204" charset="-122"/>
                <a:ea typeface="微软雅黑" panose="020B0503020204020204" charset="-122"/>
              </a:rPr>
              <a:t>自定义广告</a:t>
            </a:r>
            <a:endParaRPr lang="zh-CN" altLang="en-US" sz="1400" b="1" dirty="0" smtClean="0">
              <a:solidFill>
                <a:schemeClr val="bg2"/>
              </a:solidFill>
              <a:latin typeface="微软雅黑" panose="020B0503020204020204" charset="-122"/>
              <a:ea typeface="微软雅黑" panose="020B0503020204020204" charset="-122"/>
            </a:endParaRPr>
          </a:p>
          <a:p>
            <a:pPr indent="0">
              <a:lnSpc>
                <a:spcPct val="140000"/>
              </a:lnSpc>
              <a:buClr>
                <a:srgbClr val="0A4262"/>
              </a:buClr>
              <a:buFont typeface="Wingdings" panose="05000000000000000000" charset="0"/>
              <a:buNone/>
            </a:pPr>
            <a:r>
              <a:rPr lang="zh-CN" altLang="en-US" sz="1400" b="1" dirty="0" smtClean="0">
                <a:solidFill>
                  <a:schemeClr val="bg2"/>
                </a:solidFill>
                <a:latin typeface="微软雅黑" panose="020B0503020204020204" charset="-122"/>
                <a:ea typeface="微软雅黑" panose="020B0503020204020204" charset="-122"/>
              </a:rPr>
              <a:t>高性能大并发</a:t>
            </a:r>
            <a:endParaRPr lang="zh-CN" altLang="en-US" sz="1400" b="1" dirty="0" smtClean="0">
              <a:solidFill>
                <a:schemeClr val="bg2"/>
              </a:solidFill>
              <a:latin typeface="微软雅黑" panose="020B0503020204020204" charset="-122"/>
              <a:ea typeface="微软雅黑" panose="020B0503020204020204" charset="-122"/>
            </a:endParaRPr>
          </a:p>
        </p:txBody>
      </p:sp>
      <p:sp>
        <p:nvSpPr>
          <p:cNvPr id="110" name="文本框 109"/>
          <p:cNvSpPr txBox="1"/>
          <p:nvPr/>
        </p:nvSpPr>
        <p:spPr>
          <a:xfrm>
            <a:off x="8227060" y="1698625"/>
            <a:ext cx="1530350" cy="1209675"/>
          </a:xfrm>
          <a:prstGeom prst="rect">
            <a:avLst/>
          </a:prstGeom>
          <a:noFill/>
        </p:spPr>
        <p:txBody>
          <a:bodyPr wrap="square" rtlCol="0" anchor="t">
            <a:spAutoFit/>
          </a:bodyPr>
          <a:p>
            <a:pPr indent="0">
              <a:lnSpc>
                <a:spcPct val="130000"/>
              </a:lnSpc>
              <a:buClr>
                <a:srgbClr val="0A4262"/>
              </a:buClr>
              <a:buFont typeface="Wingdings" panose="05000000000000000000" charset="0"/>
              <a:buNone/>
            </a:pPr>
            <a:r>
              <a:rPr lang="en-US" altLang="zh-CN" sz="1400" b="1" dirty="0" smtClean="0">
                <a:solidFill>
                  <a:schemeClr val="bg2"/>
                </a:solidFill>
                <a:latin typeface="微软雅黑" panose="020B0503020204020204" charset="-122"/>
                <a:ea typeface="微软雅黑" panose="020B0503020204020204" charset="-122"/>
              </a:rPr>
              <a:t>Portal</a:t>
            </a:r>
            <a:r>
              <a:rPr lang="zh-CN" altLang="en-US" sz="1400" b="1" dirty="0" smtClean="0">
                <a:solidFill>
                  <a:schemeClr val="bg2"/>
                </a:solidFill>
                <a:latin typeface="微软雅黑" panose="020B0503020204020204" charset="-122"/>
                <a:ea typeface="微软雅黑" panose="020B0503020204020204" charset="-122"/>
              </a:rPr>
              <a:t>预览</a:t>
            </a:r>
            <a:endParaRPr lang="zh-CN" altLang="en-US" sz="1400" b="1" dirty="0" smtClean="0">
              <a:solidFill>
                <a:schemeClr val="tx2"/>
              </a:solidFill>
              <a:latin typeface="微软雅黑" panose="020B0503020204020204" charset="-122"/>
              <a:ea typeface="微软雅黑" panose="020B0503020204020204" charset="-122"/>
            </a:endParaRPr>
          </a:p>
          <a:p>
            <a:pPr indent="0">
              <a:lnSpc>
                <a:spcPct val="130000"/>
              </a:lnSpc>
              <a:buClr>
                <a:srgbClr val="0A4262"/>
              </a:buClr>
              <a:buFont typeface="Wingdings" panose="05000000000000000000" charset="0"/>
              <a:buNone/>
            </a:pPr>
            <a:r>
              <a:rPr lang="zh-CN" altLang="en-US" sz="1400" b="1" dirty="0">
                <a:solidFill>
                  <a:schemeClr val="tx2"/>
                </a:solidFill>
                <a:latin typeface="微软雅黑" panose="020B0503020204020204" charset="-122"/>
                <a:ea typeface="微软雅黑" panose="020B0503020204020204" charset="-122"/>
              </a:rPr>
              <a:t>所</a:t>
            </a:r>
            <a:r>
              <a:rPr lang="zh-CN" altLang="en-US" sz="1400" b="1" dirty="0" smtClean="0">
                <a:solidFill>
                  <a:schemeClr val="tx2"/>
                </a:solidFill>
                <a:latin typeface="微软雅黑" panose="020B0503020204020204" charset="-122"/>
                <a:ea typeface="微软雅黑" panose="020B0503020204020204" charset="-122"/>
              </a:rPr>
              <a:t>见即所得</a:t>
            </a:r>
            <a:endParaRPr lang="zh-CN" altLang="en-US" sz="1400" b="1" dirty="0" smtClean="0">
              <a:solidFill>
                <a:schemeClr val="tx2"/>
              </a:solidFill>
              <a:latin typeface="微软雅黑" panose="020B0503020204020204" charset="-122"/>
              <a:ea typeface="微软雅黑" panose="020B0503020204020204" charset="-122"/>
            </a:endParaRPr>
          </a:p>
          <a:p>
            <a:pPr indent="0">
              <a:lnSpc>
                <a:spcPct val="130000"/>
              </a:lnSpc>
              <a:buClr>
                <a:srgbClr val="0A4262"/>
              </a:buClr>
              <a:buFont typeface="Wingdings" panose="05000000000000000000" charset="0"/>
              <a:buNone/>
            </a:pPr>
            <a:r>
              <a:rPr lang="zh-CN" altLang="en-US" sz="1400" b="1" dirty="0" smtClean="0">
                <a:solidFill>
                  <a:schemeClr val="bg2"/>
                </a:solidFill>
                <a:latin typeface="微软雅黑" panose="020B0503020204020204" charset="-122"/>
                <a:ea typeface="微软雅黑" panose="020B0503020204020204" charset="-122"/>
              </a:rPr>
              <a:t>终端自适应</a:t>
            </a:r>
            <a:endParaRPr lang="zh-CN" altLang="en-US" sz="1400" b="1" dirty="0" smtClean="0">
              <a:solidFill>
                <a:schemeClr val="tx2"/>
              </a:solidFill>
              <a:latin typeface="微软雅黑" panose="020B0503020204020204" charset="-122"/>
              <a:ea typeface="微软雅黑" panose="020B0503020204020204" charset="-122"/>
            </a:endParaRPr>
          </a:p>
          <a:p>
            <a:pPr indent="0">
              <a:lnSpc>
                <a:spcPct val="130000"/>
              </a:lnSpc>
              <a:buClr>
                <a:srgbClr val="0A4262"/>
              </a:buClr>
              <a:buFont typeface="Wingdings" panose="05000000000000000000" charset="0"/>
              <a:buNone/>
            </a:pPr>
            <a:r>
              <a:rPr lang="zh-CN" altLang="en-US" sz="1400" b="1" dirty="0">
                <a:solidFill>
                  <a:schemeClr val="tx2"/>
                </a:solidFill>
                <a:latin typeface="微软雅黑" panose="020B0503020204020204" charset="-122"/>
                <a:ea typeface="微软雅黑" panose="020B0503020204020204" charset="-122"/>
              </a:rPr>
              <a:t>精准推</a:t>
            </a:r>
            <a:r>
              <a:rPr lang="zh-CN" altLang="en-US" sz="1400" b="1" dirty="0" smtClean="0">
                <a:solidFill>
                  <a:schemeClr val="tx2"/>
                </a:solidFill>
                <a:latin typeface="微软雅黑" panose="020B0503020204020204" charset="-122"/>
                <a:ea typeface="微软雅黑" panose="020B0503020204020204" charset="-122"/>
              </a:rPr>
              <a:t>送</a:t>
            </a:r>
            <a:endParaRPr lang="zh-CN" altLang="en-US" sz="1400" b="1" dirty="0" smtClean="0">
              <a:solidFill>
                <a:schemeClr val="tx2"/>
              </a:solidFill>
              <a:latin typeface="微软雅黑" panose="020B0503020204020204" charset="-122"/>
              <a:ea typeface="微软雅黑" panose="020B0503020204020204" charset="-122"/>
            </a:endParaRPr>
          </a:p>
        </p:txBody>
      </p:sp>
      <p:grpSp>
        <p:nvGrpSpPr>
          <p:cNvPr id="111" name="组合 110"/>
          <p:cNvGrpSpPr/>
          <p:nvPr/>
        </p:nvGrpSpPr>
        <p:grpSpPr>
          <a:xfrm>
            <a:off x="9187815" y="1741170"/>
            <a:ext cx="1209040" cy="1210310"/>
            <a:chOff x="8779" y="6898"/>
            <a:chExt cx="3294" cy="3296"/>
          </a:xfrm>
        </p:grpSpPr>
        <p:grpSp>
          <p:nvGrpSpPr>
            <p:cNvPr id="112" name="Group 3"/>
            <p:cNvGrpSpPr/>
            <p:nvPr/>
          </p:nvGrpSpPr>
          <p:grpSpPr>
            <a:xfrm>
              <a:off x="9373" y="7617"/>
              <a:ext cx="1907" cy="1911"/>
              <a:chOff x="2100442" y="2703636"/>
              <a:chExt cx="2379753" cy="2382151"/>
            </a:xfrm>
            <a:solidFill>
              <a:schemeClr val="accent3"/>
            </a:solidFill>
          </p:grpSpPr>
          <p:sp>
            <p:nvSpPr>
              <p:cNvPr id="113" name="Block Arc 4"/>
              <p:cNvSpPr/>
              <p:nvPr/>
            </p:nvSpPr>
            <p:spPr>
              <a:xfrm flipH="1">
                <a:off x="2100442" y="2706034"/>
                <a:ext cx="2379753" cy="2379753"/>
              </a:xfrm>
              <a:prstGeom prst="blockArc">
                <a:avLst>
                  <a:gd name="adj1" fmla="val 20053114"/>
                  <a:gd name="adj2" fmla="val 16214381"/>
                  <a:gd name="adj3" fmla="val 167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14" name="Oval 5"/>
              <p:cNvSpPr/>
              <p:nvPr/>
            </p:nvSpPr>
            <p:spPr>
              <a:xfrm>
                <a:off x="3092477" y="2703636"/>
                <a:ext cx="400383" cy="4003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a:endParaRPr lang="en-US" sz="1600" dirty="0">
                  <a:solidFill>
                    <a:srgbClr val="FFFFFF"/>
                  </a:solidFill>
                </a:endParaRPr>
              </a:p>
            </p:txBody>
          </p:sp>
        </p:grpSp>
        <p:grpSp>
          <p:nvGrpSpPr>
            <p:cNvPr id="115" name="Group 6"/>
            <p:cNvGrpSpPr/>
            <p:nvPr/>
          </p:nvGrpSpPr>
          <p:grpSpPr>
            <a:xfrm>
              <a:off x="9708" y="7956"/>
              <a:ext cx="1217" cy="1218"/>
              <a:chOff x="2531315" y="3136907"/>
              <a:chExt cx="1518008" cy="1518008"/>
            </a:xfrm>
            <a:solidFill>
              <a:schemeClr val="accent1"/>
            </a:solidFill>
          </p:grpSpPr>
          <p:sp>
            <p:nvSpPr>
              <p:cNvPr id="116" name="Block Arc 7"/>
              <p:cNvSpPr/>
              <p:nvPr/>
            </p:nvSpPr>
            <p:spPr>
              <a:xfrm flipH="1">
                <a:off x="2531315" y="3136907"/>
                <a:ext cx="1518008" cy="1518008"/>
              </a:xfrm>
              <a:prstGeom prst="blockArc">
                <a:avLst>
                  <a:gd name="adj1" fmla="val 2466917"/>
                  <a:gd name="adj2" fmla="val 16177562"/>
                  <a:gd name="adj3" fmla="val 264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17" name="Oval 8"/>
              <p:cNvSpPr/>
              <p:nvPr/>
            </p:nvSpPr>
            <p:spPr>
              <a:xfrm>
                <a:off x="3092477" y="3136907"/>
                <a:ext cx="400383" cy="4003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18" name="Group 9"/>
            <p:cNvGrpSpPr/>
            <p:nvPr/>
          </p:nvGrpSpPr>
          <p:grpSpPr>
            <a:xfrm>
              <a:off x="9067" y="7275"/>
              <a:ext cx="2602" cy="2606"/>
              <a:chOff x="1667173" y="2270364"/>
              <a:chExt cx="3246294" cy="3248695"/>
            </a:xfrm>
            <a:solidFill>
              <a:schemeClr val="tx1">
                <a:lumMod val="85000"/>
                <a:lumOff val="15000"/>
              </a:schemeClr>
            </a:solidFill>
          </p:grpSpPr>
          <p:sp>
            <p:nvSpPr>
              <p:cNvPr id="119" name="Block Arc 10"/>
              <p:cNvSpPr/>
              <p:nvPr/>
            </p:nvSpPr>
            <p:spPr>
              <a:xfrm flipH="1">
                <a:off x="1667173" y="2272765"/>
                <a:ext cx="3246294" cy="3246294"/>
              </a:xfrm>
              <a:prstGeom prst="blockArc">
                <a:avLst>
                  <a:gd name="adj1" fmla="val 4094364"/>
                  <a:gd name="adj2" fmla="val 16203514"/>
                  <a:gd name="adj3" fmla="val 1231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20" name="Oval 11"/>
              <p:cNvSpPr/>
              <p:nvPr/>
            </p:nvSpPr>
            <p:spPr>
              <a:xfrm>
                <a:off x="3092477" y="2270364"/>
                <a:ext cx="400383" cy="40038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21" name="Group 12"/>
            <p:cNvGrpSpPr/>
            <p:nvPr/>
          </p:nvGrpSpPr>
          <p:grpSpPr>
            <a:xfrm>
              <a:off x="8779" y="6898"/>
              <a:ext cx="3295" cy="3296"/>
              <a:chOff x="1237496" y="1843088"/>
              <a:chExt cx="4105646" cy="4105646"/>
            </a:xfrm>
            <a:solidFill>
              <a:srgbClr val="118CE7"/>
            </a:solidFill>
          </p:grpSpPr>
          <p:sp>
            <p:nvSpPr>
              <p:cNvPr id="122" name="Block Arc 13"/>
              <p:cNvSpPr/>
              <p:nvPr/>
            </p:nvSpPr>
            <p:spPr>
              <a:xfrm flipH="1">
                <a:off x="1237496" y="1843088"/>
                <a:ext cx="4105646" cy="4105646"/>
              </a:xfrm>
              <a:prstGeom prst="blockArc">
                <a:avLst>
                  <a:gd name="adj1" fmla="val 7444034"/>
                  <a:gd name="adj2" fmla="val 16212586"/>
                  <a:gd name="adj3" fmla="val 987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23" name="Oval 14"/>
              <p:cNvSpPr/>
              <p:nvPr/>
            </p:nvSpPr>
            <p:spPr>
              <a:xfrm>
                <a:off x="3092477" y="1843088"/>
                <a:ext cx="400383" cy="40038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AU" sz="1600" dirty="0">
                  <a:solidFill>
                    <a:srgbClr val="FFFFFF"/>
                  </a:solidFill>
                  <a:latin typeface="FontAwesome" pitchFamily="2" charset="0"/>
                </a:endParaRPr>
              </a:p>
            </p:txBody>
          </p:sp>
        </p:grpSp>
      </p:grpSp>
      <p:sp>
        <p:nvSpPr>
          <p:cNvPr id="124" name="文本框 123"/>
          <p:cNvSpPr txBox="1"/>
          <p:nvPr/>
        </p:nvSpPr>
        <p:spPr>
          <a:xfrm>
            <a:off x="6752590" y="1598930"/>
            <a:ext cx="641350" cy="768350"/>
          </a:xfrm>
          <a:prstGeom prst="rect">
            <a:avLst/>
          </a:prstGeom>
          <a:noFill/>
        </p:spPr>
        <p:txBody>
          <a:bodyPr wrap="square" rtlCol="0">
            <a:spAutoFit/>
          </a:bodyPr>
          <a:p>
            <a:r>
              <a:rPr lang="en-US" altLang="zh-CN" sz="4400">
                <a:solidFill>
                  <a:schemeClr val="tx2"/>
                </a:solidFill>
                <a:latin typeface="方正尚酷简体" panose="03000509000000000000" charset="-122"/>
                <a:ea typeface="方正尚酷简体" panose="03000509000000000000" charset="-122"/>
              </a:rPr>
              <a:t>1</a:t>
            </a:r>
            <a:endParaRPr lang="en-US" altLang="zh-CN" sz="4400">
              <a:solidFill>
                <a:schemeClr val="tx2"/>
              </a:solidFill>
              <a:latin typeface="方正尚酷简体" panose="03000509000000000000" charset="-122"/>
              <a:ea typeface="方正尚酷简体" panose="03000509000000000000" charset="-122"/>
            </a:endParaRPr>
          </a:p>
        </p:txBody>
      </p:sp>
      <p:sp>
        <p:nvSpPr>
          <p:cNvPr id="125" name="文本框 124"/>
          <p:cNvSpPr txBox="1"/>
          <p:nvPr/>
        </p:nvSpPr>
        <p:spPr>
          <a:xfrm>
            <a:off x="9293225" y="1554480"/>
            <a:ext cx="641350" cy="768350"/>
          </a:xfrm>
          <a:prstGeom prst="rect">
            <a:avLst/>
          </a:prstGeom>
          <a:noFill/>
        </p:spPr>
        <p:txBody>
          <a:bodyPr wrap="square" rtlCol="0">
            <a:spAutoFit/>
          </a:bodyPr>
          <a:p>
            <a:r>
              <a:rPr lang="en-US" altLang="zh-CN" sz="4400">
                <a:solidFill>
                  <a:schemeClr val="bg2"/>
                </a:solidFill>
                <a:latin typeface="方正尚酷简体" panose="03000509000000000000" charset="-122"/>
                <a:ea typeface="方正尚酷简体" panose="03000509000000000000" charset="-122"/>
              </a:rPr>
              <a:t>2</a:t>
            </a:r>
            <a:endParaRPr lang="en-US" altLang="zh-CN" sz="4400">
              <a:solidFill>
                <a:schemeClr val="bg2"/>
              </a:solidFill>
              <a:latin typeface="方正尚酷简体" panose="03000509000000000000" charset="-122"/>
              <a:ea typeface="方正尚酷简体" panose="03000509000000000000" charset="-122"/>
            </a:endParaRPr>
          </a:p>
        </p:txBody>
      </p:sp>
      <p:sp>
        <p:nvSpPr>
          <p:cNvPr id="205" name="文本框 204"/>
          <p:cNvSpPr txBox="1"/>
          <p:nvPr/>
        </p:nvSpPr>
        <p:spPr>
          <a:xfrm>
            <a:off x="6235065" y="4156075"/>
            <a:ext cx="5020945" cy="1641475"/>
          </a:xfrm>
          <a:prstGeom prst="rect">
            <a:avLst/>
          </a:prstGeom>
          <a:noFill/>
        </p:spPr>
        <p:txBody>
          <a:bodyPr wrap="square" rtlCol="0">
            <a:spAutoFit/>
          </a:bodyPr>
          <a:p>
            <a:pPr>
              <a:lnSpc>
                <a:spcPct val="120000"/>
              </a:lnSpc>
            </a:pPr>
            <a:r>
              <a:rPr lang="zh-CN" altLang="en-US" sz="1400">
                <a:solidFill>
                  <a:schemeClr val="tx1">
                    <a:lumMod val="65000"/>
                    <a:lumOff val="35000"/>
                  </a:schemeClr>
                </a:solidFill>
              </a:rPr>
              <a:t>用户数据的统一管理，账号可以统一用学生学号。</a:t>
            </a:r>
            <a:endParaRPr lang="zh-CN" altLang="en-US" sz="1400">
              <a:solidFill>
                <a:schemeClr val="tx1">
                  <a:lumMod val="65000"/>
                  <a:lumOff val="35000"/>
                </a:schemeClr>
              </a:solidFill>
            </a:endParaRPr>
          </a:p>
          <a:p>
            <a:pPr>
              <a:lnSpc>
                <a:spcPct val="120000"/>
              </a:lnSpc>
            </a:pPr>
            <a:endParaRPr lang="zh-CN" altLang="en-US" sz="1400">
              <a:solidFill>
                <a:schemeClr val="tx1">
                  <a:lumMod val="65000"/>
                  <a:lumOff val="35000"/>
                </a:schemeClr>
              </a:solidFill>
            </a:endParaRPr>
          </a:p>
          <a:p>
            <a:pPr>
              <a:lnSpc>
                <a:spcPct val="120000"/>
              </a:lnSpc>
            </a:pPr>
            <a:r>
              <a:rPr lang="zh-CN" altLang="en-US" sz="1400">
                <a:solidFill>
                  <a:schemeClr val="tx1">
                    <a:lumMod val="65000"/>
                    <a:lumOff val="35000"/>
                  </a:schemeClr>
                </a:solidFill>
              </a:rPr>
              <a:t>用户账号可绑定多个运营商套餐。</a:t>
            </a:r>
            <a:endParaRPr lang="zh-CN" altLang="en-US" sz="1400">
              <a:solidFill>
                <a:schemeClr val="tx1">
                  <a:lumMod val="65000"/>
                  <a:lumOff val="35000"/>
                </a:schemeClr>
              </a:solidFill>
            </a:endParaRPr>
          </a:p>
          <a:p>
            <a:pPr>
              <a:lnSpc>
                <a:spcPct val="120000"/>
              </a:lnSpc>
            </a:pPr>
            <a:endParaRPr lang="zh-CN" altLang="en-US" sz="1400">
              <a:solidFill>
                <a:schemeClr val="tx1">
                  <a:lumMod val="65000"/>
                  <a:lumOff val="35000"/>
                </a:schemeClr>
              </a:solidFill>
            </a:endParaRPr>
          </a:p>
          <a:p>
            <a:pPr>
              <a:lnSpc>
                <a:spcPct val="120000"/>
              </a:lnSpc>
            </a:pPr>
            <a:r>
              <a:rPr lang="zh-CN" altLang="en-US" sz="1400">
                <a:solidFill>
                  <a:schemeClr val="tx1">
                    <a:lumMod val="65000"/>
                    <a:lumOff val="35000"/>
                  </a:schemeClr>
                </a:solidFill>
              </a:rPr>
              <a:t>用户在</a:t>
            </a:r>
            <a:r>
              <a:rPr lang="en-US" altLang="zh-CN" sz="1400">
                <a:solidFill>
                  <a:schemeClr val="tx1">
                    <a:lumMod val="65000"/>
                    <a:lumOff val="35000"/>
                  </a:schemeClr>
                </a:solidFill>
              </a:rPr>
              <a:t>portal</a:t>
            </a:r>
            <a:r>
              <a:rPr lang="zh-CN" altLang="en-US" sz="1400">
                <a:solidFill>
                  <a:schemeClr val="tx1">
                    <a:lumMod val="65000"/>
                    <a:lumOff val="35000"/>
                  </a:schemeClr>
                </a:solidFill>
              </a:rPr>
              <a:t>认证界面选择自己需要的运营商出口。     </a:t>
            </a:r>
            <a:endParaRPr lang="zh-CN" altLang="en-US" sz="1400">
              <a:solidFill>
                <a:schemeClr val="tx1">
                  <a:lumMod val="65000"/>
                  <a:lumOff val="35000"/>
                </a:schemeClr>
              </a:solidFill>
            </a:endParaRPr>
          </a:p>
          <a:p>
            <a:pPr>
              <a:lnSpc>
                <a:spcPct val="120000"/>
              </a:lnSpc>
            </a:pPr>
            <a:r>
              <a:rPr lang="zh-CN" altLang="en-US" sz="1400">
                <a:solidFill>
                  <a:schemeClr val="tx1">
                    <a:lumMod val="65000"/>
                    <a:lumOff val="35000"/>
                  </a:schemeClr>
                </a:solidFill>
              </a:rPr>
              <a:t>实现一号一密，多运营商联合运营。</a:t>
            </a:r>
            <a:endParaRPr lang="zh-CN" altLang="en-US" sz="1400">
              <a:solidFill>
                <a:schemeClr val="tx1">
                  <a:lumMod val="65000"/>
                  <a:lumOff val="35000"/>
                </a:schemeClr>
              </a:solidFill>
            </a:endParaRPr>
          </a:p>
        </p:txBody>
      </p:sp>
      <p:cxnSp>
        <p:nvCxnSpPr>
          <p:cNvPr id="206" name="直接连接符 205"/>
          <p:cNvCxnSpPr/>
          <p:nvPr/>
        </p:nvCxnSpPr>
        <p:spPr>
          <a:xfrm flipV="1">
            <a:off x="5779770" y="3288665"/>
            <a:ext cx="4617720" cy="13335"/>
          </a:xfrm>
          <a:prstGeom prst="line">
            <a:avLst/>
          </a:prstGeom>
          <a:ln w="3175" cap="rnd">
            <a:solidFill>
              <a:schemeClr val="bg1">
                <a:lumMod val="75000"/>
              </a:schemeClr>
            </a:solidFill>
            <a:prstDash val="sysDash"/>
            <a:round/>
          </a:ln>
        </p:spPr>
        <p:style>
          <a:lnRef idx="1">
            <a:schemeClr val="accent1"/>
          </a:lnRef>
          <a:fillRef idx="0">
            <a:schemeClr val="accent1"/>
          </a:fillRef>
          <a:effectRef idx="0">
            <a:schemeClr val="accent1"/>
          </a:effectRef>
          <a:fontRef idx="minor">
            <a:schemeClr val="tx1"/>
          </a:fontRef>
        </p:style>
      </p:cxnSp>
      <p:pic>
        <p:nvPicPr>
          <p:cNvPr id="16" name="图片 15" descr="D:\NatShell\NatShell\Desktop\图片3.png图片3"/>
          <p:cNvPicPr>
            <a:picLocks noChangeAspect="1"/>
          </p:cNvPicPr>
          <p:nvPr/>
        </p:nvPicPr>
        <p:blipFill>
          <a:blip r:embed="rId1"/>
          <a:srcRect/>
          <a:stretch>
            <a:fillRect/>
          </a:stretch>
        </p:blipFill>
        <p:spPr>
          <a:xfrm>
            <a:off x="1678940" y="1306195"/>
            <a:ext cx="2336800" cy="4790440"/>
          </a:xfrm>
          <a:prstGeom prst="rect">
            <a:avLst/>
          </a:prstGeom>
        </p:spPr>
      </p:pic>
      <p:grpSp>
        <p:nvGrpSpPr>
          <p:cNvPr id="52" name="Group 51"/>
          <p:cNvGrpSpPr/>
          <p:nvPr/>
        </p:nvGrpSpPr>
        <p:grpSpPr>
          <a:xfrm>
            <a:off x="6006465" y="4220210"/>
            <a:ext cx="259715" cy="260532"/>
            <a:chOff x="1220106" y="2624919"/>
            <a:chExt cx="445826" cy="447228"/>
          </a:xfrm>
          <a:solidFill>
            <a:schemeClr val="tx2"/>
          </a:solidFill>
        </p:grpSpPr>
        <p:sp>
          <p:nvSpPr>
            <p:cNvPr id="53"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4" name="TextBox 53"/>
            <p:cNvSpPr txBox="1"/>
            <p:nvPr/>
          </p:nvSpPr>
          <p:spPr>
            <a:xfrm>
              <a:off x="1289812" y="2625231"/>
              <a:ext cx="306372" cy="446916"/>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1</a:t>
              </a:r>
              <a:endParaRPr lang="en-US" altLang="zh-CN" sz="1100" b="1" dirty="0">
                <a:solidFill>
                  <a:schemeClr val="bg1"/>
                </a:solidFill>
                <a:latin typeface="微软雅黑" panose="020B0503020204020204" charset="-122"/>
                <a:ea typeface="微软雅黑" panose="020B0503020204020204" charset="-122"/>
              </a:endParaRPr>
            </a:p>
          </p:txBody>
        </p:sp>
      </p:grpSp>
      <p:grpSp>
        <p:nvGrpSpPr>
          <p:cNvPr id="19" name="Group 51"/>
          <p:cNvGrpSpPr/>
          <p:nvPr/>
        </p:nvGrpSpPr>
        <p:grpSpPr>
          <a:xfrm>
            <a:off x="6006465" y="4731567"/>
            <a:ext cx="259715" cy="260532"/>
            <a:chOff x="1220106" y="2624919"/>
            <a:chExt cx="445826" cy="447540"/>
          </a:xfrm>
          <a:solidFill>
            <a:schemeClr val="tx2"/>
          </a:solidFill>
        </p:grpSpPr>
        <p:sp>
          <p:nvSpPr>
            <p:cNvPr id="20"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1" name="TextBox 53"/>
            <p:cNvSpPr txBox="1"/>
            <p:nvPr/>
          </p:nvSpPr>
          <p:spPr>
            <a:xfrm>
              <a:off x="1289812" y="2625231"/>
              <a:ext cx="306372" cy="447228"/>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2</a:t>
              </a:r>
              <a:endParaRPr lang="en-US" altLang="zh-CN" sz="1100" b="1" dirty="0">
                <a:solidFill>
                  <a:schemeClr val="bg1"/>
                </a:solidFill>
                <a:latin typeface="微软雅黑" panose="020B0503020204020204" charset="-122"/>
                <a:ea typeface="微软雅黑" panose="020B0503020204020204" charset="-122"/>
              </a:endParaRPr>
            </a:p>
          </p:txBody>
        </p:sp>
      </p:grpSp>
      <p:grpSp>
        <p:nvGrpSpPr>
          <p:cNvPr id="22" name="Group 51"/>
          <p:cNvGrpSpPr/>
          <p:nvPr/>
        </p:nvGrpSpPr>
        <p:grpSpPr>
          <a:xfrm>
            <a:off x="6006465" y="5242742"/>
            <a:ext cx="259715" cy="260532"/>
            <a:chOff x="1220106" y="2624919"/>
            <a:chExt cx="445826" cy="447540"/>
          </a:xfrm>
          <a:solidFill>
            <a:schemeClr val="tx2"/>
          </a:solidFill>
        </p:grpSpPr>
        <p:sp>
          <p:nvSpPr>
            <p:cNvPr id="23"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4" name="TextBox 53"/>
            <p:cNvSpPr txBox="1"/>
            <p:nvPr/>
          </p:nvSpPr>
          <p:spPr>
            <a:xfrm>
              <a:off x="1289812" y="2625231"/>
              <a:ext cx="306372" cy="447228"/>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3</a:t>
              </a:r>
              <a:endParaRPr lang="en-US" altLang="zh-CN" sz="1100" b="1" dirty="0">
                <a:solidFill>
                  <a:schemeClr val="bg1"/>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具有防代理特性</a:t>
            </a:r>
            <a:endParaRPr lang="en-US" altLang="zh-CN" b="1" dirty="0"/>
          </a:p>
        </p:txBody>
      </p:sp>
      <p:grpSp>
        <p:nvGrpSpPr>
          <p:cNvPr id="13" name="组合 12"/>
          <p:cNvGrpSpPr/>
          <p:nvPr/>
        </p:nvGrpSpPr>
        <p:grpSpPr>
          <a:xfrm>
            <a:off x="1810385" y="2207895"/>
            <a:ext cx="2228850" cy="1985010"/>
            <a:chOff x="8811" y="2936"/>
            <a:chExt cx="2072" cy="3126"/>
          </a:xfrm>
          <a:solidFill>
            <a:srgbClr val="1F9AE6"/>
          </a:solidFill>
        </p:grpSpPr>
        <p:sp>
          <p:nvSpPr>
            <p:cNvPr id="9" name="圆角矩形 8"/>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10" name="文本框 9"/>
            <p:cNvSpPr txBox="1"/>
            <p:nvPr/>
          </p:nvSpPr>
          <p:spPr>
            <a:xfrm>
              <a:off x="8811" y="3640"/>
              <a:ext cx="2071" cy="2422"/>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支持分组策略，不同用户组执行不同防共享策略</a:t>
              </a:r>
              <a:r>
                <a:rPr lang="zh-CN" alt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a:t>
              </a: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自由设置管控阀值</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对私接用户的拉黑名单、强制下线</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indent="0">
                <a:buFont typeface="Arial" panose="020B0604020202020204" pitchFamily="34" charset="0"/>
                <a:buNone/>
              </a:pPr>
              <a:endParaRPr lang="zh-CN" altLang="en-US" sz="1000">
                <a:solidFill>
                  <a:schemeClr val="bg1"/>
                </a:solidFill>
                <a:latin typeface="微软雅黑" panose="020B0503020204020204" charset="-122"/>
                <a:ea typeface="微软雅黑" panose="020B0503020204020204" charset="-122"/>
                <a:cs typeface="黑体" panose="02010609060101010101" charset="-122"/>
                <a:sym typeface="+mn-ea"/>
              </a:endParaRPr>
            </a:p>
            <a:p>
              <a:pPr marL="171450" indent="-171450">
                <a:buFont typeface="Arial" panose="020B0604020202020204" pitchFamily="34" charset="0"/>
                <a:buChar char="•"/>
              </a:pP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endParaRPr lang="en-US" altLang="en-US" sz="1200" b="1">
                <a:solidFill>
                  <a:schemeClr val="bg1"/>
                </a:solidFill>
                <a:latin typeface="微软雅黑" panose="020B0503020204020204" charset="-122"/>
                <a:ea typeface="微软雅黑" panose="020B0503020204020204" charset="-122"/>
                <a:cs typeface="宋体" panose="02010600030101010101" pitchFamily="2" charset="-122"/>
                <a:sym typeface="+mn-ea"/>
              </a:endParaRPr>
            </a:p>
          </p:txBody>
        </p:sp>
        <p:sp>
          <p:nvSpPr>
            <p:cNvPr id="11" name="圆角矩形 10"/>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12" name="文本框 11"/>
            <p:cNvSpPr txBox="1"/>
            <p:nvPr/>
          </p:nvSpPr>
          <p:spPr>
            <a:xfrm>
              <a:off x="9282" y="2936"/>
              <a:ext cx="1007"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防共享</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4" name="组合 43"/>
          <p:cNvGrpSpPr/>
          <p:nvPr/>
        </p:nvGrpSpPr>
        <p:grpSpPr>
          <a:xfrm>
            <a:off x="4734560" y="2207895"/>
            <a:ext cx="2228850" cy="1997710"/>
            <a:chOff x="8811" y="2936"/>
            <a:chExt cx="2072" cy="3146"/>
          </a:xfrm>
          <a:solidFill>
            <a:srgbClr val="1F9AE6"/>
          </a:solidFill>
        </p:grpSpPr>
        <p:sp>
          <p:nvSpPr>
            <p:cNvPr id="45" name="圆角矩形 4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46" name="文本框 45"/>
            <p:cNvSpPr txBox="1"/>
            <p:nvPr/>
          </p:nvSpPr>
          <p:spPr>
            <a:xfrm>
              <a:off x="8811" y="3612"/>
              <a:ext cx="2072" cy="2470"/>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禁止路由器代理</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上</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网</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禁止使360wifi代理</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禁止PC共享手机WIFI代理、支持禁止PC共享给PC代理上网</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a:buNone/>
              </a:pPr>
              <a:endParaRPr lang="en-US"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47" name="圆角矩形 4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48" name="文本框 47"/>
            <p:cNvSpPr txBox="1"/>
            <p:nvPr/>
          </p:nvSpPr>
          <p:spPr>
            <a:xfrm>
              <a:off x="8983" y="2936"/>
              <a:ext cx="1751"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防代理</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9" name="组合 48"/>
          <p:cNvGrpSpPr/>
          <p:nvPr/>
        </p:nvGrpSpPr>
        <p:grpSpPr>
          <a:xfrm>
            <a:off x="7657465" y="2207895"/>
            <a:ext cx="2305685" cy="1762760"/>
            <a:chOff x="8811" y="2936"/>
            <a:chExt cx="2143" cy="2776"/>
          </a:xfrm>
          <a:solidFill>
            <a:srgbClr val="1F9AE6"/>
          </a:solidFill>
        </p:grpSpPr>
        <p:sp>
          <p:nvSpPr>
            <p:cNvPr id="50" name="圆角矩形 49"/>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51" name="文本框 50"/>
            <p:cNvSpPr txBox="1"/>
            <p:nvPr/>
          </p:nvSpPr>
          <p:spPr>
            <a:xfrm>
              <a:off x="8811" y="3584"/>
              <a:ext cx="2143" cy="1888"/>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灵活设置使用代理软件惩罚上网机制、惩罚方式、惩罚时间。</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可与认证计费系统配合实现防代理用户强制下线功能以及灵活的惩罚措施</a:t>
              </a:r>
              <a:endParaRPr lang="en-US" altLang="en-US" sz="1200" b="1">
                <a:solidFill>
                  <a:schemeClr val="bg1"/>
                </a:solidFill>
                <a:latin typeface="微软雅黑" panose="020B0503020204020204" charset="-122"/>
                <a:ea typeface="微软雅黑" panose="020B0503020204020204" charset="-122"/>
                <a:cs typeface="宋体" panose="02010600030101010101" pitchFamily="2" charset="-122"/>
                <a:sym typeface="+mn-ea"/>
              </a:endParaRPr>
            </a:p>
          </p:txBody>
        </p:sp>
        <p:sp>
          <p:nvSpPr>
            <p:cNvPr id="52" name="圆角矩形 5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53" name="文本框 52"/>
            <p:cNvSpPr txBox="1"/>
            <p:nvPr/>
          </p:nvSpPr>
          <p:spPr>
            <a:xfrm>
              <a:off x="9348" y="2936"/>
              <a:ext cx="1007"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强控制</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4" name="组合 53"/>
          <p:cNvGrpSpPr/>
          <p:nvPr/>
        </p:nvGrpSpPr>
        <p:grpSpPr>
          <a:xfrm>
            <a:off x="1810385" y="4187825"/>
            <a:ext cx="2228850" cy="1762760"/>
            <a:chOff x="8811" y="2936"/>
            <a:chExt cx="2072" cy="2776"/>
          </a:xfrm>
          <a:solidFill>
            <a:srgbClr val="1F9AE6"/>
          </a:solidFill>
        </p:grpSpPr>
        <p:sp>
          <p:nvSpPr>
            <p:cNvPr id="55" name="圆角矩形 5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56" name="文本框 55"/>
            <p:cNvSpPr txBox="1"/>
            <p:nvPr/>
          </p:nvSpPr>
          <p:spPr>
            <a:xfrm>
              <a:off x="8857" y="3659"/>
              <a:ext cx="1978" cy="1598"/>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统计每天共享次数最多的帐号或IP地址，提供Top10的图表及统计数据</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防代理提供所有的操作日志记录，可查询。</a:t>
              </a:r>
              <a:endParaRPr lang="en-US"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57" name="圆角矩形 5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58" name="文本框 57"/>
            <p:cNvSpPr txBox="1"/>
            <p:nvPr/>
          </p:nvSpPr>
          <p:spPr>
            <a:xfrm>
              <a:off x="9282" y="2936"/>
              <a:ext cx="1205"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便于查询</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9" name="组合 58"/>
          <p:cNvGrpSpPr/>
          <p:nvPr/>
        </p:nvGrpSpPr>
        <p:grpSpPr>
          <a:xfrm>
            <a:off x="4746483" y="4187190"/>
            <a:ext cx="2228992" cy="1762760"/>
            <a:chOff x="8811" y="2936"/>
            <a:chExt cx="2072" cy="2776"/>
          </a:xfrm>
          <a:solidFill>
            <a:srgbClr val="1F9AE6"/>
          </a:solidFill>
        </p:grpSpPr>
        <p:sp>
          <p:nvSpPr>
            <p:cNvPr id="60" name="圆角矩形 59"/>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1" name="文本框 60"/>
            <p:cNvSpPr txBox="1"/>
            <p:nvPr/>
          </p:nvSpPr>
          <p:spPr>
            <a:xfrm>
              <a:off x="8811" y="3626"/>
              <a:ext cx="2072" cy="1888"/>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对检测过IP的记录做保存，识别设备类型，系统版本，手机类型，分辨率和tcp指纹。</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检测结果的图表展示，管理员能实时的看到共享情况</a:t>
              </a:r>
              <a:endParaRPr lang="en-US" altLang="en-US" sz="12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62" name="圆角矩形 6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3" name="文本框 62"/>
            <p:cNvSpPr txBox="1"/>
            <p:nvPr/>
          </p:nvSpPr>
          <p:spPr>
            <a:xfrm>
              <a:off x="9282" y="2936"/>
              <a:ext cx="1135"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数据存档</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64" name="组合 63"/>
          <p:cNvGrpSpPr/>
          <p:nvPr/>
        </p:nvGrpSpPr>
        <p:grpSpPr>
          <a:xfrm>
            <a:off x="7652385" y="4178935"/>
            <a:ext cx="2247265" cy="1830070"/>
            <a:chOff x="8793" y="2936"/>
            <a:chExt cx="2090" cy="2882"/>
          </a:xfrm>
          <a:solidFill>
            <a:srgbClr val="1F9AE6"/>
          </a:solidFill>
        </p:grpSpPr>
        <p:sp>
          <p:nvSpPr>
            <p:cNvPr id="65" name="圆角矩形 6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6" name="文本框 65"/>
            <p:cNvSpPr txBox="1"/>
            <p:nvPr/>
          </p:nvSpPr>
          <p:spPr>
            <a:xfrm>
              <a:off x="8793" y="3639"/>
              <a:ext cx="2072" cy="2179"/>
            </a:xfrm>
            <a:prstGeom prst="rect">
              <a:avLst/>
            </a:prstGeom>
            <a:noFill/>
            <a:extLst>
              <a:ext uri="{909E8E84-426E-40DD-AFC4-6F175D3DCCD1}">
                <a14:hiddenFill xmlns:a14="http://schemas.microsoft.com/office/drawing/2010/main">
                  <a:grpFill/>
                </a14:hiddenFill>
              </a:ext>
            </a:extLst>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系统自动监控CPU、内存、硬盘、检测服务等，当出现故障或可能达到瓶颈时，自动发送邮件、短信报警，做到提前预防。</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en-US"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7" name="圆角矩形 6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8" name="文本框 67"/>
            <p:cNvSpPr txBox="1"/>
            <p:nvPr/>
          </p:nvSpPr>
          <p:spPr>
            <a:xfrm>
              <a:off x="9282" y="2936"/>
              <a:ext cx="1220" cy="483"/>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提前预警</a:t>
              </a:r>
              <a:endParaRPr lang="zh-CN" altLang="en-US" sz="1400" b="1">
                <a:solidFill>
                  <a:schemeClr val="bg1"/>
                </a:solidFill>
                <a:effectLst/>
                <a:latin typeface="微软雅黑" panose="020B0503020204020204" charset="-122"/>
                <a:ea typeface="微软雅黑" panose="020B0503020204020204" charset="-122"/>
              </a:endParaRPr>
            </a:p>
          </p:txBody>
        </p:sp>
      </p:grpSp>
      <p:sp>
        <p:nvSpPr>
          <p:cNvPr id="3" name="文本框 2"/>
          <p:cNvSpPr txBox="1"/>
          <p:nvPr/>
        </p:nvSpPr>
        <p:spPr>
          <a:xfrm>
            <a:off x="2922270" y="1266825"/>
            <a:ext cx="5733415" cy="368300"/>
          </a:xfrm>
          <a:prstGeom prst="rect">
            <a:avLst/>
          </a:prstGeom>
          <a:noFill/>
        </p:spPr>
        <p:txBody>
          <a:bodyPr wrap="square" rtlCol="0">
            <a:spAutoFit/>
          </a:bodyPr>
          <a:p>
            <a:pPr algn="ctr"/>
            <a:r>
              <a:rPr lang="en-US" b="1">
                <a:solidFill>
                  <a:srgbClr val="8B67FA"/>
                </a:solidFill>
                <a:latin typeface="微软雅黑" panose="020B0503020204020204" charset="-122"/>
                <a:ea typeface="微软雅黑" panose="020B0503020204020204" charset="-122"/>
                <a:cs typeface="宋体" panose="02010600030101010101" pitchFamily="2" charset="-122"/>
                <a:sym typeface="+mn-ea"/>
              </a:rPr>
              <a:t>技术参数及性能</a:t>
            </a:r>
            <a:endParaRPr lang="en-US" altLang="en-US" b="1">
              <a:solidFill>
                <a:srgbClr val="8B67FA"/>
              </a:solidFill>
              <a:latin typeface="微软雅黑" panose="020B0503020204020204" charset="-122"/>
              <a:ea typeface="微软雅黑" panose="020B0503020204020204" charset="-122"/>
              <a:cs typeface="宋体" panose="02010600030101010101" pitchFamily="2" charset="-122"/>
              <a:sym typeface="+mn-ea"/>
            </a:endParaRPr>
          </a:p>
        </p:txBody>
      </p:sp>
      <p:grpSp>
        <p:nvGrpSpPr>
          <p:cNvPr id="28" name="Group 27"/>
          <p:cNvGrpSpPr/>
          <p:nvPr/>
        </p:nvGrpSpPr>
        <p:grpSpPr>
          <a:xfrm flipH="1">
            <a:off x="6502400" y="970280"/>
            <a:ext cx="629920" cy="631825"/>
            <a:chOff x="7275629" y="3973834"/>
            <a:chExt cx="464344" cy="465138"/>
          </a:xfrm>
          <a:solidFill>
            <a:schemeClr val="accent2"/>
          </a:solidFill>
        </p:grpSpPr>
        <p:sp>
          <p:nvSpPr>
            <p:cNvPr id="29" name="AutoShape 37"/>
            <p:cNvSpPr/>
            <p:nvPr/>
          </p:nvSpPr>
          <p:spPr bwMode="auto">
            <a:xfrm>
              <a:off x="7275629" y="4017490"/>
              <a:ext cx="423069" cy="421482"/>
            </a:xfrm>
            <a:custGeom>
              <a:avLst/>
              <a:gdLst>
                <a:gd name="T0" fmla="+- 0 10849 98"/>
                <a:gd name="T1" fmla="*/ T0 w 21502"/>
                <a:gd name="T2" fmla="*/ 10800 h 21600"/>
                <a:gd name="T3" fmla="+- 0 10849 98"/>
                <a:gd name="T4" fmla="*/ T3 w 21502"/>
                <a:gd name="T5" fmla="*/ 10800 h 21600"/>
                <a:gd name="T6" fmla="+- 0 10849 98"/>
                <a:gd name="T7" fmla="*/ T6 w 21502"/>
                <a:gd name="T8" fmla="*/ 10800 h 21600"/>
                <a:gd name="T9" fmla="+- 0 10849 98"/>
                <a:gd name="T10" fmla="*/ T9 w 21502"/>
                <a:gd name="T11" fmla="*/ 10800 h 21600"/>
              </a:gdLst>
              <a:ahLst/>
              <a:cxnLst>
                <a:cxn ang="0">
                  <a:pos x="T1" y="T2"/>
                </a:cxn>
                <a:cxn ang="0">
                  <a:pos x="T4" y="T5"/>
                </a:cxn>
                <a:cxn ang="0">
                  <a:pos x="T7" y="T8"/>
                </a:cxn>
                <a:cxn ang="0">
                  <a:pos x="T10" y="T11"/>
                </a:cxn>
              </a:cxnLst>
              <a:rect l="0" t="0" r="r" b="b"/>
              <a:pathLst>
                <a:path w="21502" h="2160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0" name="AutoShape 38"/>
            <p:cNvSpPr/>
            <p:nvPr/>
          </p:nvSpPr>
          <p:spPr bwMode="auto">
            <a:xfrm>
              <a:off x="7478829" y="4206403"/>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1" name="AutoShape 39"/>
            <p:cNvSpPr/>
            <p:nvPr/>
          </p:nvSpPr>
          <p:spPr bwMode="auto">
            <a:xfrm>
              <a:off x="7667742" y="3973834"/>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2" name="AutoShape 40"/>
            <p:cNvSpPr/>
            <p:nvPr/>
          </p:nvSpPr>
          <p:spPr bwMode="auto">
            <a:xfrm>
              <a:off x="7391517" y="4192115"/>
              <a:ext cx="57944" cy="57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3" name="AutoShape 41"/>
            <p:cNvSpPr/>
            <p:nvPr/>
          </p:nvSpPr>
          <p:spPr bwMode="auto">
            <a:xfrm>
              <a:off x="7449460" y="4293715"/>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4" name="AutoShape 42"/>
            <p:cNvSpPr/>
            <p:nvPr/>
          </p:nvSpPr>
          <p:spPr bwMode="auto">
            <a:xfrm>
              <a:off x="7682029" y="4075434"/>
              <a:ext cx="28575"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防私接、防共享</a:t>
            </a:r>
            <a:endParaRPr lang="zh-CN" b="1" dirty="0"/>
          </a:p>
        </p:txBody>
      </p:sp>
      <p:sp>
        <p:nvSpPr>
          <p:cNvPr id="3" name="文本框 2"/>
          <p:cNvSpPr txBox="1"/>
          <p:nvPr/>
        </p:nvSpPr>
        <p:spPr>
          <a:xfrm>
            <a:off x="866140" y="2062480"/>
            <a:ext cx="5250180" cy="891540"/>
          </a:xfrm>
          <a:prstGeom prst="rect">
            <a:avLst/>
          </a:prstGeom>
          <a:noFill/>
        </p:spPr>
        <p:txBody>
          <a:bodyPr wrap="square" rtlCol="0">
            <a:spAutoFit/>
          </a:bodyPr>
          <a:p>
            <a:pPr indent="0">
              <a:lnSpc>
                <a:spcPct val="13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借助蓝海卓越路由的【防代理检测功能】更好的</a:t>
            </a:r>
            <a:r>
              <a:rPr lang="zh-CN" altLang="en-US" sz="2000" b="1">
                <a:solidFill>
                  <a:schemeClr val="tx2"/>
                </a:solidFill>
                <a:latin typeface="微软雅黑" panose="020B0503020204020204" charset="-122"/>
                <a:ea typeface="微软雅黑" panose="020B0503020204020204" charset="-122"/>
                <a:cs typeface="微软雅黑" panose="020B0503020204020204" charset="-122"/>
              </a:rPr>
              <a:t>控制内部私接共享行为</a:t>
            </a:r>
            <a:r>
              <a:rPr lang="zh-CN" altLang="en-US" sz="16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保证学校和运营商『利益』</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860425" y="4518025"/>
            <a:ext cx="5297170" cy="1088390"/>
          </a:xfrm>
          <a:prstGeom prst="rect">
            <a:avLst/>
          </a:prstGeom>
          <a:noFill/>
        </p:spPr>
        <p:txBody>
          <a:bodyPr wrap="square" rtlCol="0">
            <a:spAutoFit/>
          </a:bodyPr>
          <a:p>
            <a:pPr indent="0">
              <a:lnSpc>
                <a:spcPct val="12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不同于传统的共享检测机制，蓝海卓越路由通过</a:t>
            </a:r>
            <a:r>
              <a:rPr lang="zh-CN" altLang="en-US" sz="2000" b="1">
                <a:solidFill>
                  <a:schemeClr val="bg2"/>
                </a:solidFill>
                <a:latin typeface="微软雅黑" panose="020B0503020204020204" charset="-122"/>
                <a:ea typeface="微软雅黑" panose="020B0503020204020204" charset="-122"/>
                <a:cs typeface="微软雅黑" panose="020B0503020204020204" charset="-122"/>
              </a:rPr>
              <a:t>DPI深度检测，</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针对终端的个性特征，以及具备用户标识的应用特征，结合数据分析来判断客户端共享行为，执行有效的阻断策略</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pic>
        <p:nvPicPr>
          <p:cNvPr id="23" name="图片 22" descr="4525825"/>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287385" y="2933065"/>
            <a:ext cx="775970" cy="775970"/>
          </a:xfrm>
          <a:prstGeom prst="rect">
            <a:avLst/>
          </a:prstGeom>
        </p:spPr>
      </p:pic>
      <p:pic>
        <p:nvPicPr>
          <p:cNvPr id="28" name="图片 27"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76995" y="1470660"/>
            <a:ext cx="431800" cy="431800"/>
          </a:xfrm>
          <a:prstGeom prst="rect">
            <a:avLst/>
          </a:prstGeom>
        </p:spPr>
      </p:pic>
      <p:pic>
        <p:nvPicPr>
          <p:cNvPr id="32" name="图片 31" descr="3681225"/>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47125" y="1851025"/>
            <a:ext cx="429260" cy="429260"/>
          </a:xfrm>
          <a:prstGeom prst="rect">
            <a:avLst/>
          </a:prstGeom>
        </p:spPr>
      </p:pic>
      <p:sp>
        <p:nvSpPr>
          <p:cNvPr id="33" name="文本框 32"/>
          <p:cNvSpPr txBox="1"/>
          <p:nvPr/>
        </p:nvSpPr>
        <p:spPr>
          <a:xfrm>
            <a:off x="6725285" y="2317115"/>
            <a:ext cx="115570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ctr"/>
            <a:r>
              <a:rPr lang="zh-CN" altLang="en-US" sz="1300">
                <a:solidFill>
                  <a:schemeClr val="tx1">
                    <a:lumMod val="65000"/>
                    <a:lumOff val="35000"/>
                  </a:schemeClr>
                </a:solidFill>
                <a:latin typeface="微软雅黑" panose="020B0503020204020204" charset="-122"/>
                <a:ea typeface="微软雅黑" panose="020B0503020204020204" charset="-122"/>
              </a:rPr>
              <a:t>防代理监测</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pic>
        <p:nvPicPr>
          <p:cNvPr id="37" name="图片 36"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35035" y="1470660"/>
            <a:ext cx="431800" cy="431800"/>
          </a:xfrm>
          <a:prstGeom prst="rect">
            <a:avLst/>
          </a:prstGeom>
        </p:spPr>
      </p:pic>
      <p:pic>
        <p:nvPicPr>
          <p:cNvPr id="39" name="图片 38"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44535" y="1811655"/>
            <a:ext cx="431800" cy="431800"/>
          </a:xfrm>
          <a:prstGeom prst="rect">
            <a:avLst/>
          </a:prstGeom>
        </p:spPr>
      </p:pic>
      <p:pic>
        <p:nvPicPr>
          <p:cNvPr id="41" name="图片 40" descr="452569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77655" y="1811655"/>
            <a:ext cx="431800" cy="431800"/>
          </a:xfrm>
          <a:prstGeom prst="rect">
            <a:avLst/>
          </a:prstGeom>
        </p:spPr>
      </p:pic>
      <p:sp>
        <p:nvSpPr>
          <p:cNvPr id="42" name="文本框 41"/>
          <p:cNvSpPr txBox="1"/>
          <p:nvPr/>
        </p:nvSpPr>
        <p:spPr>
          <a:xfrm>
            <a:off x="8283575" y="2317115"/>
            <a:ext cx="135636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ctr"/>
            <a:r>
              <a:rPr lang="zh-CN" altLang="en-US" sz="1300">
                <a:solidFill>
                  <a:schemeClr val="tx1">
                    <a:lumMod val="65000"/>
                    <a:lumOff val="35000"/>
                  </a:schemeClr>
                </a:solidFill>
                <a:latin typeface="微软雅黑" panose="020B0503020204020204" charset="-122"/>
                <a:ea typeface="微软雅黑" panose="020B0503020204020204" charset="-122"/>
              </a:rPr>
              <a:t>私接共享行为</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cxnSp>
        <p:nvCxnSpPr>
          <p:cNvPr id="43" name="直接箭头连接符 42"/>
          <p:cNvCxnSpPr/>
          <p:nvPr/>
        </p:nvCxnSpPr>
        <p:spPr>
          <a:xfrm>
            <a:off x="7653020" y="1998980"/>
            <a:ext cx="634365" cy="0"/>
          </a:xfrm>
          <a:prstGeom prst="straightConnector1">
            <a:avLst/>
          </a:prstGeom>
          <a:ln>
            <a:tailEnd type="arrow" w="med" len="med"/>
          </a:ln>
        </p:spPr>
        <p:style>
          <a:lnRef idx="2">
            <a:schemeClr val="accent2"/>
          </a:lnRef>
          <a:fillRef idx="0">
            <a:schemeClr val="accent2"/>
          </a:fillRef>
          <a:effectRef idx="1">
            <a:schemeClr val="accent2"/>
          </a:effectRef>
          <a:fontRef idx="minor">
            <a:schemeClr val="tx1"/>
          </a:fontRef>
        </p:style>
      </p:cxnSp>
      <p:cxnSp>
        <p:nvCxnSpPr>
          <p:cNvPr id="70" name="直接箭头连接符 69"/>
          <p:cNvCxnSpPr/>
          <p:nvPr/>
        </p:nvCxnSpPr>
        <p:spPr>
          <a:xfrm>
            <a:off x="7315200" y="2649855"/>
            <a:ext cx="1012190" cy="577215"/>
          </a:xfrm>
          <a:prstGeom prst="straightConnector1">
            <a:avLst/>
          </a:prstGeom>
          <a:ln>
            <a:solidFill>
              <a:srgbClr val="A269F7"/>
            </a:solidFill>
            <a:tailEnd type="arrow" w="med" len="med"/>
          </a:ln>
        </p:spPr>
        <p:style>
          <a:lnRef idx="2">
            <a:schemeClr val="dk1"/>
          </a:lnRef>
          <a:fillRef idx="0">
            <a:schemeClr val="dk1"/>
          </a:fillRef>
          <a:effectRef idx="1">
            <a:schemeClr val="dk1"/>
          </a:effectRef>
          <a:fontRef idx="minor">
            <a:schemeClr val="tx1"/>
          </a:fontRef>
        </p:style>
      </p:cxnSp>
      <p:cxnSp>
        <p:nvCxnSpPr>
          <p:cNvPr id="72" name="直接箭头连接符 71"/>
          <p:cNvCxnSpPr/>
          <p:nvPr/>
        </p:nvCxnSpPr>
        <p:spPr>
          <a:xfrm flipV="1">
            <a:off x="9076690" y="3019425"/>
            <a:ext cx="660400" cy="334010"/>
          </a:xfrm>
          <a:prstGeom prst="straightConnector1">
            <a:avLst/>
          </a:prstGeom>
          <a:ln>
            <a:solidFill>
              <a:srgbClr val="A269F7"/>
            </a:solidFill>
            <a:tailEnd type="arrow" w="med" len="med"/>
          </a:ln>
        </p:spPr>
        <p:style>
          <a:lnRef idx="2">
            <a:schemeClr val="dk1"/>
          </a:lnRef>
          <a:fillRef idx="0">
            <a:schemeClr val="dk1"/>
          </a:fillRef>
          <a:effectRef idx="1">
            <a:schemeClr val="dk1"/>
          </a:effectRef>
          <a:fontRef idx="minor">
            <a:schemeClr val="tx1"/>
          </a:fontRef>
        </p:style>
      </p:cxnSp>
      <p:cxnSp>
        <p:nvCxnSpPr>
          <p:cNvPr id="73" name="直接箭头连接符 72"/>
          <p:cNvCxnSpPr/>
          <p:nvPr/>
        </p:nvCxnSpPr>
        <p:spPr>
          <a:xfrm>
            <a:off x="9076690" y="3375025"/>
            <a:ext cx="660400" cy="334010"/>
          </a:xfrm>
          <a:prstGeom prst="straightConnector1">
            <a:avLst/>
          </a:prstGeom>
          <a:ln>
            <a:solidFill>
              <a:srgbClr val="A269F7"/>
            </a:solidFill>
            <a:tailEnd type="arrow" w="med" len="med"/>
          </a:ln>
        </p:spPr>
        <p:style>
          <a:lnRef idx="2">
            <a:schemeClr val="dk1"/>
          </a:lnRef>
          <a:fillRef idx="0">
            <a:schemeClr val="dk1"/>
          </a:fillRef>
          <a:effectRef idx="1">
            <a:schemeClr val="dk1"/>
          </a:effectRef>
          <a:fontRef idx="minor">
            <a:schemeClr val="tx1"/>
          </a:fontRef>
        </p:style>
      </p:cxnSp>
      <p:pic>
        <p:nvPicPr>
          <p:cNvPr id="77" name="图片 76" descr="3649771"/>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66585" y="1750060"/>
            <a:ext cx="554990" cy="554990"/>
          </a:xfrm>
          <a:prstGeom prst="rect">
            <a:avLst/>
          </a:prstGeom>
        </p:spPr>
      </p:pic>
      <p:pic>
        <p:nvPicPr>
          <p:cNvPr id="78" name="图片 77" descr="4522924"/>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36455" y="3284220"/>
            <a:ext cx="714375" cy="714375"/>
          </a:xfrm>
          <a:prstGeom prst="rect">
            <a:avLst/>
          </a:prstGeom>
        </p:spPr>
      </p:pic>
      <p:pic>
        <p:nvPicPr>
          <p:cNvPr id="79" name="图片 78" descr="3634505"/>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27260" y="2579370"/>
            <a:ext cx="533400" cy="533400"/>
          </a:xfrm>
          <a:prstGeom prst="rect">
            <a:avLst/>
          </a:prstGeom>
        </p:spPr>
      </p:pic>
      <p:sp>
        <p:nvSpPr>
          <p:cNvPr id="80" name="文本框 79"/>
          <p:cNvSpPr txBox="1"/>
          <p:nvPr/>
        </p:nvSpPr>
        <p:spPr>
          <a:xfrm>
            <a:off x="10451465" y="2821305"/>
            <a:ext cx="52197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300">
                <a:solidFill>
                  <a:schemeClr val="tx1">
                    <a:lumMod val="65000"/>
                    <a:lumOff val="35000"/>
                  </a:schemeClr>
                </a:solidFill>
                <a:latin typeface="微软雅黑" panose="020B0503020204020204" charset="-122"/>
                <a:ea typeface="微软雅黑" panose="020B0503020204020204" charset="-122"/>
              </a:rPr>
              <a:t>学校</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sp>
        <p:nvSpPr>
          <p:cNvPr id="81" name="文本框 80"/>
          <p:cNvSpPr txBox="1"/>
          <p:nvPr/>
        </p:nvSpPr>
        <p:spPr>
          <a:xfrm>
            <a:off x="10360660" y="3569335"/>
            <a:ext cx="72263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300">
                <a:solidFill>
                  <a:schemeClr val="tx1">
                    <a:lumMod val="65000"/>
                    <a:lumOff val="35000"/>
                  </a:schemeClr>
                </a:solidFill>
                <a:latin typeface="微软雅黑" panose="020B0503020204020204" charset="-122"/>
                <a:ea typeface="微软雅黑" panose="020B0503020204020204" charset="-122"/>
              </a:rPr>
              <a:t>运营商</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sp>
        <p:nvSpPr>
          <p:cNvPr id="83" name="文本框 82"/>
          <p:cNvSpPr txBox="1"/>
          <p:nvPr/>
        </p:nvSpPr>
        <p:spPr>
          <a:xfrm>
            <a:off x="7708900" y="1723390"/>
            <a:ext cx="521970" cy="275590"/>
          </a:xfrm>
          <a:prstGeom prst="rect">
            <a:avLst/>
          </a:prstGeom>
          <a:noFill/>
          <a:ln>
            <a:noFill/>
          </a:ln>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200" b="1">
                <a:solidFill>
                  <a:schemeClr val="tx1">
                    <a:lumMod val="65000"/>
                    <a:lumOff val="35000"/>
                  </a:schemeClr>
                </a:solidFill>
                <a:latin typeface="微软雅黑" panose="020B0503020204020204" charset="-122"/>
                <a:ea typeface="微软雅黑" panose="020B0503020204020204" charset="-122"/>
              </a:rPr>
              <a:t>控制</a:t>
            </a:r>
            <a:endParaRPr lang="zh-CN" altLang="en-US" sz="1200" b="1">
              <a:solidFill>
                <a:schemeClr val="tx1">
                  <a:lumMod val="65000"/>
                  <a:lumOff val="35000"/>
                </a:schemeClr>
              </a:solidFill>
              <a:latin typeface="微软雅黑" panose="020B0503020204020204" charset="-122"/>
              <a:ea typeface="微软雅黑" panose="020B0503020204020204" charset="-122"/>
            </a:endParaRPr>
          </a:p>
        </p:txBody>
      </p:sp>
      <p:sp>
        <p:nvSpPr>
          <p:cNvPr id="84" name="文本框 83"/>
          <p:cNvSpPr txBox="1"/>
          <p:nvPr/>
        </p:nvSpPr>
        <p:spPr>
          <a:xfrm>
            <a:off x="8414385" y="3707130"/>
            <a:ext cx="521970" cy="291465"/>
          </a:xfrm>
          <a:prstGeom prst="rect">
            <a:avLst/>
          </a:prstGeom>
          <a:noFill/>
          <a:extLst>
            <a:ext uri="{909E8E84-426E-40DD-AFC4-6F175D3DCCD1}">
              <a14:hiddenFill xmlns:a14="http://schemas.microsoft.com/office/drawing/2010/main">
                <a:solidFill>
                  <a:schemeClr val="tx1">
                    <a:lumMod val="65000"/>
                    <a:lumOff val="35000"/>
                  </a:schemeClr>
                </a:solidFill>
              </a14:hiddenFill>
            </a:ext>
          </a:extLst>
        </p:spPr>
        <p:txBody>
          <a:bodyPr wrap="square" rtlCol="0">
            <a:spAutoFit/>
          </a:bodyPr>
          <a:p>
            <a:pPr algn="l"/>
            <a:r>
              <a:rPr lang="zh-CN" altLang="en-US" sz="1300">
                <a:solidFill>
                  <a:schemeClr val="tx1">
                    <a:lumMod val="65000"/>
                    <a:lumOff val="35000"/>
                  </a:schemeClr>
                </a:solidFill>
                <a:latin typeface="微软雅黑" panose="020B0503020204020204" charset="-122"/>
                <a:ea typeface="微软雅黑" panose="020B0503020204020204" charset="-122"/>
              </a:rPr>
              <a:t>利益</a:t>
            </a:r>
            <a:endParaRPr lang="zh-CN" altLang="en-US" sz="1300">
              <a:solidFill>
                <a:schemeClr val="tx1">
                  <a:lumMod val="65000"/>
                  <a:lumOff val="35000"/>
                </a:schemeClr>
              </a:solidFill>
              <a:latin typeface="微软雅黑" panose="020B0503020204020204" charset="-122"/>
              <a:ea typeface="微软雅黑" panose="020B0503020204020204" charset="-122"/>
            </a:endParaRPr>
          </a:p>
        </p:txBody>
      </p:sp>
      <p:grpSp>
        <p:nvGrpSpPr>
          <p:cNvPr id="90" name="组合 89"/>
          <p:cNvGrpSpPr/>
          <p:nvPr/>
        </p:nvGrpSpPr>
        <p:grpSpPr>
          <a:xfrm>
            <a:off x="7911430" y="4737735"/>
            <a:ext cx="1374800" cy="435656"/>
            <a:chOff x="12439" y="5291"/>
            <a:chExt cx="3848" cy="1253"/>
          </a:xfrm>
          <a:solidFill>
            <a:schemeClr val="bg2"/>
          </a:solidFill>
        </p:grpSpPr>
        <p:sp>
          <p:nvSpPr>
            <p:cNvPr id="91" name="文本框 90"/>
            <p:cNvSpPr txBox="1"/>
            <p:nvPr/>
          </p:nvSpPr>
          <p:spPr>
            <a:xfrm>
              <a:off x="12439" y="5291"/>
              <a:ext cx="3848" cy="793"/>
            </a:xfrm>
            <a:prstGeom prst="rect">
              <a:avLst/>
            </a:prstGeom>
            <a:grpFill/>
          </p:spPr>
          <p:txBody>
            <a:bodyPr wrap="square" rtlCol="0">
              <a:spAutoFit/>
            </a:bodyPr>
            <a:p>
              <a:pPr algn="ctr"/>
              <a:r>
                <a:rPr lang="en-US" altLang="zh-CN" sz="1200" b="1">
                  <a:solidFill>
                    <a:schemeClr val="bg1"/>
                  </a:solidFill>
                  <a:latin typeface="微软雅黑" panose="020B0503020204020204" charset="-122"/>
                  <a:ea typeface="微软雅黑" panose="020B0503020204020204" charset="-122"/>
                  <a:cs typeface="微软雅黑" panose="020B0503020204020204" charset="-122"/>
                </a:rPr>
                <a:t>DPI</a:t>
              </a:r>
              <a:r>
                <a:rPr lang="zh-CN" altLang="en-US" sz="1200" b="1">
                  <a:solidFill>
                    <a:schemeClr val="bg1"/>
                  </a:solidFill>
                  <a:latin typeface="微软雅黑" panose="020B0503020204020204" charset="-122"/>
                  <a:ea typeface="微软雅黑" panose="020B0503020204020204" charset="-122"/>
                  <a:cs typeface="微软雅黑" panose="020B0503020204020204" charset="-122"/>
                </a:rPr>
                <a:t>深度监测</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92" name="等腰三角形 91"/>
            <p:cNvSpPr/>
            <p:nvPr/>
          </p:nvSpPr>
          <p:spPr>
            <a:xfrm rot="18300000">
              <a:off x="14954" y="5941"/>
              <a:ext cx="726" cy="47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97" name="文本框 96"/>
          <p:cNvSpPr txBox="1"/>
          <p:nvPr/>
        </p:nvSpPr>
        <p:spPr>
          <a:xfrm>
            <a:off x="7029450" y="5299075"/>
            <a:ext cx="1269365" cy="306705"/>
          </a:xfrm>
          <a:prstGeom prst="rect">
            <a:avLst/>
          </a:prstGeom>
          <a:noFill/>
          <a:extLst>
            <a:ext uri="{909E8E84-426E-40DD-AFC4-6F175D3DCCD1}">
              <a14:hiddenFill xmlns:a14="http://schemas.microsoft.com/office/drawing/2010/main">
                <a:solidFill>
                  <a:schemeClr val="bg2"/>
                </a:solidFill>
              </a14:hiddenFill>
            </a:ext>
          </a:extLst>
        </p:spPr>
        <p:txBody>
          <a:bodyPr wrap="square" rtlCol="0">
            <a:spAutoFit/>
          </a:bodyPr>
          <a:p>
            <a:pPr algn="ctr"/>
            <a:r>
              <a:rPr lang="zh-CN" altLang="en-US" sz="1400">
                <a:latin typeface="微软雅黑" panose="020B0503020204020204" charset="-122"/>
                <a:ea typeface="微软雅黑" panose="020B0503020204020204" charset="-122"/>
              </a:rPr>
              <a:t>个性特征</a:t>
            </a:r>
            <a:endParaRPr lang="zh-CN" altLang="en-US" sz="1400">
              <a:latin typeface="微软雅黑" panose="020B0503020204020204" charset="-122"/>
              <a:ea typeface="微软雅黑" panose="020B0503020204020204" charset="-122"/>
            </a:endParaRPr>
          </a:p>
        </p:txBody>
      </p:sp>
      <p:sp>
        <p:nvSpPr>
          <p:cNvPr id="98" name="文本框 97"/>
          <p:cNvSpPr txBox="1"/>
          <p:nvPr/>
        </p:nvSpPr>
        <p:spPr>
          <a:xfrm>
            <a:off x="7200900" y="5678805"/>
            <a:ext cx="1269365" cy="306705"/>
          </a:xfrm>
          <a:prstGeom prst="rect">
            <a:avLst/>
          </a:prstGeom>
          <a:noFill/>
          <a:extLst>
            <a:ext uri="{909E8E84-426E-40DD-AFC4-6F175D3DCCD1}">
              <a14:hiddenFill xmlns:a14="http://schemas.microsoft.com/office/drawing/2010/main">
                <a:solidFill>
                  <a:schemeClr val="bg2"/>
                </a:solidFill>
              </a14:hiddenFill>
            </a:ext>
          </a:extLst>
        </p:spPr>
        <p:txBody>
          <a:bodyPr wrap="square" rtlCol="0">
            <a:spAutoFit/>
          </a:bodyPr>
          <a:p>
            <a:pPr algn="ctr"/>
            <a:r>
              <a:rPr lang="zh-CN" altLang="en-US" sz="1400">
                <a:latin typeface="微软雅黑" panose="020B0503020204020204" charset="-122"/>
                <a:ea typeface="微软雅黑" panose="020B0503020204020204" charset="-122"/>
              </a:rPr>
              <a:t>用户标识</a:t>
            </a:r>
            <a:endParaRPr lang="zh-CN" altLang="en-US" sz="1400">
              <a:latin typeface="微软雅黑" panose="020B0503020204020204" charset="-122"/>
              <a:ea typeface="微软雅黑" panose="020B0503020204020204" charset="-122"/>
            </a:endParaRPr>
          </a:p>
        </p:txBody>
      </p:sp>
      <p:sp>
        <p:nvSpPr>
          <p:cNvPr id="99" name="文本框 98"/>
          <p:cNvSpPr txBox="1"/>
          <p:nvPr/>
        </p:nvSpPr>
        <p:spPr>
          <a:xfrm>
            <a:off x="7566660" y="6041390"/>
            <a:ext cx="1269365" cy="306705"/>
          </a:xfrm>
          <a:prstGeom prst="rect">
            <a:avLst/>
          </a:prstGeom>
          <a:noFill/>
          <a:extLst>
            <a:ext uri="{909E8E84-426E-40DD-AFC4-6F175D3DCCD1}">
              <a14:hiddenFill xmlns:a14="http://schemas.microsoft.com/office/drawing/2010/main">
                <a:solidFill>
                  <a:schemeClr val="bg2"/>
                </a:solidFill>
              </a14:hiddenFill>
            </a:ext>
          </a:extLst>
        </p:spPr>
        <p:txBody>
          <a:bodyPr wrap="square" rtlCol="0">
            <a:spAutoFit/>
          </a:bodyPr>
          <a:p>
            <a:pPr algn="ctr"/>
            <a:r>
              <a:rPr lang="zh-CN" altLang="en-US" sz="1400">
                <a:latin typeface="微软雅黑" panose="020B0503020204020204" charset="-122"/>
                <a:ea typeface="微软雅黑" panose="020B0503020204020204" charset="-122"/>
              </a:rPr>
              <a:t>行为判断</a:t>
            </a:r>
            <a:endParaRPr lang="zh-CN" altLang="en-US" sz="1400">
              <a:latin typeface="微软雅黑" panose="020B0503020204020204" charset="-122"/>
              <a:ea typeface="微软雅黑" panose="020B0503020204020204" charset="-122"/>
            </a:endParaRPr>
          </a:p>
        </p:txBody>
      </p:sp>
      <p:pic>
        <p:nvPicPr>
          <p:cNvPr id="101" name="图片 100" descr="4520606"/>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533765" y="5569585"/>
            <a:ext cx="462915" cy="462915"/>
          </a:xfrm>
          <a:prstGeom prst="rect">
            <a:avLst/>
          </a:prstGeom>
        </p:spPr>
      </p:pic>
      <p:pic>
        <p:nvPicPr>
          <p:cNvPr id="102" name="图片 101" descr="4520592"/>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361045" y="5203825"/>
            <a:ext cx="431165" cy="431165"/>
          </a:xfrm>
          <a:prstGeom prst="rect">
            <a:avLst/>
          </a:prstGeom>
        </p:spPr>
      </p:pic>
      <p:pic>
        <p:nvPicPr>
          <p:cNvPr id="105" name="图片 104" descr="4520602"/>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57615" y="5906770"/>
            <a:ext cx="428625" cy="428625"/>
          </a:xfrm>
          <a:prstGeom prst="rect">
            <a:avLst/>
          </a:prstGeom>
        </p:spPr>
      </p:pic>
      <p:pic>
        <p:nvPicPr>
          <p:cNvPr id="13" name="图片 12" descr="3632415"/>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317355" y="5052060"/>
            <a:ext cx="1136015" cy="1136015"/>
          </a:xfrm>
          <a:prstGeom prst="rect">
            <a:avLst/>
          </a:prstGeom>
        </p:spPr>
      </p:pic>
      <p:cxnSp>
        <p:nvCxnSpPr>
          <p:cNvPr id="14" name="Straight Connector 13"/>
          <p:cNvCxnSpPr/>
          <p:nvPr/>
        </p:nvCxnSpPr>
        <p:spPr>
          <a:xfrm>
            <a:off x="786122" y="4589780"/>
            <a:ext cx="0" cy="914400"/>
          </a:xfrm>
          <a:prstGeom prst="line">
            <a:avLst/>
          </a:prstGeom>
          <a:ln w="76200" cmpd="dbl">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86122" y="2104754"/>
            <a:ext cx="0" cy="914400"/>
          </a:xfrm>
          <a:prstGeom prst="line">
            <a:avLst/>
          </a:prstGeom>
          <a:ln w="76200" cmpd="dbl">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支持DNS智能重定向</a:t>
            </a:r>
            <a:endParaRPr lang="zh-CN" b="1" dirty="0"/>
          </a:p>
        </p:txBody>
      </p:sp>
      <p:sp>
        <p:nvSpPr>
          <p:cNvPr id="3" name="文本框 2"/>
          <p:cNvSpPr txBox="1"/>
          <p:nvPr/>
        </p:nvSpPr>
        <p:spPr>
          <a:xfrm>
            <a:off x="846455" y="3065780"/>
            <a:ext cx="4960620" cy="2030095"/>
          </a:xfrm>
          <a:prstGeom prst="rect">
            <a:avLst/>
          </a:prstGeom>
          <a:noFill/>
        </p:spPr>
        <p:txBody>
          <a:bodyPr wrap="square" rtlCol="0">
            <a:spAutoFit/>
          </a:bodyPr>
          <a:p>
            <a:pPr indent="0">
              <a:lnSpc>
                <a:spcPct val="150000"/>
              </a:lnSpc>
              <a:buFont typeface="+mj-lt"/>
              <a:buNone/>
            </a:pP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在</a:t>
            </a:r>
            <a:r>
              <a:rPr lang="zh-CN" altLang="en-US" sz="2800" b="1">
                <a:solidFill>
                  <a:schemeClr val="tx2"/>
                </a:solidFill>
                <a:latin typeface="微软雅黑" panose="020B0503020204020204" charset="-122"/>
                <a:ea typeface="微软雅黑" panose="020B0503020204020204" charset="-122"/>
                <a:cs typeface="微软雅黑" panose="020B0503020204020204" charset="-122"/>
              </a:rPr>
              <a:t>PPPOE</a:t>
            </a:r>
            <a:r>
              <a:rPr lang="zh-CN" altLang="en-US" sz="28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 </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直接拨号的模式中</a:t>
            </a:r>
            <a:endParaRPr lang="zh-CN" altLang="en-US" sz="20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endParaRPr lang="zh-CN" altLang="en-US" sz="14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用户被直接分配运营商下发的IP地址。以及运营商的DNS，用户访问网络时，</a:t>
            </a:r>
            <a:r>
              <a:rPr lang="zh-CN" altLang="en-US" sz="1400">
                <a:solidFill>
                  <a:schemeClr val="tx2"/>
                </a:solidFill>
                <a:latin typeface="微软雅黑" panose="020B0503020204020204" charset="-122"/>
                <a:ea typeface="微软雅黑" panose="020B0503020204020204" charset="-122"/>
                <a:cs typeface="微软雅黑" panose="020B0503020204020204" charset="-122"/>
              </a:rPr>
              <a:t>对应的网络地址被解析为运营商的线路</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，用户上网体验和直接拨号是一致的</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6447155" y="3065780"/>
            <a:ext cx="4879975" cy="2353310"/>
          </a:xfrm>
          <a:prstGeom prst="rect">
            <a:avLst/>
          </a:prstGeom>
          <a:noFill/>
        </p:spPr>
        <p:txBody>
          <a:bodyPr wrap="square" rtlCol="0">
            <a:spAutoFit/>
          </a:bodyPr>
          <a:p>
            <a:pPr indent="0">
              <a:lnSpc>
                <a:spcPct val="150000"/>
              </a:lnSpc>
              <a:buFont typeface="+mj-lt"/>
              <a:buNone/>
            </a:pP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在</a:t>
            </a:r>
            <a:r>
              <a:rPr lang="zh-CN" altLang="en-US" sz="2800" b="1">
                <a:solidFill>
                  <a:schemeClr val="bg2"/>
                </a:solidFill>
                <a:latin typeface="微软雅黑" panose="020B0503020204020204" charset="-122"/>
                <a:ea typeface="微软雅黑" panose="020B0503020204020204" charset="-122"/>
                <a:cs typeface="微软雅黑" panose="020B0503020204020204" charset="-122"/>
              </a:rPr>
              <a:t>WebPortal</a:t>
            </a:r>
            <a:r>
              <a:rPr lang="zh-CN" altLang="en-US" sz="2800" b="1">
                <a:solidFill>
                  <a:srgbClr val="E74C4C"/>
                </a:solidFill>
                <a:latin typeface="微软雅黑" panose="020B0503020204020204" charset="-122"/>
                <a:ea typeface="微软雅黑" panose="020B0503020204020204" charset="-122"/>
                <a:cs typeface="微软雅黑" panose="020B0503020204020204" charset="-122"/>
              </a:rPr>
              <a:t> </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接入模式中</a:t>
            </a:r>
            <a:endParaRPr lang="zh-CN" altLang="en-US" sz="28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endParaRPr lang="zh-CN" altLang="en-US" sz="1400" b="1">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用户预先通过DHCP获取得到内网IP地址，当用户认证成功接入网络后，</a:t>
            </a:r>
            <a:r>
              <a:rPr lang="zh-CN" altLang="en-US" sz="1400">
                <a:solidFill>
                  <a:schemeClr val="bg2"/>
                </a:solidFill>
                <a:latin typeface="微软雅黑" panose="020B0503020204020204" charset="-122"/>
                <a:ea typeface="微软雅黑" panose="020B0503020204020204" charset="-122"/>
                <a:cs typeface="微软雅黑" panose="020B0503020204020204" charset="-122"/>
              </a:rPr>
              <a:t>用户的DNS请求可以被蓝海卓越路由识别并智能重定向到对应的运营商网络</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，而不会造成DNS解析的网络IP地址和运营商线路不符导致体验不佳的情况</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920750" y="1891665"/>
            <a:ext cx="1143000" cy="1014730"/>
          </a:xfrm>
          <a:prstGeom prst="rect">
            <a:avLst/>
          </a:prstGeom>
          <a:solidFill>
            <a:schemeClr val="tx2"/>
          </a:solidFill>
        </p:spPr>
        <p:txBody>
          <a:bodyPr wrap="square" rtlCol="0">
            <a:spAutoFit/>
          </a:bodyPr>
          <a:p>
            <a:pPr algn="ctr"/>
            <a:r>
              <a:rPr lang="en-US" altLang="zh-CN" sz="6000" b="1">
                <a:solidFill>
                  <a:schemeClr val="bg1"/>
                </a:solidFill>
                <a:latin typeface="微软雅黑" panose="020B0503020204020204" charset="-122"/>
                <a:ea typeface="微软雅黑" panose="020B0503020204020204" charset="-122"/>
                <a:sym typeface="+mn-ea"/>
              </a:rPr>
              <a:t>01</a:t>
            </a:r>
            <a:endParaRPr lang="en-US" altLang="zh-CN" sz="6000" b="1">
              <a:solidFill>
                <a:schemeClr val="bg1"/>
              </a:solidFill>
              <a:latin typeface="微软雅黑" panose="020B0503020204020204" charset="-122"/>
              <a:ea typeface="微软雅黑" panose="020B0503020204020204" charset="-122"/>
              <a:sym typeface="+mn-ea"/>
            </a:endParaRPr>
          </a:p>
        </p:txBody>
      </p:sp>
      <p:sp>
        <p:nvSpPr>
          <p:cNvPr id="9" name="文本框 8"/>
          <p:cNvSpPr txBox="1"/>
          <p:nvPr/>
        </p:nvSpPr>
        <p:spPr>
          <a:xfrm>
            <a:off x="6447155" y="1891665"/>
            <a:ext cx="1143000" cy="1014730"/>
          </a:xfrm>
          <a:prstGeom prst="rect">
            <a:avLst/>
          </a:prstGeom>
          <a:solidFill>
            <a:schemeClr val="bg2"/>
          </a:solidFill>
        </p:spPr>
        <p:txBody>
          <a:bodyPr wrap="square" rtlCol="0">
            <a:spAutoFit/>
          </a:bodyPr>
          <a:p>
            <a:pPr algn="ctr"/>
            <a:r>
              <a:rPr lang="en-US" altLang="zh-CN" sz="6000" b="1">
                <a:solidFill>
                  <a:schemeClr val="bg1"/>
                </a:solidFill>
                <a:latin typeface="微软雅黑" panose="020B0503020204020204" charset="-122"/>
                <a:ea typeface="微软雅黑" panose="020B0503020204020204" charset="-122"/>
                <a:sym typeface="+mn-ea"/>
              </a:rPr>
              <a:t>02</a:t>
            </a:r>
            <a:endParaRPr lang="en-US" altLang="zh-CN" sz="6000" b="1">
              <a:solidFill>
                <a:schemeClr val="bg1"/>
              </a:solidFill>
              <a:latin typeface="微软雅黑" panose="020B0503020204020204" charset="-122"/>
              <a:ea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支持日志审计，数据分析</a:t>
            </a:r>
            <a:endParaRPr lang="zh-CN" b="1" dirty="0"/>
          </a:p>
        </p:txBody>
      </p:sp>
      <p:sp>
        <p:nvSpPr>
          <p:cNvPr id="3" name="文本框 2"/>
          <p:cNvSpPr txBox="1"/>
          <p:nvPr/>
        </p:nvSpPr>
        <p:spPr>
          <a:xfrm>
            <a:off x="497205" y="2383155"/>
            <a:ext cx="5909310" cy="2506980"/>
          </a:xfrm>
          <a:prstGeom prst="rect">
            <a:avLst/>
          </a:prstGeom>
          <a:noFill/>
        </p:spPr>
        <p:txBody>
          <a:bodyPr wrap="square" rtlCol="0">
            <a:spAutoFit/>
          </a:bodyPr>
          <a:p>
            <a:pPr indent="0">
              <a:lnSpc>
                <a:spcPct val="130000"/>
              </a:lnSpc>
              <a:buFont typeface="+mj-lt"/>
              <a:buNone/>
            </a:pPr>
            <a:r>
              <a:rPr lang="zh-CN" altLang="en-US" sz="2000" b="1">
                <a:latin typeface="微软雅黑" panose="020B0503020204020204" charset="-122"/>
                <a:ea typeface="微软雅黑" panose="020B0503020204020204" charset="-122"/>
                <a:cs typeface="微软雅黑" panose="020B0503020204020204" charset="-122"/>
              </a:rPr>
              <a:t>借助蓝海卓越路由的日志审计功能，可以实现日志数据的高效采集、统一管理、集中存储、统计分析。</a:t>
            </a:r>
            <a:endParaRPr lang="zh-CN" altLang="en-US" sz="1600" b="1">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endParaRPr lang="zh-CN" altLang="en-US" sz="1400">
              <a:latin typeface="微软雅黑" panose="020B0503020204020204" charset="-122"/>
              <a:ea typeface="微软雅黑" panose="020B0503020204020204" charset="-122"/>
              <a:cs typeface="微软雅黑" panose="020B0503020204020204" charset="-122"/>
            </a:endParaRPr>
          </a:p>
          <a:p>
            <a:pPr indent="0">
              <a:lnSpc>
                <a:spcPct val="15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如针对排名、分布、趋势和相似性分析，提供IP 轨迹、TOP 域名、应用流量流向图、URL 地图、TOP 用户、连接可视化分析和DNS 可视化分析等为代表的分析工具，并可协助宿舍统一管理网络日志并为安全事件的事后取证提供依据。</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93" name="组合 92"/>
          <p:cNvGrpSpPr/>
          <p:nvPr/>
        </p:nvGrpSpPr>
        <p:grpSpPr>
          <a:xfrm rot="0">
            <a:off x="6833198" y="2295525"/>
            <a:ext cx="3945927" cy="2585851"/>
            <a:chOff x="4188757" y="920898"/>
            <a:chExt cx="3772605" cy="2532622"/>
          </a:xfrm>
        </p:grpSpPr>
        <p:grpSp>
          <p:nvGrpSpPr>
            <p:cNvPr id="94" name="组合 93"/>
            <p:cNvGrpSpPr/>
            <p:nvPr/>
          </p:nvGrpSpPr>
          <p:grpSpPr bwMode="auto">
            <a:xfrm>
              <a:off x="5469294" y="2092006"/>
              <a:ext cx="1169713" cy="1344060"/>
              <a:chOff x="11408405" y="2083111"/>
              <a:chExt cx="3118655" cy="3583196"/>
            </a:xfrm>
          </p:grpSpPr>
          <p:sp>
            <p:nvSpPr>
              <p:cNvPr id="95" name="任意多边形 94"/>
              <p:cNvSpPr/>
              <p:nvPr/>
            </p:nvSpPr>
            <p:spPr bwMode="auto">
              <a:xfrm>
                <a:off x="11408405" y="2083111"/>
                <a:ext cx="3118655" cy="3583196"/>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2CC0AA"/>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96" name="TextBox 6"/>
              <p:cNvSpPr>
                <a:spLocks noChangeArrowheads="1"/>
              </p:cNvSpPr>
              <p:nvPr/>
            </p:nvSpPr>
            <p:spPr bwMode="auto">
              <a:xfrm>
                <a:off x="11822950" y="3474517"/>
                <a:ext cx="2292347" cy="89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bodyPr>
              <a:p>
                <a:endParaRPr lang="zh-CN" altLang="en-US" dirty="0">
                  <a:ln w="10160">
                    <a:solidFill>
                      <a:srgbClr val="B6CBE6"/>
                    </a:solidFill>
                    <a:prstDash val="solid"/>
                  </a:ln>
                  <a:solidFill>
                    <a:srgbClr val="FFFFFF"/>
                  </a:solidFill>
                  <a:effectLst>
                    <a:outerShdw blurRad="38100" dist="22860" dir="5400000" algn="tl" rotWithShape="0">
                      <a:srgbClr val="000000">
                        <a:alpha val="30000"/>
                      </a:srgbClr>
                    </a:outerShdw>
                  </a:effectLst>
                  <a:latin typeface="Calibri" panose="020F0502020204030204" charset="0"/>
                  <a:sym typeface="+mn-ea"/>
                </a:endParaRPr>
              </a:p>
            </p:txBody>
          </p:sp>
        </p:grpSp>
        <p:sp>
          <p:nvSpPr>
            <p:cNvPr id="97" name="任意多边形 96"/>
            <p:cNvSpPr/>
            <p:nvPr/>
          </p:nvSpPr>
          <p:spPr bwMode="auto">
            <a:xfrm>
              <a:off x="6081092" y="920898"/>
              <a:ext cx="1169713" cy="1344060"/>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92D050"/>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grpSp>
          <p:nvGrpSpPr>
            <p:cNvPr id="101" name="组合 100"/>
            <p:cNvGrpSpPr/>
            <p:nvPr/>
          </p:nvGrpSpPr>
          <p:grpSpPr bwMode="auto">
            <a:xfrm>
              <a:off x="4776473" y="930931"/>
              <a:ext cx="1205063" cy="1344060"/>
              <a:chOff x="11210873" y="2145936"/>
              <a:chExt cx="3213080" cy="3584611"/>
            </a:xfrm>
          </p:grpSpPr>
          <p:sp>
            <p:nvSpPr>
              <p:cNvPr id="102" name="任意多边形 101"/>
              <p:cNvSpPr/>
              <p:nvPr/>
            </p:nvSpPr>
            <p:spPr bwMode="auto">
              <a:xfrm>
                <a:off x="11256358" y="2145936"/>
                <a:ext cx="3122575" cy="3584611"/>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chemeClr val="bg2"/>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sp>
            <p:nvSpPr>
              <p:cNvPr id="103" name="TextBox 6"/>
              <p:cNvSpPr>
                <a:spLocks noChangeArrowheads="1"/>
              </p:cNvSpPr>
              <p:nvPr/>
            </p:nvSpPr>
            <p:spPr bwMode="auto">
              <a:xfrm>
                <a:off x="11210873" y="3470770"/>
                <a:ext cx="3213080"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高效采集</a:t>
                </a:r>
                <a:endParaRPr lang="zh-CN" altLang="en-US" sz="1600" b="1" dirty="0">
                  <a:solidFill>
                    <a:srgbClr val="FFFFFF"/>
                  </a:solidFill>
                  <a:latin typeface="微软雅黑" panose="020B0503020204020204" charset="-122"/>
                  <a:ea typeface="微软雅黑" panose="020B0503020204020204" charset="-122"/>
                  <a:sym typeface="BellCent NamNum BT" pitchFamily="34" charset="0"/>
                </a:endParaRPr>
              </a:p>
            </p:txBody>
          </p:sp>
        </p:grpSp>
        <p:grpSp>
          <p:nvGrpSpPr>
            <p:cNvPr id="104" name="组合 103"/>
            <p:cNvGrpSpPr/>
            <p:nvPr/>
          </p:nvGrpSpPr>
          <p:grpSpPr bwMode="auto">
            <a:xfrm>
              <a:off x="4188757" y="2109460"/>
              <a:ext cx="1170081" cy="1344060"/>
              <a:chOff x="9716912" y="5144522"/>
              <a:chExt cx="3119637" cy="3584612"/>
            </a:xfrm>
          </p:grpSpPr>
          <p:sp>
            <p:nvSpPr>
              <p:cNvPr id="4" name="任意多边形 3"/>
              <p:cNvSpPr/>
              <p:nvPr/>
            </p:nvSpPr>
            <p:spPr bwMode="auto">
              <a:xfrm>
                <a:off x="9716912" y="5144522"/>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05709B"/>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6" name="TextBox 6"/>
              <p:cNvSpPr>
                <a:spLocks noChangeArrowheads="1"/>
              </p:cNvSpPr>
              <p:nvPr/>
            </p:nvSpPr>
            <p:spPr bwMode="auto">
              <a:xfrm>
                <a:off x="9893596" y="6576900"/>
                <a:ext cx="2942953"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集中存储</a:t>
                </a:r>
                <a:endPar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grpSp>
          <p:nvGrpSpPr>
            <p:cNvPr id="107" name="组合 106"/>
            <p:cNvGrpSpPr/>
            <p:nvPr/>
          </p:nvGrpSpPr>
          <p:grpSpPr bwMode="auto">
            <a:xfrm>
              <a:off x="6791649" y="2091958"/>
              <a:ext cx="1169713" cy="1344060"/>
              <a:chOff x="14846826" y="8200047"/>
              <a:chExt cx="3118655" cy="3584612"/>
            </a:xfrm>
          </p:grpSpPr>
          <p:sp>
            <p:nvSpPr>
              <p:cNvPr id="108" name="任意多边形 107"/>
              <p:cNvSpPr/>
              <p:nvPr/>
            </p:nvSpPr>
            <p:spPr bwMode="auto">
              <a:xfrm>
                <a:off x="14846826" y="8200047"/>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6F4FAF"/>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a:solidFill>
                    <a:srgbClr val="FFFFFF"/>
                  </a:solidFill>
                </a:endParaRPr>
              </a:p>
            </p:txBody>
          </p:sp>
          <p:sp>
            <p:nvSpPr>
              <p:cNvPr id="109" name="TextBox 6"/>
              <p:cNvSpPr>
                <a:spLocks noChangeArrowheads="1"/>
              </p:cNvSpPr>
              <p:nvPr/>
            </p:nvSpPr>
            <p:spPr bwMode="auto">
              <a:xfrm>
                <a:off x="15149189" y="9358079"/>
                <a:ext cx="2513159" cy="152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可视化呈现</a:t>
                </a:r>
                <a:endParaRPr lang="zh-CN" altLang="en-US" sz="1600" b="1" dirty="0" smtClean="0">
                  <a:solidFill>
                    <a:srgbClr val="FFFFFF"/>
                  </a:solidFill>
                  <a:latin typeface="微软雅黑" panose="020B0503020204020204" charset="-122"/>
                  <a:ea typeface="微软雅黑" panose="020B0503020204020204" charset="-122"/>
                  <a:sym typeface="BellCent NamNum BT" pitchFamily="34" charset="0"/>
                </a:endParaRPr>
              </a:p>
            </p:txBody>
          </p:sp>
        </p:grpSp>
        <p:sp>
          <p:nvSpPr>
            <p:cNvPr id="110" name="TextBox 6"/>
            <p:cNvSpPr>
              <a:spLocks noChangeArrowheads="1"/>
            </p:cNvSpPr>
            <p:nvPr/>
          </p:nvSpPr>
          <p:spPr bwMode="auto">
            <a:xfrm>
              <a:off x="5502505" y="2618582"/>
              <a:ext cx="1024010" cy="3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统计分析</a:t>
              </a:r>
              <a:endPar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sp>
          <p:nvSpPr>
            <p:cNvPr id="111" name="TextBox 6"/>
            <p:cNvSpPr>
              <a:spLocks noChangeArrowheads="1"/>
            </p:cNvSpPr>
            <p:nvPr/>
          </p:nvSpPr>
          <p:spPr bwMode="auto">
            <a:xfrm>
              <a:off x="6144252" y="1427770"/>
              <a:ext cx="1043619" cy="3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sz="1600" b="1" dirty="0" err="1">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统一管理</a:t>
              </a:r>
              <a:endParaRPr 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b="1"/>
              <a:t>支持</a:t>
            </a:r>
            <a:r>
              <a:rPr lang="en-US" altLang="zh-CN" b="1"/>
              <a:t>MAC</a:t>
            </a:r>
            <a:r>
              <a:rPr lang="zh-CN" altLang="en-US" b="1"/>
              <a:t>无感知认证</a:t>
            </a:r>
            <a:endParaRPr lang="zh-CN" altLang="en-US" b="1"/>
          </a:p>
        </p:txBody>
      </p:sp>
      <p:sp>
        <p:nvSpPr>
          <p:cNvPr id="16" name="矩形 6"/>
          <p:cNvSpPr>
            <a:spLocks noChangeArrowheads="1"/>
          </p:cNvSpPr>
          <p:nvPr/>
        </p:nvSpPr>
        <p:spPr bwMode="auto">
          <a:xfrm>
            <a:off x="913765" y="946150"/>
            <a:ext cx="10081895" cy="5473065"/>
          </a:xfrm>
          <a:prstGeom prst="roundRect">
            <a:avLst>
              <a:gd name="adj" fmla="val 0"/>
            </a:avLst>
          </a:prstGeom>
          <a:solidFill>
            <a:srgbClr val="F0F0F0"/>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zh-CN">
              <a:solidFill>
                <a:srgbClr val="FFFFFF"/>
              </a:solidFill>
              <a:latin typeface="宋体" panose="02010600030101010101" pitchFamily="2" charset="-122"/>
              <a:sym typeface="宋体" panose="02010600030101010101" pitchFamily="2" charset="-122"/>
            </a:endParaRPr>
          </a:p>
        </p:txBody>
      </p:sp>
      <p:sp>
        <p:nvSpPr>
          <p:cNvPr id="17" name="圆角矩形 18"/>
          <p:cNvSpPr>
            <a:spLocks noChangeArrowheads="1"/>
          </p:cNvSpPr>
          <p:nvPr/>
        </p:nvSpPr>
        <p:spPr bwMode="auto">
          <a:xfrm>
            <a:off x="1093470" y="1198245"/>
            <a:ext cx="9685655" cy="5089525"/>
          </a:xfrm>
          <a:prstGeom prst="roundRect">
            <a:avLst>
              <a:gd name="adj" fmla="val 0"/>
            </a:avLst>
          </a:prstGeom>
          <a:gradFill rotWithShape="1">
            <a:gsLst>
              <a:gs pos="0">
                <a:srgbClr val="7BABFF"/>
              </a:gs>
              <a:gs pos="100000">
                <a:srgbClr val="2676FF"/>
              </a:gs>
            </a:gsLst>
            <a:lin ang="5400000" scaled="1"/>
          </a:gradFill>
          <a:ln>
            <a:noFill/>
          </a:ln>
          <a:extLst>
            <a:ext uri="{91240B29-F687-4F45-9708-019B960494DF}">
              <a14:hiddenLine xmlns:a14="http://schemas.microsoft.com/office/drawing/2010/main" w="25400">
                <a:solidFill>
                  <a:srgbClr val="000000"/>
                </a:solidFill>
                <a:round/>
              </a14:hiddenLine>
            </a:ext>
          </a:extLst>
        </p:spPr>
        <p:txBody>
          <a:bodyPr anchor="ctr"/>
          <a:lstStyle/>
          <a:p>
            <a:endParaRPr lang="zh-CN" altLang="zh-CN" b="1">
              <a:solidFill>
                <a:schemeClr val="bg1"/>
              </a:solidFill>
              <a:latin typeface="Calibri" panose="020F0502020204030204" charset="0"/>
              <a:ea typeface="微软雅黑" panose="020B0503020204020204" charset="-122"/>
              <a:sym typeface="Calibri" panose="020F0502020204030204" charset="0"/>
            </a:endParaRPr>
          </a:p>
        </p:txBody>
      </p:sp>
      <p:grpSp>
        <p:nvGrpSpPr>
          <p:cNvPr id="18" name="Group 79"/>
          <p:cNvGrpSpPr/>
          <p:nvPr/>
        </p:nvGrpSpPr>
        <p:grpSpPr bwMode="auto">
          <a:xfrm>
            <a:off x="6782388" y="1314126"/>
            <a:ext cx="2201091" cy="915603"/>
            <a:chOff x="2132" y="672"/>
            <a:chExt cx="1008" cy="348"/>
          </a:xfrm>
        </p:grpSpPr>
        <p:pic>
          <p:nvPicPr>
            <p:cNvPr id="19" name="Picture 80" descr="003"/>
            <p:cNvPicPr>
              <a:picLocks noChangeAspect="1" noChangeArrowheads="1"/>
            </p:cNvPicPr>
            <p:nvPr/>
          </p:nvPicPr>
          <p:blipFill>
            <a:blip r:embed="rId1">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132" y="768"/>
              <a:ext cx="1008" cy="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 name="Line 81"/>
            <p:cNvSpPr>
              <a:spLocks noChangeShapeType="1"/>
            </p:cNvSpPr>
            <p:nvPr/>
          </p:nvSpPr>
          <p:spPr bwMode="auto">
            <a:xfrm flipH="1">
              <a:off x="2382" y="828"/>
              <a:ext cx="353"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 name="Line 82"/>
            <p:cNvSpPr>
              <a:spLocks noChangeShapeType="1"/>
            </p:cNvSpPr>
            <p:nvPr/>
          </p:nvSpPr>
          <p:spPr bwMode="auto">
            <a:xfrm flipV="1">
              <a:off x="2465" y="761"/>
              <a:ext cx="0" cy="67"/>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 name="Line 83"/>
            <p:cNvSpPr>
              <a:spLocks noChangeShapeType="1"/>
            </p:cNvSpPr>
            <p:nvPr/>
          </p:nvSpPr>
          <p:spPr bwMode="auto">
            <a:xfrm flipV="1">
              <a:off x="2619" y="739"/>
              <a:ext cx="0" cy="89"/>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 name="Line 84"/>
            <p:cNvSpPr>
              <a:spLocks noChangeShapeType="1"/>
            </p:cNvSpPr>
            <p:nvPr/>
          </p:nvSpPr>
          <p:spPr bwMode="auto">
            <a:xfrm>
              <a:off x="2530" y="828"/>
              <a:ext cx="0" cy="89"/>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pic>
          <p:nvPicPr>
            <p:cNvPr id="29" name="Picture 85" descr="PC Blu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76" y="678"/>
              <a:ext cx="112" cy="111"/>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 86"/>
            <p:cNvGrpSpPr/>
            <p:nvPr/>
          </p:nvGrpSpPr>
          <p:grpSpPr bwMode="auto">
            <a:xfrm>
              <a:off x="2688" y="672"/>
              <a:ext cx="291" cy="307"/>
              <a:chOff x="2256" y="2419"/>
              <a:chExt cx="336" cy="355"/>
            </a:xfrm>
          </p:grpSpPr>
          <p:pic>
            <p:nvPicPr>
              <p:cNvPr id="38" name="Picture 87" descr="fuwuqi"/>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52" y="2419"/>
                <a:ext cx="240" cy="317"/>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Group 88"/>
              <p:cNvGrpSpPr/>
              <p:nvPr/>
            </p:nvGrpSpPr>
            <p:grpSpPr bwMode="auto">
              <a:xfrm>
                <a:off x="2256" y="2544"/>
                <a:ext cx="211" cy="230"/>
                <a:chOff x="4896" y="1968"/>
                <a:chExt cx="672" cy="651"/>
              </a:xfrm>
            </p:grpSpPr>
            <p:pic>
              <p:nvPicPr>
                <p:cNvPr id="40" name="Picture 89" descr="整套电脑-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96" y="1968"/>
                  <a:ext cx="672" cy="651"/>
                </a:xfrm>
                <a:prstGeom prst="rect">
                  <a:avLst/>
                </a:prstGeom>
                <a:noFill/>
                <a:extLst>
                  <a:ext uri="{909E8E84-426E-40DD-AFC4-6F175D3DCCD1}">
                    <a14:hiddenFill xmlns:a14="http://schemas.microsoft.com/office/drawing/2010/main">
                      <a:solidFill>
                        <a:srgbClr val="FFFFFF"/>
                      </a:solidFill>
                    </a14:hiddenFill>
                  </a:ext>
                </a:extLst>
              </p:spPr>
            </p:pic>
            <p:pic>
              <p:nvPicPr>
                <p:cNvPr id="41" name="图片 4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32" y="813"/>
                  <a:ext cx="89" cy="72"/>
                </a:xfrm>
                <a:prstGeom prst="rect">
                  <a:avLst/>
                </a:prstGeom>
                <a:solidFill>
                  <a:schemeClr val="bg1"/>
                </a:solidFill>
                <a:ln>
                  <a:noFill/>
                </a:ln>
                <a:effectLst/>
                <a:extLst>
                  <a:ext uri="{91240B29-F687-4F45-9708-019B960494DF}">
                    <a14:hiddenLine xmlns:a14="http://schemas.microsoft.com/office/drawing/2010/main" w="12700">
                      <a:solidFill>
                        <a:srgbClr val="FF00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pic>
          <p:nvPicPr>
            <p:cNvPr id="36" name="Picture 91" descr="PC Blu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6" y="672"/>
              <a:ext cx="112" cy="11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92" descr="PC Blue"/>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68" y="864"/>
              <a:ext cx="112" cy="111"/>
            </a:xfrm>
            <a:prstGeom prst="rect">
              <a:avLst/>
            </a:prstGeom>
            <a:noFill/>
            <a:extLst>
              <a:ext uri="{909E8E84-426E-40DD-AFC4-6F175D3DCCD1}">
                <a14:hiddenFill xmlns:a14="http://schemas.microsoft.com/office/drawing/2010/main">
                  <a:solidFill>
                    <a:srgbClr val="FFFFFF"/>
                  </a:solidFill>
                </a14:hiddenFill>
              </a:ext>
            </a:extLst>
          </p:spPr>
        </p:pic>
      </p:grpSp>
      <p:sp>
        <p:nvSpPr>
          <p:cNvPr id="44" name="Line 23"/>
          <p:cNvSpPr>
            <a:spLocks noChangeShapeType="1"/>
          </p:cNvSpPr>
          <p:nvPr/>
        </p:nvSpPr>
        <p:spPr bwMode="auto">
          <a:xfrm flipH="1">
            <a:off x="6458427" y="2105978"/>
            <a:ext cx="647700" cy="576263"/>
          </a:xfrm>
          <a:prstGeom prst="line">
            <a:avLst/>
          </a:prstGeom>
          <a:noFill/>
          <a:ln w="9525">
            <a:solidFill>
              <a:srgbClr val="000000"/>
            </a:solidFill>
            <a:roun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Arial" panose="020B0604020202020204" pitchFamily="34" charset="0"/>
              <a:ea typeface="宋体" panose="02010600030101010101" pitchFamily="2" charset="-122"/>
            </a:endParaRPr>
          </a:p>
        </p:txBody>
      </p:sp>
      <p:pic>
        <p:nvPicPr>
          <p:cNvPr id="45" name="图片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6627" y="3979228"/>
            <a:ext cx="3124200" cy="225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图片 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9914" y="3329941"/>
            <a:ext cx="3124200" cy="225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Text Box 4"/>
          <p:cNvSpPr txBox="1">
            <a:spLocks noChangeArrowheads="1"/>
          </p:cNvSpPr>
          <p:nvPr/>
        </p:nvSpPr>
        <p:spPr bwMode="auto">
          <a:xfrm>
            <a:off x="6110764" y="5649279"/>
            <a:ext cx="716280" cy="319405"/>
          </a:xfrm>
          <a:prstGeom prst="rect">
            <a:avLst/>
          </a:prstGeom>
          <a:noFill/>
          <a:ln w="12700">
            <a:noFill/>
            <a:miter lim="800000"/>
          </a:ln>
        </p:spPr>
        <p:txBody>
          <a:bodyPr wrap="none"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400" kern="0">
                <a:solidFill>
                  <a:schemeClr val="bg1"/>
                </a:solidFill>
                <a:latin typeface="微软雅黑" panose="020B0503020204020204" charset="-122"/>
                <a:ea typeface="微软雅黑" panose="020B0503020204020204" charset="-122"/>
              </a:rPr>
              <a:t>网络</a:t>
            </a:r>
            <a:r>
              <a:rPr lang="zh-CN" altLang="en-US" sz="1400" kern="0">
                <a:solidFill>
                  <a:schemeClr val="bg1"/>
                </a:solidFill>
                <a:latin typeface="微软雅黑" panose="020B0503020204020204" charset="-122"/>
                <a:ea typeface="微软雅黑" panose="020B0503020204020204" charset="-122"/>
                <a:cs typeface="Arial" panose="020B0604020202020204" pitchFamily="34" charset="0"/>
              </a:rPr>
              <a:t> </a:t>
            </a:r>
            <a:r>
              <a:rPr lang="en-US" altLang="zh-CN" sz="1400" kern="0">
                <a:solidFill>
                  <a:schemeClr val="bg1"/>
                </a:solidFill>
                <a:latin typeface="微软雅黑" panose="020B0503020204020204" charset="-122"/>
                <a:ea typeface="微软雅黑" panose="020B0503020204020204" charset="-122"/>
                <a:cs typeface="Arial" panose="020B0604020202020204" pitchFamily="34" charset="0"/>
              </a:rPr>
              <a:t>A</a:t>
            </a:r>
            <a:endParaRPr lang="en-US" altLang="zh-CN" sz="1400" kern="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48" name="Text Box 6"/>
          <p:cNvSpPr txBox="1">
            <a:spLocks noChangeArrowheads="1"/>
          </p:cNvSpPr>
          <p:nvPr/>
        </p:nvSpPr>
        <p:spPr bwMode="auto">
          <a:xfrm>
            <a:off x="2729707" y="5421313"/>
            <a:ext cx="708025" cy="304800"/>
          </a:xfrm>
          <a:prstGeom prst="rect">
            <a:avLst/>
          </a:prstGeom>
          <a:noFill/>
          <a:ln w="12700">
            <a:noFill/>
            <a:miter lim="800000"/>
          </a:ln>
        </p:spPr>
        <p:txBody>
          <a:bodyPr wrap="none"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400" kern="0" dirty="0">
                <a:solidFill>
                  <a:schemeClr val="bg1"/>
                </a:solidFill>
                <a:latin typeface="微软雅黑" panose="020B0503020204020204" charset="-122"/>
                <a:ea typeface="微软雅黑" panose="020B0503020204020204" charset="-122"/>
              </a:rPr>
              <a:t>网络 </a:t>
            </a:r>
            <a:r>
              <a:rPr lang="en-US" altLang="zh-CN" sz="1400" kern="0" dirty="0">
                <a:solidFill>
                  <a:schemeClr val="bg1"/>
                </a:solidFill>
                <a:latin typeface="微软雅黑" panose="020B0503020204020204" charset="-122"/>
                <a:ea typeface="微软雅黑" panose="020B0503020204020204" charset="-122"/>
                <a:cs typeface="Arial" panose="020B0604020202020204" pitchFamily="34" charset="0"/>
              </a:rPr>
              <a:t>B</a:t>
            </a:r>
            <a:endParaRPr lang="en-US" altLang="zh-CN" sz="1400" kern="0"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49" name="Line 7"/>
          <p:cNvSpPr>
            <a:spLocks noChangeShapeType="1"/>
          </p:cNvSpPr>
          <p:nvPr/>
        </p:nvSpPr>
        <p:spPr bwMode="auto">
          <a:xfrm flipH="1">
            <a:off x="4513739" y="3114041"/>
            <a:ext cx="1366838" cy="288925"/>
          </a:xfrm>
          <a:prstGeom prst="line">
            <a:avLst/>
          </a:prstGeom>
          <a:noFill/>
          <a:ln w="12700">
            <a:solidFill>
              <a:srgbClr val="000000"/>
            </a:solidFill>
            <a:round/>
          </a:ln>
        </p:spPr>
        <p:txBody>
          <a:bodyPr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Arial" panose="020B0604020202020204" pitchFamily="34" charset="0"/>
              <a:ea typeface="宋体" panose="02010600030101010101" pitchFamily="2" charset="-122"/>
            </a:endParaRPr>
          </a:p>
        </p:txBody>
      </p:sp>
      <p:sp>
        <p:nvSpPr>
          <p:cNvPr id="50" name="Text Box 10"/>
          <p:cNvSpPr txBox="1">
            <a:spLocks noChangeArrowheads="1"/>
          </p:cNvSpPr>
          <p:nvPr/>
        </p:nvSpPr>
        <p:spPr bwMode="auto">
          <a:xfrm>
            <a:off x="8493602" y="2916829"/>
            <a:ext cx="1285875" cy="950047"/>
          </a:xfrm>
          <a:prstGeom prst="roundRect">
            <a:avLst/>
          </a:prstGeom>
          <a:ln>
            <a:solidFill>
              <a:srgbClr val="71DAFF"/>
            </a:solidFill>
          </a:ln>
        </p:spPr>
        <p:style>
          <a:lnRef idx="2">
            <a:schemeClr val="accent4"/>
          </a:lnRef>
          <a:fillRef idx="1">
            <a:schemeClr val="lt1"/>
          </a:fillRef>
          <a:effectRef idx="0">
            <a:schemeClr val="accent4"/>
          </a:effectRef>
          <a:fontRef idx="minor">
            <a:schemeClr val="dk1"/>
          </a:fontRef>
        </p:style>
        <p:txBody>
          <a:bodyPr anchor="ctr">
            <a:spAutoFit/>
          </a:bodyPr>
          <a:lstStyle>
            <a:defPPr>
              <a:defRPr lang="zh-CN"/>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用户名</a:t>
            </a:r>
            <a:endParaRPr lang="zh-CN" altLang="en-US" sz="12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a:p>
            <a:pPr>
              <a:lnSpc>
                <a:spcPct val="90000"/>
              </a:lnSpc>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张三</a:t>
            </a:r>
            <a:endParaRPr lang="zh-CN" altLang="en-US" sz="1200" kern="0" dirty="0">
              <a:solidFill>
                <a:sysClr val="windowText" lastClr="000000"/>
              </a:solidFill>
              <a:latin typeface="微软雅黑" panose="020B0503020204020204" charset="-122"/>
              <a:ea typeface="微软雅黑" panose="020B0503020204020204" charset="-122"/>
            </a:endParaRPr>
          </a:p>
          <a:p>
            <a:pPr>
              <a:spcBef>
                <a:spcPct val="3500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计费方式</a:t>
            </a:r>
            <a:endParaRPr lang="zh-CN" altLang="en-US" sz="1200" kern="0" dirty="0">
              <a:solidFill>
                <a:sysClr val="windowText" lastClr="000000"/>
              </a:solidFill>
              <a:latin typeface="微软雅黑" panose="020B0503020204020204" charset="-122"/>
              <a:ea typeface="微软雅黑" panose="020B0503020204020204" charset="-122"/>
            </a:endParaRPr>
          </a:p>
          <a:p>
            <a:pPr>
              <a:lnSpc>
                <a:spcPct val="90000"/>
              </a:lnSpc>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包月</a:t>
            </a:r>
            <a:endParaRPr lang="zh-CN" altLang="en-US" sz="1200" kern="0" dirty="0">
              <a:solidFill>
                <a:sysClr val="windowText" lastClr="000000"/>
              </a:solidFill>
              <a:latin typeface="微软雅黑" panose="020B0503020204020204" charset="-122"/>
              <a:ea typeface="微软雅黑" panose="020B0503020204020204" charset="-122"/>
            </a:endParaRPr>
          </a:p>
        </p:txBody>
      </p:sp>
      <p:sp>
        <p:nvSpPr>
          <p:cNvPr id="51" name="AutoShape 13"/>
          <p:cNvSpPr>
            <a:spLocks noChangeArrowheads="1"/>
          </p:cNvSpPr>
          <p:nvPr/>
        </p:nvSpPr>
        <p:spPr bwMode="auto">
          <a:xfrm rot="11773327">
            <a:off x="3866039" y="4842828"/>
            <a:ext cx="3676650" cy="609600"/>
          </a:xfrm>
          <a:prstGeom prst="rightArrow">
            <a:avLst>
              <a:gd name="adj1" fmla="val 45750"/>
              <a:gd name="adj2" fmla="val 142991"/>
            </a:avLst>
          </a:prstGeom>
          <a:solidFill>
            <a:srgbClr val="BBE0E3">
              <a:alpha val="72940"/>
            </a:srgbClr>
          </a:solidFill>
          <a:ln w="12700">
            <a:noFill/>
            <a:miter lim="800000"/>
          </a:ln>
        </p:spPr>
        <p:txBody>
          <a:bodyPr anchor="ct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pic>
        <p:nvPicPr>
          <p:cNvPr id="52" name="Picture 14" descr="j0227974[1]"/>
          <p:cNvPicPr>
            <a:picLocks noChangeAspect="1" noChangeArrowheads="1"/>
          </p:cNvPicPr>
          <p:nvPr/>
        </p:nvPicPr>
        <p:blipFill>
          <a:blip r:embed="rId7"/>
          <a:srcRect/>
          <a:stretch>
            <a:fillRect/>
          </a:stretch>
        </p:blipFill>
        <p:spPr bwMode="auto">
          <a:xfrm>
            <a:off x="7610952" y="4914266"/>
            <a:ext cx="622300" cy="863600"/>
          </a:xfrm>
          <a:prstGeom prst="rect">
            <a:avLst/>
          </a:prstGeom>
          <a:ln>
            <a:noFill/>
          </a:ln>
          <a:effectLst>
            <a:outerShdw blurRad="292100" dist="139700" dir="2700000" algn="tl" rotWithShape="0">
              <a:srgbClr val="333333">
                <a:alpha val="65000"/>
              </a:srgbClr>
            </a:outerShdw>
          </a:effectLst>
        </p:spPr>
      </p:pic>
      <p:pic>
        <p:nvPicPr>
          <p:cNvPr id="53" name="Picture 15" descr="j0227974[1]"/>
          <p:cNvPicPr>
            <a:picLocks noChangeAspect="1" noChangeArrowheads="1"/>
          </p:cNvPicPr>
          <p:nvPr/>
        </p:nvPicPr>
        <p:blipFill>
          <a:blip r:embed="rId7"/>
          <a:srcRect/>
          <a:stretch>
            <a:fillRect/>
          </a:stretch>
        </p:blipFill>
        <p:spPr bwMode="auto">
          <a:xfrm>
            <a:off x="3505677" y="4411028"/>
            <a:ext cx="622300" cy="863600"/>
          </a:xfrm>
          <a:prstGeom prst="rect">
            <a:avLst/>
          </a:prstGeom>
          <a:ln>
            <a:noFill/>
          </a:ln>
          <a:effectLst>
            <a:outerShdw blurRad="292100" dist="139700" dir="2700000" algn="tl" rotWithShape="0">
              <a:srgbClr val="333333">
                <a:alpha val="65000"/>
              </a:srgbClr>
            </a:outerShdw>
          </a:effectLst>
        </p:spPr>
      </p:pic>
      <p:pic>
        <p:nvPicPr>
          <p:cNvPr id="54" name="Picture 16" descr="无线交换机"/>
          <p:cNvPicPr>
            <a:picLocks noChangeAspect="1" noChangeArrowheads="1"/>
          </p:cNvPicPr>
          <p:nvPr/>
        </p:nvPicPr>
        <p:blipFill>
          <a:blip r:embed="rId8"/>
          <a:srcRect/>
          <a:stretch>
            <a:fillRect/>
          </a:stretch>
        </p:blipFill>
        <p:spPr bwMode="auto">
          <a:xfrm>
            <a:off x="3866039" y="3258503"/>
            <a:ext cx="792163" cy="576263"/>
          </a:xfrm>
          <a:prstGeom prst="rect">
            <a:avLst/>
          </a:prstGeom>
          <a:noFill/>
          <a:ln w="9525">
            <a:noFill/>
            <a:miter lim="800000"/>
            <a:headEnd/>
            <a:tailEnd/>
          </a:ln>
        </p:spPr>
      </p:pic>
      <p:pic>
        <p:nvPicPr>
          <p:cNvPr id="55" name="Picture 17" descr="无线交换机"/>
          <p:cNvPicPr>
            <a:picLocks noChangeAspect="1" noChangeArrowheads="1"/>
          </p:cNvPicPr>
          <p:nvPr/>
        </p:nvPicPr>
        <p:blipFill>
          <a:blip r:embed="rId8"/>
          <a:srcRect/>
          <a:stretch>
            <a:fillRect/>
          </a:stretch>
        </p:blipFill>
        <p:spPr bwMode="auto">
          <a:xfrm>
            <a:off x="6890227" y="3545841"/>
            <a:ext cx="792162" cy="576262"/>
          </a:xfrm>
          <a:prstGeom prst="rect">
            <a:avLst/>
          </a:prstGeom>
          <a:noFill/>
          <a:ln w="9525">
            <a:noFill/>
            <a:miter lim="800000"/>
            <a:headEnd/>
            <a:tailEnd/>
          </a:ln>
        </p:spPr>
      </p:pic>
      <p:grpSp>
        <p:nvGrpSpPr>
          <p:cNvPr id="56" name="组合 82"/>
          <p:cNvGrpSpPr/>
          <p:nvPr/>
        </p:nvGrpSpPr>
        <p:grpSpPr bwMode="auto">
          <a:xfrm>
            <a:off x="5532914" y="2493328"/>
            <a:ext cx="1433513" cy="965200"/>
            <a:chOff x="4540344" y="2190386"/>
            <a:chExt cx="1433922" cy="965246"/>
          </a:xfrm>
        </p:grpSpPr>
        <p:pic>
          <p:nvPicPr>
            <p:cNvPr id="57" name="Picture 19" descr="4"/>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rot="20846494">
              <a:off x="4540344" y="2190386"/>
              <a:ext cx="1433922" cy="965246"/>
            </a:xfrm>
            <a:prstGeom prst="rect">
              <a:avLst/>
            </a:prstGeom>
            <a:noFill/>
            <a:ln w="9525">
              <a:noFill/>
              <a:miter lim="800000"/>
              <a:headEnd/>
              <a:tailEnd/>
            </a:ln>
            <a:scene3d>
              <a:camera prst="orthographicFront"/>
              <a:lightRig rig="threePt" dir="t"/>
            </a:scene3d>
            <a:sp3d>
              <a:bevelT/>
            </a:sp3d>
          </p:spPr>
        </p:pic>
        <p:sp>
          <p:nvSpPr>
            <p:cNvPr id="58" name="Text Box 20"/>
            <p:cNvSpPr txBox="1">
              <a:spLocks noChangeArrowheads="1"/>
            </p:cNvSpPr>
            <p:nvPr/>
          </p:nvSpPr>
          <p:spPr bwMode="auto">
            <a:xfrm>
              <a:off x="4819824" y="2480913"/>
              <a:ext cx="895605" cy="304815"/>
            </a:xfrm>
            <a:prstGeom prst="rect">
              <a:avLst/>
            </a:prstGeom>
            <a:noFill/>
            <a:ln w="9525" algn="ctr">
              <a:noFill/>
              <a:miter lim="800000"/>
            </a:ln>
            <a:effectLst/>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defRPr/>
              </a:pPr>
              <a:r>
                <a:rPr lang="zh-CN" altLang="en-US" sz="1400" dirty="0">
                  <a:effectLst>
                    <a:outerShdw blurRad="38100" dist="38100" dir="2700000" algn="tl">
                      <a:srgbClr val="C0C0C0"/>
                    </a:outerShdw>
                  </a:effectLst>
                  <a:latin typeface="微软雅黑" panose="020B0503020204020204" charset="-122"/>
                  <a:ea typeface="微软雅黑" panose="020B0503020204020204" charset="-122"/>
                </a:rPr>
                <a:t>有线网络</a:t>
              </a:r>
              <a:endParaRPr lang="zh-CN" altLang="en-US" sz="1400" dirty="0">
                <a:effectLst>
                  <a:outerShdw blurRad="38100" dist="38100" dir="2700000" algn="tl">
                    <a:srgbClr val="C0C0C0"/>
                  </a:outerShdw>
                </a:effectLst>
                <a:latin typeface="微软雅黑" panose="020B0503020204020204" charset="-122"/>
                <a:ea typeface="微软雅黑" panose="020B0503020204020204" charset="-122"/>
              </a:endParaRPr>
            </a:p>
          </p:txBody>
        </p:sp>
      </p:grpSp>
      <p:sp>
        <p:nvSpPr>
          <p:cNvPr id="59" name="Line 21"/>
          <p:cNvSpPr>
            <a:spLocks noChangeShapeType="1"/>
          </p:cNvSpPr>
          <p:nvPr/>
        </p:nvSpPr>
        <p:spPr bwMode="auto">
          <a:xfrm flipH="1" flipV="1">
            <a:off x="6601302" y="3329941"/>
            <a:ext cx="576262" cy="288925"/>
          </a:xfrm>
          <a:prstGeom prst="line">
            <a:avLst/>
          </a:prstGeom>
          <a:noFill/>
          <a:ln w="9525">
            <a:solidFill>
              <a:srgbClr val="000000"/>
            </a:solidFill>
            <a:roun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Arial" panose="020B0604020202020204" pitchFamily="34" charset="0"/>
              <a:ea typeface="宋体" panose="02010600030101010101" pitchFamily="2" charset="-122"/>
            </a:endParaRPr>
          </a:p>
        </p:txBody>
      </p:sp>
      <p:sp>
        <p:nvSpPr>
          <p:cNvPr id="60" name="AutoShape 24"/>
          <p:cNvSpPr>
            <a:spLocks noChangeArrowheads="1"/>
          </p:cNvSpPr>
          <p:nvPr/>
        </p:nvSpPr>
        <p:spPr bwMode="auto">
          <a:xfrm>
            <a:off x="8402320" y="4627245"/>
            <a:ext cx="1406525" cy="360680"/>
          </a:xfrm>
          <a:prstGeom prst="wedgeRoundRectCallout">
            <a:avLst>
              <a:gd name="adj1" fmla="val -73625"/>
              <a:gd name="adj2" fmla="val 83042"/>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dirty="0">
                <a:solidFill>
                  <a:srgbClr val="333399"/>
                </a:solidFill>
                <a:latin typeface="微软雅黑" panose="020B0503020204020204" charset="-122"/>
                <a:ea typeface="微软雅黑" panose="020B0503020204020204" charset="-122"/>
              </a:rPr>
              <a:t>1</a:t>
            </a:r>
            <a:r>
              <a:rPr lang="zh-CN" altLang="en-US" sz="1200" b="1" kern="0" dirty="0">
                <a:solidFill>
                  <a:srgbClr val="333399"/>
                </a:solidFill>
                <a:latin typeface="微软雅黑" panose="020B0503020204020204" charset="-122"/>
                <a:ea typeface="微软雅黑" panose="020B0503020204020204" charset="-122"/>
              </a:rPr>
              <a:t>、发起认证请求</a:t>
            </a:r>
            <a:endParaRPr lang="zh-CN" altLang="en-US" sz="1200" b="1" kern="0" dirty="0">
              <a:solidFill>
                <a:srgbClr val="333399"/>
              </a:solidFill>
              <a:latin typeface="微软雅黑" panose="020B0503020204020204" charset="-122"/>
              <a:ea typeface="微软雅黑" panose="020B0503020204020204" charset="-122"/>
            </a:endParaRPr>
          </a:p>
        </p:txBody>
      </p:sp>
      <p:sp>
        <p:nvSpPr>
          <p:cNvPr id="61" name="AutoShape 25"/>
          <p:cNvSpPr>
            <a:spLocks noChangeArrowheads="1"/>
          </p:cNvSpPr>
          <p:nvPr/>
        </p:nvSpPr>
        <p:spPr bwMode="auto">
          <a:xfrm>
            <a:off x="7035165" y="2538095"/>
            <a:ext cx="1453515" cy="360680"/>
          </a:xfrm>
          <a:prstGeom prst="wedgeRoundRectCallout">
            <a:avLst>
              <a:gd name="adj1" fmla="val -23204"/>
              <a:gd name="adj2" fmla="val 241190"/>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a:solidFill>
                  <a:srgbClr val="333399"/>
                </a:solidFill>
                <a:latin typeface="微软雅黑" panose="020B0503020204020204" charset="-122"/>
                <a:ea typeface="微软雅黑" panose="020B0503020204020204" charset="-122"/>
              </a:rPr>
              <a:t>2</a:t>
            </a:r>
            <a:r>
              <a:rPr lang="zh-CN" altLang="en-US" sz="1200" b="1" kern="0">
                <a:solidFill>
                  <a:srgbClr val="333399"/>
                </a:solidFill>
                <a:latin typeface="微软雅黑" panose="020B0503020204020204" charset="-122"/>
                <a:ea typeface="微软雅黑" panose="020B0503020204020204" charset="-122"/>
              </a:rPr>
              <a:t>、用户权限下发</a:t>
            </a:r>
            <a:endParaRPr lang="zh-CN" altLang="en-US" sz="1200" b="1" kern="0">
              <a:solidFill>
                <a:srgbClr val="333399"/>
              </a:solidFill>
              <a:latin typeface="微软雅黑" panose="020B0503020204020204" charset="-122"/>
              <a:ea typeface="微软雅黑" panose="020B0503020204020204" charset="-122"/>
            </a:endParaRPr>
          </a:p>
        </p:txBody>
      </p:sp>
      <p:sp>
        <p:nvSpPr>
          <p:cNvPr id="62" name="Freeform 26"/>
          <p:cNvSpPr/>
          <p:nvPr/>
        </p:nvSpPr>
        <p:spPr bwMode="auto">
          <a:xfrm>
            <a:off x="6229985" y="2012315"/>
            <a:ext cx="924560" cy="1751965"/>
          </a:xfrm>
          <a:custGeom>
            <a:avLst/>
            <a:gdLst>
              <a:gd name="T0" fmla="*/ 552 w 552"/>
              <a:gd name="T1" fmla="*/ 0 h 1134"/>
              <a:gd name="T2" fmla="*/ 98 w 552"/>
              <a:gd name="T3" fmla="*/ 408 h 1134"/>
              <a:gd name="T4" fmla="*/ 53 w 552"/>
              <a:gd name="T5" fmla="*/ 907 h 1134"/>
              <a:gd name="T6" fmla="*/ 416 w 552"/>
              <a:gd name="T7" fmla="*/ 1134 h 1134"/>
              <a:gd name="T8" fmla="*/ 0 60000 65536"/>
              <a:gd name="T9" fmla="*/ 0 60000 65536"/>
              <a:gd name="T10" fmla="*/ 0 60000 65536"/>
              <a:gd name="T11" fmla="*/ 0 60000 65536"/>
              <a:gd name="T12" fmla="*/ 0 w 552"/>
              <a:gd name="T13" fmla="*/ 0 h 1134"/>
              <a:gd name="T14" fmla="*/ 552 w 552"/>
              <a:gd name="T15" fmla="*/ 1134 h 1134"/>
            </a:gdLst>
            <a:ahLst/>
            <a:cxnLst>
              <a:cxn ang="T8">
                <a:pos x="T0" y="T1"/>
              </a:cxn>
              <a:cxn ang="T9">
                <a:pos x="T2" y="T3"/>
              </a:cxn>
              <a:cxn ang="T10">
                <a:pos x="T4" y="T5"/>
              </a:cxn>
              <a:cxn ang="T11">
                <a:pos x="T6" y="T7"/>
              </a:cxn>
            </a:cxnLst>
            <a:rect l="T12" t="T13" r="T14" b="T15"/>
            <a:pathLst>
              <a:path w="552" h="1134">
                <a:moveTo>
                  <a:pt x="552" y="0"/>
                </a:moveTo>
                <a:cubicBezTo>
                  <a:pt x="366" y="128"/>
                  <a:pt x="181" y="257"/>
                  <a:pt x="98" y="408"/>
                </a:cubicBezTo>
                <a:cubicBezTo>
                  <a:pt x="15" y="559"/>
                  <a:pt x="0" y="786"/>
                  <a:pt x="53" y="907"/>
                </a:cubicBezTo>
                <a:cubicBezTo>
                  <a:pt x="106" y="1028"/>
                  <a:pt x="261" y="1081"/>
                  <a:pt x="416" y="1134"/>
                </a:cubicBezTo>
              </a:path>
            </a:pathLst>
          </a:custGeom>
          <a:noFill/>
          <a:ln w="25400" cap="flat" cmpd="sng">
            <a:solidFill>
              <a:srgbClr val="FF0000"/>
            </a:solidFill>
            <a:prstDash val="dash"/>
            <a:round/>
            <a:headEnd type="none" w="med" len="me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63" name="Text Box 29"/>
          <p:cNvSpPr txBox="1">
            <a:spLocks noChangeArrowheads="1"/>
          </p:cNvSpPr>
          <p:nvPr/>
        </p:nvSpPr>
        <p:spPr bwMode="auto">
          <a:xfrm>
            <a:off x="2707164" y="2337391"/>
            <a:ext cx="1136650" cy="950047"/>
          </a:xfrm>
          <a:prstGeom prst="roundRect">
            <a:avLst/>
          </a:prstGeom>
          <a:ln>
            <a:solidFill>
              <a:srgbClr val="71DAFF"/>
            </a:solidFill>
          </a:ln>
        </p:spPr>
        <p:style>
          <a:lnRef idx="2">
            <a:schemeClr val="accent4"/>
          </a:lnRef>
          <a:fillRef idx="1">
            <a:schemeClr val="lt1"/>
          </a:fillRef>
          <a:effectRef idx="0">
            <a:schemeClr val="accent4"/>
          </a:effectRef>
          <a:fontRef idx="minor">
            <a:schemeClr val="dk1"/>
          </a:fontRef>
        </p:style>
        <p:txBody>
          <a:bodyPr anchor="ctr">
            <a:spAutoFit/>
          </a:bodyPr>
          <a:lstStyle>
            <a:defPPr>
              <a:defRPr lang="zh-CN"/>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用户名</a:t>
            </a:r>
            <a:endParaRPr lang="zh-CN" altLang="en-US" sz="1200" kern="0" dirty="0">
              <a:solidFill>
                <a:sysClr val="windowText" lastClr="000000"/>
              </a:solidFill>
              <a:latin typeface="微软雅黑" panose="020B0503020204020204" charset="-122"/>
              <a:ea typeface="微软雅黑" panose="020B0503020204020204" charset="-122"/>
              <a:cs typeface="Arial" panose="020B0604020202020204" pitchFamily="34" charset="0"/>
            </a:endParaRPr>
          </a:p>
          <a:p>
            <a:pPr>
              <a:lnSpc>
                <a:spcPct val="90000"/>
              </a:lnSpc>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张三</a:t>
            </a:r>
            <a:endParaRPr lang="zh-CN" altLang="en-US" sz="1200" kern="0" dirty="0">
              <a:solidFill>
                <a:sysClr val="windowText" lastClr="000000"/>
              </a:solidFill>
              <a:latin typeface="微软雅黑" panose="020B0503020204020204" charset="-122"/>
              <a:ea typeface="微软雅黑" panose="020B0503020204020204" charset="-122"/>
            </a:endParaRPr>
          </a:p>
          <a:p>
            <a:pPr>
              <a:spcBef>
                <a:spcPct val="3500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计费方式</a:t>
            </a:r>
            <a:endParaRPr lang="zh-CN" altLang="en-US" sz="1200" kern="0" dirty="0">
              <a:solidFill>
                <a:sysClr val="windowText" lastClr="000000"/>
              </a:solidFill>
              <a:latin typeface="微软雅黑" panose="020B0503020204020204" charset="-122"/>
              <a:ea typeface="微软雅黑" panose="020B0503020204020204" charset="-122"/>
            </a:endParaRPr>
          </a:p>
          <a:p>
            <a:pPr>
              <a:lnSpc>
                <a:spcPct val="90000"/>
              </a:lnSpc>
              <a:spcBef>
                <a:spcPts val="0"/>
              </a:spcBef>
              <a:spcAft>
                <a:spcPts val="0"/>
              </a:spcAft>
              <a:defRPr/>
            </a:pPr>
            <a:r>
              <a:rPr lang="zh-CN" altLang="en-US" sz="1200" kern="0" dirty="0">
                <a:solidFill>
                  <a:sysClr val="windowText" lastClr="000000"/>
                </a:solidFill>
                <a:latin typeface="微软雅黑" panose="020B0503020204020204" charset="-122"/>
                <a:ea typeface="微软雅黑" panose="020B0503020204020204" charset="-122"/>
                <a:sym typeface="+mn-ea"/>
              </a:rPr>
              <a:t>包月</a:t>
            </a:r>
            <a:endParaRPr lang="zh-CN" altLang="en-US" sz="1200" kern="0" dirty="0">
              <a:solidFill>
                <a:sysClr val="windowText" lastClr="000000"/>
              </a:solidFill>
              <a:latin typeface="微软雅黑" panose="020B0503020204020204" charset="-122"/>
              <a:ea typeface="微软雅黑" panose="020B0503020204020204" charset="-122"/>
            </a:endParaRPr>
          </a:p>
        </p:txBody>
      </p:sp>
      <p:sp>
        <p:nvSpPr>
          <p:cNvPr id="64" name="Freeform 32"/>
          <p:cNvSpPr/>
          <p:nvPr/>
        </p:nvSpPr>
        <p:spPr bwMode="auto">
          <a:xfrm>
            <a:off x="4658202" y="3545841"/>
            <a:ext cx="2232025" cy="288925"/>
          </a:xfrm>
          <a:custGeom>
            <a:avLst/>
            <a:gdLst>
              <a:gd name="T0" fmla="*/ 1452 w 1452"/>
              <a:gd name="T1" fmla="*/ 182 h 182"/>
              <a:gd name="T2" fmla="*/ 0 w 1452"/>
              <a:gd name="T3" fmla="*/ 0 h 182"/>
              <a:gd name="T4" fmla="*/ 0 60000 65536"/>
              <a:gd name="T5" fmla="*/ 0 60000 65536"/>
              <a:gd name="T6" fmla="*/ 0 w 1452"/>
              <a:gd name="T7" fmla="*/ 0 h 182"/>
              <a:gd name="T8" fmla="*/ 1452 w 1452"/>
              <a:gd name="T9" fmla="*/ 182 h 182"/>
            </a:gdLst>
            <a:ahLst/>
            <a:cxnLst>
              <a:cxn ang="T4">
                <a:pos x="T0" y="T1"/>
              </a:cxn>
              <a:cxn ang="T5">
                <a:pos x="T2" y="T3"/>
              </a:cxn>
            </a:cxnLst>
            <a:rect l="T6" t="T7" r="T8" b="T9"/>
            <a:pathLst>
              <a:path w="1452" h="182">
                <a:moveTo>
                  <a:pt x="1452" y="182"/>
                </a:moveTo>
                <a:cubicBezTo>
                  <a:pt x="843" y="106"/>
                  <a:pt x="234" y="30"/>
                  <a:pt x="0" y="0"/>
                </a:cubicBezTo>
              </a:path>
            </a:pathLst>
          </a:custGeom>
          <a:noFill/>
          <a:ln w="25400" cap="flat" cmpd="sng">
            <a:solidFill>
              <a:srgbClr val="0000FF"/>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65" name="AutoShape 33"/>
          <p:cNvSpPr>
            <a:spLocks noChangeArrowheads="1"/>
          </p:cNvSpPr>
          <p:nvPr/>
        </p:nvSpPr>
        <p:spPr bwMode="auto">
          <a:xfrm>
            <a:off x="4298315" y="2466975"/>
            <a:ext cx="1392555" cy="360045"/>
          </a:xfrm>
          <a:prstGeom prst="wedgeRoundRectCallout">
            <a:avLst>
              <a:gd name="adj1" fmla="val -53944"/>
              <a:gd name="adj2" fmla="val 178194"/>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kern="0">
                <a:solidFill>
                  <a:srgbClr val="333399"/>
                </a:solidFill>
                <a:latin typeface="微软雅黑" panose="020B0503020204020204" charset="-122"/>
                <a:ea typeface="微软雅黑" panose="020B0503020204020204" charset="-122"/>
              </a:rPr>
              <a:t>4</a:t>
            </a:r>
            <a:r>
              <a:rPr lang="zh-CN" altLang="en-US" sz="1200" kern="0">
                <a:solidFill>
                  <a:srgbClr val="333399"/>
                </a:solidFill>
                <a:latin typeface="微软雅黑" panose="020B0503020204020204" charset="-122"/>
                <a:ea typeface="微软雅黑" panose="020B0503020204020204" charset="-122"/>
              </a:rPr>
              <a:t>、</a:t>
            </a:r>
            <a:r>
              <a:rPr lang="zh-CN" altLang="en-US" sz="1200" b="1" kern="0">
                <a:solidFill>
                  <a:srgbClr val="333399"/>
                </a:solidFill>
                <a:latin typeface="微软雅黑" panose="020B0503020204020204" charset="-122"/>
                <a:ea typeface="微软雅黑" panose="020B0503020204020204" charset="-122"/>
              </a:rPr>
              <a:t>用户权限同步</a:t>
            </a:r>
            <a:endParaRPr lang="zh-CN" altLang="en-US" sz="1200" b="1" kern="0">
              <a:solidFill>
                <a:srgbClr val="333399"/>
              </a:solidFill>
              <a:latin typeface="微软雅黑" panose="020B0503020204020204" charset="-122"/>
              <a:ea typeface="微软雅黑" panose="020B0503020204020204" charset="-122"/>
            </a:endParaRPr>
          </a:p>
        </p:txBody>
      </p:sp>
      <p:sp>
        <p:nvSpPr>
          <p:cNvPr id="66" name="Freeform 34"/>
          <p:cNvSpPr/>
          <p:nvPr/>
        </p:nvSpPr>
        <p:spPr bwMode="auto">
          <a:xfrm>
            <a:off x="6385402" y="3329941"/>
            <a:ext cx="1512887" cy="1728787"/>
          </a:xfrm>
          <a:custGeom>
            <a:avLst/>
            <a:gdLst>
              <a:gd name="T0" fmla="*/ 953 w 953"/>
              <a:gd name="T1" fmla="*/ 1089 h 1089"/>
              <a:gd name="T2" fmla="*/ 635 w 953"/>
              <a:gd name="T3" fmla="*/ 454 h 1089"/>
              <a:gd name="T4" fmla="*/ 454 w 953"/>
              <a:gd name="T5" fmla="*/ 273 h 1089"/>
              <a:gd name="T6" fmla="*/ 227 w 953"/>
              <a:gd name="T7" fmla="*/ 182 h 1089"/>
              <a:gd name="T8" fmla="*/ 91 w 953"/>
              <a:gd name="T9" fmla="*/ 91 h 1089"/>
              <a:gd name="T10" fmla="*/ 0 w 953"/>
              <a:gd name="T11" fmla="*/ 0 h 1089"/>
              <a:gd name="T12" fmla="*/ 0 60000 65536"/>
              <a:gd name="T13" fmla="*/ 0 60000 65536"/>
              <a:gd name="T14" fmla="*/ 0 60000 65536"/>
              <a:gd name="T15" fmla="*/ 0 60000 65536"/>
              <a:gd name="T16" fmla="*/ 0 60000 65536"/>
              <a:gd name="T17" fmla="*/ 0 60000 65536"/>
              <a:gd name="T18" fmla="*/ 0 w 953"/>
              <a:gd name="T19" fmla="*/ 0 h 1089"/>
              <a:gd name="T20" fmla="*/ 953 w 953"/>
              <a:gd name="T21" fmla="*/ 1089 h 1089"/>
            </a:gdLst>
            <a:ahLst/>
            <a:cxnLst>
              <a:cxn ang="T12">
                <a:pos x="T0" y="T1"/>
              </a:cxn>
              <a:cxn ang="T13">
                <a:pos x="T2" y="T3"/>
              </a:cxn>
              <a:cxn ang="T14">
                <a:pos x="T4" y="T5"/>
              </a:cxn>
              <a:cxn ang="T15">
                <a:pos x="T6" y="T7"/>
              </a:cxn>
              <a:cxn ang="T16">
                <a:pos x="T8" y="T9"/>
              </a:cxn>
              <a:cxn ang="T17">
                <a:pos x="T10" y="T11"/>
              </a:cxn>
            </a:cxnLst>
            <a:rect l="T18" t="T19" r="T20" b="T21"/>
            <a:pathLst>
              <a:path w="953" h="1089">
                <a:moveTo>
                  <a:pt x="953" y="1089"/>
                </a:moveTo>
                <a:cubicBezTo>
                  <a:pt x="835" y="839"/>
                  <a:pt x="718" y="590"/>
                  <a:pt x="635" y="454"/>
                </a:cubicBezTo>
                <a:cubicBezTo>
                  <a:pt x="552" y="318"/>
                  <a:pt x="522" y="318"/>
                  <a:pt x="454" y="273"/>
                </a:cubicBezTo>
                <a:cubicBezTo>
                  <a:pt x="386" y="228"/>
                  <a:pt x="287" y="212"/>
                  <a:pt x="227" y="182"/>
                </a:cubicBezTo>
                <a:cubicBezTo>
                  <a:pt x="167" y="152"/>
                  <a:pt x="129" y="121"/>
                  <a:pt x="91" y="91"/>
                </a:cubicBezTo>
                <a:cubicBezTo>
                  <a:pt x="53" y="61"/>
                  <a:pt x="26" y="30"/>
                  <a:pt x="0" y="0"/>
                </a:cubicBezTo>
              </a:path>
            </a:pathLst>
          </a:custGeom>
          <a:noFill/>
          <a:ln w="15875" cap="flat" cmpd="sng">
            <a:solidFill>
              <a:srgbClr val="800080"/>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67" name="AutoShape 35"/>
          <p:cNvSpPr>
            <a:spLocks noChangeArrowheads="1"/>
          </p:cNvSpPr>
          <p:nvPr/>
        </p:nvSpPr>
        <p:spPr bwMode="auto">
          <a:xfrm>
            <a:off x="8402320" y="5779770"/>
            <a:ext cx="1116965" cy="360680"/>
          </a:xfrm>
          <a:prstGeom prst="wedgeRoundRectCallout">
            <a:avLst>
              <a:gd name="adj1" fmla="val -88111"/>
              <a:gd name="adj2" fmla="val -209032"/>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a:solidFill>
                  <a:srgbClr val="333399"/>
                </a:solidFill>
                <a:latin typeface="微软雅黑" panose="020B0503020204020204" charset="-122"/>
                <a:ea typeface="微软雅黑" panose="020B0503020204020204" charset="-122"/>
              </a:rPr>
              <a:t>3</a:t>
            </a:r>
            <a:r>
              <a:rPr lang="zh-CN" altLang="en-US" sz="1200" b="1" kern="0">
                <a:solidFill>
                  <a:srgbClr val="333399"/>
                </a:solidFill>
                <a:latin typeface="微软雅黑" panose="020B0503020204020204" charset="-122"/>
                <a:ea typeface="微软雅黑" panose="020B0503020204020204" charset="-122"/>
              </a:rPr>
              <a:t>、访问网络</a:t>
            </a:r>
            <a:endParaRPr lang="zh-CN" altLang="en-US" sz="1200" b="1" kern="0">
              <a:solidFill>
                <a:srgbClr val="333399"/>
              </a:solidFill>
              <a:latin typeface="微软雅黑" panose="020B0503020204020204" charset="-122"/>
              <a:ea typeface="微软雅黑" panose="020B0503020204020204" charset="-122"/>
            </a:endParaRPr>
          </a:p>
        </p:txBody>
      </p:sp>
      <p:sp>
        <p:nvSpPr>
          <p:cNvPr id="68" name="AutoShape 36"/>
          <p:cNvSpPr>
            <a:spLocks noChangeArrowheads="1"/>
          </p:cNvSpPr>
          <p:nvPr/>
        </p:nvSpPr>
        <p:spPr bwMode="auto">
          <a:xfrm>
            <a:off x="4226560" y="3954145"/>
            <a:ext cx="1394460" cy="457200"/>
          </a:xfrm>
          <a:prstGeom prst="wedgeRoundRectCallout">
            <a:avLst>
              <a:gd name="adj1" fmla="val -33151"/>
              <a:gd name="adj2" fmla="val -96250"/>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b="1" kern="0">
                <a:solidFill>
                  <a:srgbClr val="333399"/>
                </a:solidFill>
                <a:latin typeface="微软雅黑" panose="020B0503020204020204" charset="-122"/>
                <a:ea typeface="微软雅黑" panose="020B0503020204020204" charset="-122"/>
              </a:rPr>
              <a:t>5</a:t>
            </a:r>
            <a:r>
              <a:rPr lang="zh-CN" altLang="en-US" sz="1200" b="1" kern="0">
                <a:solidFill>
                  <a:srgbClr val="333399"/>
                </a:solidFill>
                <a:latin typeface="微软雅黑" panose="020B0503020204020204" charset="-122"/>
                <a:ea typeface="微软雅黑" panose="020B0503020204020204" charset="-122"/>
              </a:rPr>
              <a:t>、终端接入网络</a:t>
            </a:r>
            <a:endParaRPr lang="zh-CN" altLang="en-US" sz="1200" b="1" kern="0">
              <a:solidFill>
                <a:srgbClr val="333399"/>
              </a:solidFill>
              <a:latin typeface="微软雅黑" panose="020B0503020204020204" charset="-122"/>
              <a:ea typeface="微软雅黑" panose="020B0503020204020204" charset="-122"/>
            </a:endParaRPr>
          </a:p>
          <a:p>
            <a:pPr eaLnBrk="0" hangingPunct="0">
              <a:spcBef>
                <a:spcPts val="0"/>
              </a:spcBef>
              <a:spcAft>
                <a:spcPts val="0"/>
              </a:spcAft>
              <a:defRPr/>
            </a:pPr>
            <a:r>
              <a:rPr lang="en-US" altLang="zh-CN" sz="1200" b="1" kern="0">
                <a:solidFill>
                  <a:srgbClr val="333399"/>
                </a:solidFill>
                <a:latin typeface="微软雅黑" panose="020B0503020204020204" charset="-122"/>
                <a:ea typeface="微软雅黑" panose="020B0503020204020204" charset="-122"/>
              </a:rPr>
              <a:t>AC</a:t>
            </a:r>
            <a:r>
              <a:rPr lang="zh-CN" altLang="en-US" sz="1200" b="1" kern="0">
                <a:solidFill>
                  <a:srgbClr val="333399"/>
                </a:solidFill>
                <a:latin typeface="微软雅黑" panose="020B0503020204020204" charset="-122"/>
                <a:ea typeface="微软雅黑" panose="020B0503020204020204" charset="-122"/>
              </a:rPr>
              <a:t>自动发起认证</a:t>
            </a:r>
            <a:endParaRPr lang="zh-CN" altLang="en-US" sz="1200" b="1" kern="0">
              <a:solidFill>
                <a:srgbClr val="333399"/>
              </a:solidFill>
              <a:latin typeface="微软雅黑" panose="020B0503020204020204" charset="-122"/>
              <a:ea typeface="微软雅黑" panose="020B0503020204020204" charset="-122"/>
            </a:endParaRPr>
          </a:p>
        </p:txBody>
      </p:sp>
      <p:sp>
        <p:nvSpPr>
          <p:cNvPr id="69" name="AutoShape 37"/>
          <p:cNvSpPr>
            <a:spLocks noChangeArrowheads="1"/>
          </p:cNvSpPr>
          <p:nvPr/>
        </p:nvSpPr>
        <p:spPr bwMode="auto">
          <a:xfrm>
            <a:off x="1593850" y="4773295"/>
            <a:ext cx="1625600" cy="457200"/>
          </a:xfrm>
          <a:prstGeom prst="wedgeRoundRectCallout">
            <a:avLst>
              <a:gd name="adj1" fmla="val 108583"/>
              <a:gd name="adj2" fmla="val -26653"/>
              <a:gd name="adj3" fmla="val 16667"/>
            </a:avLst>
          </a:prstGeom>
          <a:solidFill>
            <a:srgbClr val="CCFFCC"/>
          </a:solidFill>
          <a:ln w="9525">
            <a:solidFill>
              <a:srgbClr val="000000"/>
            </a:solidFill>
            <a:miter lim="800000"/>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en-US" altLang="zh-CN" sz="1200" kern="0">
                <a:solidFill>
                  <a:srgbClr val="333399"/>
                </a:solidFill>
                <a:latin typeface="微软雅黑" panose="020B0503020204020204" charset="-122"/>
                <a:ea typeface="微软雅黑" panose="020B0503020204020204" charset="-122"/>
              </a:rPr>
              <a:t>6</a:t>
            </a:r>
            <a:r>
              <a:rPr lang="zh-CN" altLang="en-US" sz="1200" kern="0">
                <a:solidFill>
                  <a:srgbClr val="333399"/>
                </a:solidFill>
                <a:latin typeface="微软雅黑" panose="020B0503020204020204" charset="-122"/>
                <a:ea typeface="微软雅黑" panose="020B0503020204020204" charset="-122"/>
              </a:rPr>
              <a:t>、</a:t>
            </a:r>
            <a:r>
              <a:rPr lang="zh-CN" altLang="en-US" sz="1200" b="1" kern="0">
                <a:solidFill>
                  <a:srgbClr val="333399"/>
                </a:solidFill>
                <a:latin typeface="微软雅黑" panose="020B0503020204020204" charset="-122"/>
                <a:ea typeface="微软雅黑" panose="020B0503020204020204" charset="-122"/>
              </a:rPr>
              <a:t>用户无感知认证</a:t>
            </a:r>
            <a:endParaRPr lang="zh-CN" altLang="en-US" sz="1200" b="1" kern="0">
              <a:solidFill>
                <a:srgbClr val="333399"/>
              </a:solidFill>
              <a:latin typeface="微软雅黑" panose="020B0503020204020204" charset="-122"/>
              <a:ea typeface="微软雅黑" panose="020B0503020204020204" charset="-122"/>
            </a:endParaRPr>
          </a:p>
          <a:p>
            <a:pPr eaLnBrk="0" hangingPunct="0">
              <a:spcBef>
                <a:spcPts val="0"/>
              </a:spcBef>
              <a:spcAft>
                <a:spcPts val="0"/>
              </a:spcAft>
              <a:defRPr/>
            </a:pPr>
            <a:r>
              <a:rPr lang="zh-CN" altLang="en-US" sz="1200" b="1" kern="0">
                <a:solidFill>
                  <a:srgbClr val="333399"/>
                </a:solidFill>
                <a:latin typeface="微软雅黑" panose="020B0503020204020204" charset="-122"/>
                <a:ea typeface="微软雅黑" panose="020B0503020204020204" charset="-122"/>
              </a:rPr>
              <a:t> 重新正常访问网络</a:t>
            </a:r>
            <a:endParaRPr lang="zh-CN" altLang="en-US" sz="1200" b="1" kern="0">
              <a:solidFill>
                <a:srgbClr val="333399"/>
              </a:solidFill>
              <a:latin typeface="微软雅黑" panose="020B0503020204020204" charset="-122"/>
              <a:ea typeface="微软雅黑" panose="020B0503020204020204" charset="-122"/>
            </a:endParaRPr>
          </a:p>
        </p:txBody>
      </p:sp>
      <p:sp>
        <p:nvSpPr>
          <p:cNvPr id="70" name="Freeform 39"/>
          <p:cNvSpPr/>
          <p:nvPr/>
        </p:nvSpPr>
        <p:spPr bwMode="auto">
          <a:xfrm>
            <a:off x="4010502" y="3763328"/>
            <a:ext cx="142875" cy="719138"/>
          </a:xfrm>
          <a:custGeom>
            <a:avLst/>
            <a:gdLst>
              <a:gd name="T0" fmla="*/ 0 w 90"/>
              <a:gd name="T1" fmla="*/ 453 h 453"/>
              <a:gd name="T2" fmla="*/ 90 w 90"/>
              <a:gd name="T3" fmla="*/ 0 h 453"/>
              <a:gd name="T4" fmla="*/ 0 60000 65536"/>
              <a:gd name="T5" fmla="*/ 0 60000 65536"/>
              <a:gd name="T6" fmla="*/ 0 w 90"/>
              <a:gd name="T7" fmla="*/ 0 h 453"/>
              <a:gd name="T8" fmla="*/ 90 w 90"/>
              <a:gd name="T9" fmla="*/ 453 h 453"/>
            </a:gdLst>
            <a:ahLst/>
            <a:cxnLst>
              <a:cxn ang="T4">
                <a:pos x="T0" y="T1"/>
              </a:cxn>
              <a:cxn ang="T5">
                <a:pos x="T2" y="T3"/>
              </a:cxn>
            </a:cxnLst>
            <a:rect l="T6" t="T7" r="T8" b="T9"/>
            <a:pathLst>
              <a:path w="90" h="453">
                <a:moveTo>
                  <a:pt x="0" y="453"/>
                </a:moveTo>
                <a:cubicBezTo>
                  <a:pt x="0" y="453"/>
                  <a:pt x="45" y="226"/>
                  <a:pt x="90" y="0"/>
                </a:cubicBezTo>
              </a:path>
            </a:pathLst>
          </a:custGeom>
          <a:noFill/>
          <a:ln w="25400" cap="flat" cmpd="sng">
            <a:solidFill>
              <a:srgbClr val="FF0000"/>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71" name="Freeform 40"/>
          <p:cNvSpPr/>
          <p:nvPr/>
        </p:nvSpPr>
        <p:spPr bwMode="auto">
          <a:xfrm>
            <a:off x="6564789" y="2179003"/>
            <a:ext cx="1477963" cy="2735263"/>
          </a:xfrm>
          <a:custGeom>
            <a:avLst/>
            <a:gdLst>
              <a:gd name="T0" fmla="*/ 931 w 931"/>
              <a:gd name="T1" fmla="*/ 1723 h 1723"/>
              <a:gd name="T2" fmla="*/ 613 w 931"/>
              <a:gd name="T3" fmla="*/ 1134 h 1723"/>
              <a:gd name="T4" fmla="*/ 386 w 931"/>
              <a:gd name="T5" fmla="*/ 998 h 1723"/>
              <a:gd name="T6" fmla="*/ 160 w 931"/>
              <a:gd name="T7" fmla="*/ 861 h 1723"/>
              <a:gd name="T8" fmla="*/ 23 w 931"/>
              <a:gd name="T9" fmla="*/ 771 h 1723"/>
              <a:gd name="T10" fmla="*/ 23 w 931"/>
              <a:gd name="T11" fmla="*/ 635 h 1723"/>
              <a:gd name="T12" fmla="*/ 114 w 931"/>
              <a:gd name="T13" fmla="*/ 453 h 1723"/>
              <a:gd name="T14" fmla="*/ 432 w 931"/>
              <a:gd name="T15" fmla="*/ 0 h 1723"/>
              <a:gd name="T16" fmla="*/ 0 60000 65536"/>
              <a:gd name="T17" fmla="*/ 0 60000 65536"/>
              <a:gd name="T18" fmla="*/ 0 60000 65536"/>
              <a:gd name="T19" fmla="*/ 0 60000 65536"/>
              <a:gd name="T20" fmla="*/ 0 60000 65536"/>
              <a:gd name="T21" fmla="*/ 0 60000 65536"/>
              <a:gd name="T22" fmla="*/ 0 60000 65536"/>
              <a:gd name="T23" fmla="*/ 0 60000 65536"/>
              <a:gd name="T24" fmla="*/ 0 w 931"/>
              <a:gd name="T25" fmla="*/ 0 h 1723"/>
              <a:gd name="T26" fmla="*/ 931 w 931"/>
              <a:gd name="T27" fmla="*/ 1723 h 17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31" h="1723">
                <a:moveTo>
                  <a:pt x="931" y="1723"/>
                </a:moveTo>
                <a:cubicBezTo>
                  <a:pt x="817" y="1489"/>
                  <a:pt x="704" y="1255"/>
                  <a:pt x="613" y="1134"/>
                </a:cubicBezTo>
                <a:cubicBezTo>
                  <a:pt x="522" y="1013"/>
                  <a:pt x="462" y="1044"/>
                  <a:pt x="386" y="998"/>
                </a:cubicBezTo>
                <a:cubicBezTo>
                  <a:pt x="310" y="952"/>
                  <a:pt x="220" y="899"/>
                  <a:pt x="160" y="861"/>
                </a:cubicBezTo>
                <a:cubicBezTo>
                  <a:pt x="100" y="823"/>
                  <a:pt x="46" y="809"/>
                  <a:pt x="23" y="771"/>
                </a:cubicBezTo>
                <a:cubicBezTo>
                  <a:pt x="0" y="733"/>
                  <a:pt x="8" y="688"/>
                  <a:pt x="23" y="635"/>
                </a:cubicBezTo>
                <a:cubicBezTo>
                  <a:pt x="38" y="582"/>
                  <a:pt x="46" y="559"/>
                  <a:pt x="114" y="453"/>
                </a:cubicBezTo>
                <a:cubicBezTo>
                  <a:pt x="182" y="347"/>
                  <a:pt x="307" y="173"/>
                  <a:pt x="432" y="0"/>
                </a:cubicBezTo>
              </a:path>
            </a:pathLst>
          </a:custGeom>
          <a:noFill/>
          <a:ln w="25400" cap="flat" cmpd="sng">
            <a:solidFill>
              <a:srgbClr val="FF0000"/>
            </a:solidFill>
            <a:prstDash val="dash"/>
            <a:round/>
            <a:tailEnd type="triangle" w="med" len="med"/>
          </a:ln>
        </p:spPr>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spcBef>
                <a:spcPts val="0"/>
              </a:spcBef>
              <a:spcAft>
                <a:spcPts val="0"/>
              </a:spcAft>
              <a:defRPr/>
            </a:pPr>
            <a:endParaRPr lang="zh-CN" altLang="en-US" sz="1800" kern="0">
              <a:solidFill>
                <a:sysClr val="windowText" lastClr="000000"/>
              </a:solidFill>
              <a:latin typeface="微软雅黑" panose="020B0503020204020204" charset="-122"/>
              <a:ea typeface="微软雅黑" panose="020B0503020204020204" charset="-122"/>
            </a:endParaRPr>
          </a:p>
        </p:txBody>
      </p:sp>
      <p:sp>
        <p:nvSpPr>
          <p:cNvPr id="72" name="Text Box 41"/>
          <p:cNvSpPr txBox="1">
            <a:spLocks noChangeArrowheads="1"/>
          </p:cNvSpPr>
          <p:nvPr/>
        </p:nvSpPr>
        <p:spPr bwMode="auto">
          <a:xfrm>
            <a:off x="3817779" y="3042603"/>
            <a:ext cx="1272540" cy="287020"/>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b="1" kern="0" dirty="0">
                <a:solidFill>
                  <a:srgbClr val="000000"/>
                </a:solidFill>
                <a:latin typeface="微软雅黑" panose="020B0503020204020204" charset="-122"/>
                <a:ea typeface="微软雅黑" panose="020B0503020204020204" charset="-122"/>
              </a:rPr>
              <a:t>无线控制器</a:t>
            </a:r>
            <a:r>
              <a:rPr lang="en-US" altLang="zh-CN" sz="1200" b="1" kern="0" dirty="0">
                <a:solidFill>
                  <a:srgbClr val="000000"/>
                </a:solidFill>
                <a:latin typeface="微软雅黑" panose="020B0503020204020204" charset="-122"/>
                <a:ea typeface="微软雅黑" panose="020B0503020204020204" charset="-122"/>
              </a:rPr>
              <a:t>(AC</a:t>
            </a:r>
            <a:r>
              <a:rPr lang="en-US" altLang="zh-CN" sz="1200" kern="0" dirty="0">
                <a:solidFill>
                  <a:srgbClr val="000000"/>
                </a:solidFill>
                <a:latin typeface="微软雅黑" panose="020B0503020204020204" charset="-122"/>
                <a:ea typeface="微软雅黑" panose="020B0503020204020204" charset="-122"/>
              </a:rPr>
              <a:t>)</a:t>
            </a:r>
            <a:endParaRPr lang="zh-CN" altLang="en-US" sz="1200" kern="0" dirty="0">
              <a:solidFill>
                <a:srgbClr val="000000"/>
              </a:solidFill>
              <a:latin typeface="微软雅黑" panose="020B0503020204020204" charset="-122"/>
              <a:ea typeface="微软雅黑" panose="020B0503020204020204" charset="-122"/>
            </a:endParaRPr>
          </a:p>
        </p:txBody>
      </p:sp>
      <p:sp>
        <p:nvSpPr>
          <p:cNvPr id="73" name="Text Box 42"/>
          <p:cNvSpPr txBox="1">
            <a:spLocks noChangeArrowheads="1"/>
          </p:cNvSpPr>
          <p:nvPr/>
        </p:nvSpPr>
        <p:spPr bwMode="auto">
          <a:xfrm>
            <a:off x="6884512" y="3329941"/>
            <a:ext cx="1281430" cy="287020"/>
          </a:xfrm>
          <a:prstGeom prst="rect">
            <a:avLst/>
          </a:prstGeom>
          <a:noFill/>
          <a:ln w="9525" algn="ctr">
            <a:noFill/>
            <a:miter lim="800000"/>
          </a:ln>
        </p:spPr>
        <p:txBody>
          <a:bodyPr wrap="non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spcBef>
                <a:spcPts val="0"/>
              </a:spcBef>
              <a:spcAft>
                <a:spcPts val="0"/>
              </a:spcAft>
              <a:defRPr/>
            </a:pPr>
            <a:r>
              <a:rPr lang="zh-CN" altLang="en-US" sz="1200" b="1" kern="0" dirty="0">
                <a:solidFill>
                  <a:srgbClr val="000000"/>
                </a:solidFill>
                <a:latin typeface="微软雅黑" panose="020B0503020204020204" charset="-122"/>
                <a:ea typeface="微软雅黑" panose="020B0503020204020204" charset="-122"/>
              </a:rPr>
              <a:t>无线控制器</a:t>
            </a:r>
            <a:r>
              <a:rPr lang="en-US" altLang="zh-CN" sz="1200" b="1" kern="0" dirty="0">
                <a:solidFill>
                  <a:srgbClr val="000000"/>
                </a:solidFill>
                <a:latin typeface="微软雅黑" panose="020B0503020204020204" charset="-122"/>
                <a:ea typeface="微软雅黑" panose="020B0503020204020204" charset="-122"/>
              </a:rPr>
              <a:t>(AC)</a:t>
            </a:r>
            <a:endParaRPr lang="zh-CN" altLang="en-US" sz="1200" b="1" kern="0" dirty="0">
              <a:solidFill>
                <a:srgbClr val="000000"/>
              </a:solidFill>
              <a:latin typeface="微软雅黑" panose="020B0503020204020204" charset="-122"/>
              <a:ea typeface="微软雅黑" panose="020B0503020204020204" charset="-122"/>
            </a:endParaRPr>
          </a:p>
        </p:txBody>
      </p:sp>
      <p:sp>
        <p:nvSpPr>
          <p:cNvPr id="74" name="任意多边形 19"/>
          <p:cNvSpPr/>
          <p:nvPr/>
        </p:nvSpPr>
        <p:spPr>
          <a:xfrm>
            <a:off x="3726815" y="1806575"/>
            <a:ext cx="3384550" cy="2717165"/>
          </a:xfrm>
          <a:custGeom>
            <a:avLst/>
            <a:gdLst>
              <a:gd name="connisteX0" fmla="*/ 67250 w 3384490"/>
              <a:gd name="connsiteY0" fmla="*/ 2717165 h 2717165"/>
              <a:gd name="connisteX1" fmla="*/ 422215 w 3384490"/>
              <a:gd name="connsiteY1" fmla="*/ 1591310 h 2717165"/>
              <a:gd name="connisteX2" fmla="*/ 3384490 w 3384490"/>
              <a:gd name="connsiteY2" fmla="*/ 0 h 2717165"/>
            </a:gdLst>
            <a:ahLst/>
            <a:cxnLst>
              <a:cxn ang="0">
                <a:pos x="connisteX0" y="connsiteY0"/>
              </a:cxn>
              <a:cxn ang="0">
                <a:pos x="connisteX1" y="connsiteY1"/>
              </a:cxn>
              <a:cxn ang="0">
                <a:pos x="connisteX2" y="connsiteY2"/>
              </a:cxn>
            </a:cxnLst>
            <a:rect l="l" t="t" r="r" b="b"/>
            <a:pathLst>
              <a:path w="3384491" h="2717165">
                <a:moveTo>
                  <a:pt x="67251" y="2717165"/>
                </a:moveTo>
                <a:cubicBezTo>
                  <a:pt x="78681" y="2524125"/>
                  <a:pt x="-241359" y="2134870"/>
                  <a:pt x="422216" y="1591310"/>
                </a:cubicBezTo>
                <a:cubicBezTo>
                  <a:pt x="1085791" y="1047750"/>
                  <a:pt x="2799021" y="295910"/>
                  <a:pt x="3384491" y="0"/>
                </a:cubicBezTo>
              </a:path>
            </a:pathLst>
          </a:custGeom>
          <a:noFill/>
          <a:ln w="25400">
            <a:solidFill>
              <a:srgbClr val="FF0000"/>
            </a:solidFill>
            <a:prstDash val="dash"/>
            <a:head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75" name="任意多边形 20"/>
          <p:cNvSpPr/>
          <p:nvPr/>
        </p:nvSpPr>
        <p:spPr>
          <a:xfrm>
            <a:off x="3962400" y="1910080"/>
            <a:ext cx="3213100" cy="2644775"/>
          </a:xfrm>
          <a:custGeom>
            <a:avLst/>
            <a:gdLst>
              <a:gd name="connisteX0" fmla="*/ 67250 w 3384490"/>
              <a:gd name="connsiteY0" fmla="*/ 2717165 h 2717165"/>
              <a:gd name="connisteX1" fmla="*/ 422215 w 3384490"/>
              <a:gd name="connsiteY1" fmla="*/ 1591310 h 2717165"/>
              <a:gd name="connisteX2" fmla="*/ 3384490 w 3384490"/>
              <a:gd name="connsiteY2" fmla="*/ 0 h 2717165"/>
            </a:gdLst>
            <a:ahLst/>
            <a:cxnLst>
              <a:cxn ang="0">
                <a:pos x="connisteX0" y="connsiteY0"/>
              </a:cxn>
              <a:cxn ang="0">
                <a:pos x="connisteX1" y="connsiteY1"/>
              </a:cxn>
              <a:cxn ang="0">
                <a:pos x="connisteX2" y="connsiteY2"/>
              </a:cxn>
            </a:cxnLst>
            <a:rect l="l" t="t" r="r" b="b"/>
            <a:pathLst>
              <a:path w="3384491" h="2717165">
                <a:moveTo>
                  <a:pt x="67251" y="2717165"/>
                </a:moveTo>
                <a:cubicBezTo>
                  <a:pt x="78681" y="2524125"/>
                  <a:pt x="-241359" y="2134870"/>
                  <a:pt x="422216" y="1591310"/>
                </a:cubicBezTo>
                <a:cubicBezTo>
                  <a:pt x="1085791" y="1047750"/>
                  <a:pt x="2799021" y="295910"/>
                  <a:pt x="3384491" y="0"/>
                </a:cubicBezTo>
              </a:path>
            </a:pathLst>
          </a:custGeom>
          <a:noFill/>
          <a:ln w="25400">
            <a:solidFill>
              <a:srgbClr val="FF0000"/>
            </a:solidFill>
            <a:prstDash val="dash"/>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76" name="AutoShape 35"/>
          <p:cNvSpPr>
            <a:spLocks noChangeArrowheads="1"/>
          </p:cNvSpPr>
          <p:nvPr/>
        </p:nvSpPr>
        <p:spPr bwMode="auto">
          <a:xfrm>
            <a:off x="9168131" y="1513840"/>
            <a:ext cx="1512570" cy="616585"/>
          </a:xfrm>
          <a:prstGeom prst="wedgeRoundRectCallout">
            <a:avLst>
              <a:gd name="adj1" fmla="val -87277"/>
              <a:gd name="adj2" fmla="val 1830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eaLnBrk="0" hangingPunct="0">
              <a:spcBef>
                <a:spcPts val="0"/>
              </a:spcBef>
              <a:spcAft>
                <a:spcPts val="0"/>
              </a:spcAft>
              <a:defRPr/>
            </a:pPr>
            <a:r>
              <a:rPr lang="zh-CN" altLang="en-US" sz="1600" b="1" kern="0" dirty="0">
                <a:solidFill>
                  <a:srgbClr val="333399"/>
                </a:solidFill>
                <a:latin typeface="微软雅黑" panose="020B0503020204020204" charset="-122"/>
                <a:ea typeface="微软雅黑" panose="020B0503020204020204" charset="-122"/>
              </a:rPr>
              <a:t>蓝海卓越</a:t>
            </a:r>
            <a:endParaRPr lang="zh-CN" altLang="en-US" sz="1600" b="1" kern="0" dirty="0">
              <a:solidFill>
                <a:srgbClr val="333399"/>
              </a:solidFill>
              <a:latin typeface="微软雅黑" panose="020B0503020204020204" charset="-122"/>
              <a:ea typeface="微软雅黑" panose="020B0503020204020204" charset="-122"/>
            </a:endParaRPr>
          </a:p>
          <a:p>
            <a:pPr eaLnBrk="0" hangingPunct="0">
              <a:spcBef>
                <a:spcPts val="0"/>
              </a:spcBef>
              <a:spcAft>
                <a:spcPts val="0"/>
              </a:spcAft>
              <a:defRPr/>
            </a:pPr>
            <a:r>
              <a:rPr lang="zh-CN" altLang="en-US" sz="1600" b="1" kern="0" dirty="0">
                <a:solidFill>
                  <a:srgbClr val="333399"/>
                </a:solidFill>
                <a:latin typeface="微软雅黑" panose="020B0503020204020204" charset="-122"/>
                <a:ea typeface="微软雅黑" panose="020B0503020204020204" charset="-122"/>
              </a:rPr>
              <a:t>认证计费平台</a:t>
            </a:r>
            <a:endParaRPr lang="zh-CN" altLang="en-US" sz="1600" b="1" kern="0" dirty="0">
              <a:solidFill>
                <a:srgbClr val="333399"/>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支持多运营商同时进行PPPoE</a:t>
            </a:r>
            <a:r>
              <a:rPr lang="en-US" altLang="zh-CN" b="1" dirty="0"/>
              <a:t>/PORTAL</a:t>
            </a:r>
            <a:r>
              <a:rPr lang="zh-CN" b="1" dirty="0"/>
              <a:t>代拨</a:t>
            </a:r>
            <a:endParaRPr lang="zh-CN" b="1" dirty="0"/>
          </a:p>
        </p:txBody>
      </p:sp>
      <p:grpSp>
        <p:nvGrpSpPr>
          <p:cNvPr id="13" name="组合 12"/>
          <p:cNvGrpSpPr/>
          <p:nvPr/>
        </p:nvGrpSpPr>
        <p:grpSpPr>
          <a:xfrm>
            <a:off x="664210" y="2183130"/>
            <a:ext cx="1796647" cy="1846580"/>
            <a:chOff x="8811" y="2936"/>
            <a:chExt cx="2073" cy="2776"/>
          </a:xfrm>
        </p:grpSpPr>
        <p:sp>
          <p:nvSpPr>
            <p:cNvPr id="9" name="圆角矩形 8"/>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0" name="文本框 9"/>
            <p:cNvSpPr txBox="1"/>
            <p:nvPr/>
          </p:nvSpPr>
          <p:spPr>
            <a:xfrm>
              <a:off x="8811" y="3598"/>
              <a:ext cx="2073" cy="1802"/>
            </a:xfrm>
            <a:prstGeom prst="rect">
              <a:avLst/>
            </a:prstGeom>
            <a:noFill/>
          </p:spPr>
          <p:txBody>
            <a:bodyPr wrap="square" rtlCol="0">
              <a:spAutoFit/>
            </a:bodyPr>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rPr>
                <a:t>网桥模式部署</a:t>
              </a:r>
              <a:endParaRPr lang="zh-CN"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rPr>
                <a:t>路由模式部署</a:t>
              </a:r>
              <a:endParaRPr lang="zh-CN"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作为出口网关</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单出口</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多出口的部署模式</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支持NAT功能</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1" name="圆角矩形 10"/>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2" name="文本框 11"/>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4" name="组合 43"/>
          <p:cNvGrpSpPr/>
          <p:nvPr/>
        </p:nvGrpSpPr>
        <p:grpSpPr>
          <a:xfrm>
            <a:off x="2726055" y="2183130"/>
            <a:ext cx="1795780" cy="1846580"/>
            <a:chOff x="8811" y="2936"/>
            <a:chExt cx="2072" cy="2776"/>
          </a:xfrm>
        </p:grpSpPr>
        <p:sp>
          <p:nvSpPr>
            <p:cNvPr id="45" name="圆角矩形 44"/>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46" name="文本框 45"/>
            <p:cNvSpPr txBox="1"/>
            <p:nvPr/>
          </p:nvSpPr>
          <p:spPr>
            <a:xfrm>
              <a:off x="8811" y="3598"/>
              <a:ext cx="2072" cy="1525"/>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PPPOE Server功能</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PPPOE代拨</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、多拨</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用户</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Web</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认证</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Web Portal</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转</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PPPoE</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拨号认证</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47" name="圆角矩形 4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48" name="文本框 47"/>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49" name="组合 48"/>
          <p:cNvGrpSpPr/>
          <p:nvPr/>
        </p:nvGrpSpPr>
        <p:grpSpPr>
          <a:xfrm>
            <a:off x="4807585" y="2183130"/>
            <a:ext cx="1795838" cy="1846580"/>
            <a:chOff x="8811" y="2936"/>
            <a:chExt cx="2072" cy="2776"/>
          </a:xfrm>
        </p:grpSpPr>
        <p:sp>
          <p:nvSpPr>
            <p:cNvPr id="50" name="圆角矩形 49"/>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1" name="文本框 50"/>
            <p:cNvSpPr txBox="1"/>
            <p:nvPr/>
          </p:nvSpPr>
          <p:spPr>
            <a:xfrm>
              <a:off x="8811" y="3598"/>
              <a:ext cx="2071" cy="1525"/>
            </a:xfrm>
            <a:prstGeom prst="rect">
              <a:avLst/>
            </a:prstGeom>
            <a:noFill/>
          </p:spPr>
          <p:txBody>
            <a:bodyPr wrap="square" rtlCol="0">
              <a:spAutoFit/>
            </a:bodyPr>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8000</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个</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外网线路</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接收双层Vlan-tag QinQ数据包</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IPv4/IPv6路由、QoS</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流控</a:t>
              </a:r>
              <a:endPar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52" name="圆角矩形 5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3" name="文本框 52"/>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4" name="组合 53"/>
          <p:cNvGrpSpPr/>
          <p:nvPr/>
        </p:nvGrpSpPr>
        <p:grpSpPr>
          <a:xfrm>
            <a:off x="664210" y="4163060"/>
            <a:ext cx="1796647" cy="1846371"/>
            <a:chOff x="8811" y="2936"/>
            <a:chExt cx="2073" cy="2776"/>
          </a:xfrm>
        </p:grpSpPr>
        <p:sp>
          <p:nvSpPr>
            <p:cNvPr id="55" name="圆角矩形 54"/>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6" name="文本框 55"/>
            <p:cNvSpPr txBox="1"/>
            <p:nvPr/>
          </p:nvSpPr>
          <p:spPr>
            <a:xfrm>
              <a:off x="8811" y="3523"/>
              <a:ext cx="2073" cy="2080"/>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多端口流入流出</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双默认路由、端口绑定和出口流量负载均衡</a:t>
              </a:r>
              <a:r>
                <a:rPr lang="zh-CN" alt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a:t>
              </a:r>
              <a:endParaRPr lang="en-US" sz="1200">
                <a:solidFill>
                  <a:schemeClr val="bg1"/>
                </a:solidFill>
                <a:latin typeface="微软雅黑" panose="020B0503020204020204" charset="-122"/>
                <a:ea typeface="微软雅黑" panose="020B0503020204020204" charset="-122"/>
                <a:cs typeface="宋体" panose="02010600030101010101" pitchFamily="2"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多运营商接入</a:t>
              </a:r>
              <a:r>
                <a:rPr lang="zh-CN" alt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a:t>
              </a:r>
              <a:r>
                <a:rPr lang="en-US" sz="1200">
                  <a:solidFill>
                    <a:schemeClr val="bg1"/>
                  </a:solidFill>
                  <a:latin typeface="微软雅黑" panose="020B0503020204020204" charset="-122"/>
                  <a:ea typeface="微软雅黑" panose="020B0503020204020204" charset="-122"/>
                  <a:cs typeface="宋体" panose="02010600030101010101" pitchFamily="2" charset="-122"/>
                  <a:sym typeface="+mn-ea"/>
                </a:rPr>
                <a:t>实现用户路由自动分发、转向功能</a:t>
              </a:r>
              <a:endParaRPr lang="zh-CN" altLang="en-US" sz="1200" b="1">
                <a:solidFill>
                  <a:schemeClr val="bg1"/>
                </a:solidFill>
                <a:latin typeface="微软雅黑" panose="020B0503020204020204" charset="-122"/>
                <a:ea typeface="微软雅黑" panose="020B0503020204020204" charset="-122"/>
              </a:endParaRPr>
            </a:p>
          </p:txBody>
        </p:sp>
        <p:sp>
          <p:nvSpPr>
            <p:cNvPr id="57" name="圆角矩形 5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8" name="文本框 57"/>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59" name="组合 58"/>
          <p:cNvGrpSpPr/>
          <p:nvPr/>
        </p:nvGrpSpPr>
        <p:grpSpPr>
          <a:xfrm>
            <a:off x="2726055" y="4163060"/>
            <a:ext cx="1795780" cy="1846580"/>
            <a:chOff x="8811" y="2936"/>
            <a:chExt cx="2072" cy="2776"/>
          </a:xfrm>
        </p:grpSpPr>
        <p:sp>
          <p:nvSpPr>
            <p:cNvPr id="60" name="圆角矩形 59"/>
            <p:cNvSpPr/>
            <p:nvPr/>
          </p:nvSpPr>
          <p:spPr>
            <a:xfrm>
              <a:off x="8811" y="3116"/>
              <a:ext cx="2072" cy="259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1" name="文本框 60"/>
            <p:cNvSpPr txBox="1"/>
            <p:nvPr/>
          </p:nvSpPr>
          <p:spPr>
            <a:xfrm>
              <a:off x="8811" y="3528"/>
              <a:ext cx="2072" cy="1802"/>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黑体" panose="02010609060101010101" charset="-122"/>
                  <a:sym typeface="+mn-ea"/>
                </a:rPr>
                <a:t>不同地址段</a:t>
              </a:r>
              <a:r>
                <a:rPr lang="zh-CN" altLang="en-US" sz="1200">
                  <a:solidFill>
                    <a:schemeClr val="bg1"/>
                  </a:solidFill>
                  <a:latin typeface="微软雅黑" panose="020B0503020204020204" charset="-122"/>
                  <a:ea typeface="微软雅黑" panose="020B0503020204020204" charset="-122"/>
                  <a:cs typeface="黑体" panose="02010609060101010101" charset="-122"/>
                  <a:sym typeface="+mn-ea"/>
                </a:rPr>
                <a:t>、不同用户账户</a:t>
              </a:r>
              <a:r>
                <a:rPr lang="en-US" sz="1200">
                  <a:solidFill>
                    <a:schemeClr val="bg1"/>
                  </a:solidFill>
                  <a:latin typeface="微软雅黑" panose="020B0503020204020204" charset="-122"/>
                  <a:ea typeface="微软雅黑" panose="020B0503020204020204" charset="-122"/>
                  <a:cs typeface="黑体" panose="02010609060101010101" charset="-122"/>
                  <a:sym typeface="+mn-ea"/>
                </a:rPr>
                <a:t>分配不同认证页面</a:t>
              </a:r>
              <a:r>
                <a:rPr lang="zh-CN" altLang="en-US" sz="1200">
                  <a:solidFill>
                    <a:schemeClr val="bg1"/>
                  </a:solidFill>
                  <a:latin typeface="微软雅黑" panose="020B0503020204020204" charset="-122"/>
                  <a:ea typeface="微软雅黑" panose="020B0503020204020204" charset="-122"/>
                  <a:cs typeface="黑体" panose="02010609060101010101" charset="-122"/>
                  <a:sym typeface="+mn-ea"/>
                </a:rPr>
                <a:t>；</a:t>
              </a:r>
              <a:endParaRPr lang="zh-CN" altLang="en-US" sz="1200">
                <a:solidFill>
                  <a:schemeClr val="bg1"/>
                </a:solidFill>
                <a:latin typeface="微软雅黑" panose="020B0503020204020204" charset="-122"/>
                <a:ea typeface="微软雅黑" panose="020B0503020204020204" charset="-122"/>
                <a:cs typeface="黑体" panose="02010609060101010101"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黑体" panose="02010609060101010101" charset="-122"/>
                  <a:sym typeface="+mn-ea"/>
                </a:rPr>
                <a:t>支持同一帐号</a:t>
              </a:r>
              <a:r>
                <a:rPr lang="zh-CN" altLang="en-US" sz="1200">
                  <a:solidFill>
                    <a:schemeClr val="bg1"/>
                  </a:solidFill>
                  <a:latin typeface="微软雅黑" panose="020B0503020204020204" charset="-122"/>
                  <a:ea typeface="微软雅黑" panose="020B0503020204020204" charset="-122"/>
                  <a:cs typeface="黑体" panose="02010609060101010101" charset="-122"/>
                  <a:sym typeface="+mn-ea"/>
                </a:rPr>
                <a:t>、</a:t>
              </a:r>
              <a:r>
                <a:rPr lang="en-US" sz="1200">
                  <a:solidFill>
                    <a:schemeClr val="bg1"/>
                  </a:solidFill>
                  <a:latin typeface="微软雅黑" panose="020B0503020204020204" charset="-122"/>
                  <a:ea typeface="微软雅黑" panose="020B0503020204020204" charset="-122"/>
                  <a:cs typeface="黑体" panose="02010609060101010101" charset="-122"/>
                  <a:sym typeface="+mn-ea"/>
                </a:rPr>
                <a:t>不同区域执行不同计费策略和带宽控制策略</a:t>
              </a:r>
              <a:endParaRPr lang="zh-CN" altLang="en-US" sz="1200" b="1">
                <a:solidFill>
                  <a:schemeClr val="bg1"/>
                </a:solidFill>
                <a:latin typeface="微软雅黑" panose="020B0503020204020204" charset="-122"/>
                <a:ea typeface="微软雅黑" panose="020B0503020204020204" charset="-122"/>
              </a:endParaRPr>
            </a:p>
          </p:txBody>
        </p:sp>
        <p:sp>
          <p:nvSpPr>
            <p:cNvPr id="62" name="圆角矩形 6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latin typeface="微软雅黑" panose="020B0503020204020204" charset="-122"/>
                <a:ea typeface="微软雅黑" panose="020B0503020204020204" charset="-122"/>
              </a:endParaRPr>
            </a:p>
          </p:txBody>
        </p:sp>
        <p:sp>
          <p:nvSpPr>
            <p:cNvPr id="63" name="文本框 62"/>
            <p:cNvSpPr txBox="1"/>
            <p:nvPr/>
          </p:nvSpPr>
          <p:spPr>
            <a:xfrm>
              <a:off x="9282" y="2936"/>
              <a:ext cx="1007" cy="461"/>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64" name="组合 63"/>
          <p:cNvGrpSpPr/>
          <p:nvPr/>
        </p:nvGrpSpPr>
        <p:grpSpPr>
          <a:xfrm>
            <a:off x="4807585" y="4154170"/>
            <a:ext cx="1795780" cy="1846580"/>
            <a:chOff x="8811" y="2936"/>
            <a:chExt cx="2072" cy="2776"/>
          </a:xfrm>
          <a:solidFill>
            <a:schemeClr val="bg2"/>
          </a:solidFill>
        </p:grpSpPr>
        <p:sp>
          <p:nvSpPr>
            <p:cNvPr id="65" name="圆角矩形 64"/>
            <p:cNvSpPr/>
            <p:nvPr/>
          </p:nvSpPr>
          <p:spPr>
            <a:xfrm>
              <a:off x="8811" y="3116"/>
              <a:ext cx="2072" cy="2596"/>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6" name="文本框 65"/>
            <p:cNvSpPr txBox="1"/>
            <p:nvPr/>
          </p:nvSpPr>
          <p:spPr>
            <a:xfrm>
              <a:off x="8811" y="3598"/>
              <a:ext cx="2072" cy="1802"/>
            </a:xfrm>
            <a:prstGeom prst="rect">
              <a:avLst/>
            </a:prstGeom>
            <a:grp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控制多服务的策略</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物理端口绑定功能</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多厂家Radius Server</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，可手动、自动设置切换场景</a:t>
              </a:r>
              <a:endParaRPr lang="en-US" altLang="en-US" sz="1200">
                <a:solidFill>
                  <a:srgbClr val="000000"/>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7" name="圆角矩形 66"/>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68" name="文本框 67"/>
            <p:cNvSpPr txBox="1"/>
            <p:nvPr/>
          </p:nvSpPr>
          <p:spPr>
            <a:xfrm>
              <a:off x="9282" y="2936"/>
              <a:ext cx="1007" cy="461"/>
            </a:xfrm>
            <a:prstGeom prst="rect">
              <a:avLst/>
            </a:prstGeom>
            <a:noFill/>
            <a:extLst>
              <a:ext uri="{909E8E84-426E-40DD-AFC4-6F175D3DCCD1}">
                <a14:hiddenFill xmlns:a14="http://schemas.microsoft.com/office/drawing/2010/main">
                  <a:grpFill/>
                </a14:hiddenFill>
              </a:ext>
            </a:extLst>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69" name="组合 68"/>
          <p:cNvGrpSpPr/>
          <p:nvPr/>
        </p:nvGrpSpPr>
        <p:grpSpPr>
          <a:xfrm>
            <a:off x="6951345" y="4377690"/>
            <a:ext cx="4556125" cy="1311910"/>
            <a:chOff x="8811" y="2936"/>
            <a:chExt cx="2072" cy="2066"/>
          </a:xfrm>
        </p:grpSpPr>
        <p:sp>
          <p:nvSpPr>
            <p:cNvPr id="70" name="圆角矩形 69"/>
            <p:cNvSpPr/>
            <p:nvPr/>
          </p:nvSpPr>
          <p:spPr>
            <a:xfrm>
              <a:off x="8811" y="3116"/>
              <a:ext cx="2072" cy="188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72" name="圆角矩形 71"/>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73" name="文本框 72"/>
            <p:cNvSpPr txBox="1"/>
            <p:nvPr/>
          </p:nvSpPr>
          <p:spPr>
            <a:xfrm>
              <a:off x="9282" y="2936"/>
              <a:ext cx="1007" cy="483"/>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grpSp>
        <p:nvGrpSpPr>
          <p:cNvPr id="79" name="组合 78"/>
          <p:cNvGrpSpPr/>
          <p:nvPr/>
        </p:nvGrpSpPr>
        <p:grpSpPr>
          <a:xfrm>
            <a:off x="6951980" y="2389505"/>
            <a:ext cx="4555490" cy="1311910"/>
            <a:chOff x="8811" y="2936"/>
            <a:chExt cx="2072" cy="2066"/>
          </a:xfrm>
        </p:grpSpPr>
        <p:sp>
          <p:nvSpPr>
            <p:cNvPr id="80" name="圆角矩形 79"/>
            <p:cNvSpPr/>
            <p:nvPr/>
          </p:nvSpPr>
          <p:spPr>
            <a:xfrm>
              <a:off x="8811" y="3116"/>
              <a:ext cx="2072" cy="1886"/>
            </a:xfrm>
            <a:prstGeom prst="roundRect">
              <a:avLst/>
            </a:prstGeom>
            <a:solidFill>
              <a:srgbClr val="1F9A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81" name="圆角矩形 80"/>
            <p:cNvSpPr/>
            <p:nvPr/>
          </p:nvSpPr>
          <p:spPr>
            <a:xfrm>
              <a:off x="8811" y="2936"/>
              <a:ext cx="2072" cy="482"/>
            </a:xfrm>
            <a:prstGeom prst="roundRect">
              <a:avLst/>
            </a:prstGeom>
            <a:solidFill>
              <a:srgbClr val="8B67F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82" name="文本框 81"/>
            <p:cNvSpPr txBox="1"/>
            <p:nvPr/>
          </p:nvSpPr>
          <p:spPr>
            <a:xfrm>
              <a:off x="9282" y="2936"/>
              <a:ext cx="1007" cy="483"/>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p>
              <a:pPr algn="ctr"/>
              <a:r>
                <a:rPr lang="zh-CN" altLang="en-US" sz="1400" b="1">
                  <a:solidFill>
                    <a:schemeClr val="bg1"/>
                  </a:solidFill>
                  <a:effectLst/>
                  <a:latin typeface="微软雅黑" panose="020B0503020204020204" charset="-122"/>
                  <a:ea typeface="微软雅黑" panose="020B0503020204020204" charset="-122"/>
                </a:rPr>
                <a:t>支持</a:t>
              </a:r>
              <a:endParaRPr lang="zh-CN" altLang="en-US" sz="1400" b="1">
                <a:solidFill>
                  <a:schemeClr val="bg1"/>
                </a:solidFill>
                <a:effectLst/>
                <a:latin typeface="微软雅黑" panose="020B0503020204020204" charset="-122"/>
                <a:ea typeface="微软雅黑" panose="020B0503020204020204" charset="-122"/>
              </a:endParaRPr>
            </a:p>
          </p:txBody>
        </p:sp>
      </p:grpSp>
      <p:sp>
        <p:nvSpPr>
          <p:cNvPr id="83" name="文本框 82"/>
          <p:cNvSpPr txBox="1"/>
          <p:nvPr/>
        </p:nvSpPr>
        <p:spPr>
          <a:xfrm>
            <a:off x="6978015" y="4740275"/>
            <a:ext cx="4392295" cy="645160"/>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限制用户做代理服务器、使用BT等软件占用大量网络资源</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设置NAT功能时用户会话数控制参数</a:t>
            </a:r>
            <a:endParaRPr lang="en-US" altLang="en-US" sz="1200">
              <a:solidFill>
                <a:schemeClr val="bg1"/>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持Console、虚拟终端方式配置，</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84" name="文本框 83"/>
          <p:cNvSpPr txBox="1"/>
          <p:nvPr/>
        </p:nvSpPr>
        <p:spPr>
          <a:xfrm>
            <a:off x="6984365" y="2667635"/>
            <a:ext cx="4366895" cy="1014730"/>
          </a:xfrm>
          <a:prstGeom prst="rect">
            <a:avLst/>
          </a:prstGeom>
          <a:noFill/>
        </p:spPr>
        <p:txBody>
          <a:bodyPr wrap="square" rtlCol="0">
            <a:spAutoFit/>
          </a:bodyPr>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支持以</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最低</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32Kbps为单位进行带宽控制；</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免认证用户根据IP地址段进行带宽控制，使</a:t>
            </a: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其</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对资源的利用进行管理</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zh-CN" altLang="en-US" sz="1200">
                <a:solidFill>
                  <a:schemeClr val="bg1"/>
                </a:solidFill>
                <a:latin typeface="微软雅黑" panose="020B0503020204020204" charset="-122"/>
                <a:ea typeface="微软雅黑" panose="020B0503020204020204" charset="-122"/>
                <a:cs typeface="微软雅黑" panose="020B0503020204020204" charset="-122"/>
                <a:sym typeface="+mn-ea"/>
              </a:rPr>
              <a:t>支持</a:t>
            </a:r>
            <a:r>
              <a:rPr lang="en-US" altLang="zh-CN" sz="1200">
                <a:solidFill>
                  <a:schemeClr val="bg1"/>
                </a:solidFill>
                <a:latin typeface="微软雅黑" panose="020B0503020204020204" charset="-122"/>
                <a:ea typeface="微软雅黑" panose="020B0503020204020204" charset="-122"/>
                <a:cs typeface="微软雅黑" panose="020B0503020204020204" charset="-122"/>
                <a:sym typeface="+mn-ea"/>
              </a:rPr>
              <a:t>SSH</a:t>
            </a: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命令行远程管理方式</a:t>
            </a:r>
            <a:endParaRPr lang="en-US" sz="1200">
              <a:solidFill>
                <a:schemeClr val="bg1"/>
              </a:solidFill>
              <a:latin typeface="微软雅黑" panose="020B0503020204020204" charset="-122"/>
              <a:ea typeface="微软雅黑" panose="020B0503020204020204" charset="-122"/>
              <a:cs typeface="微软雅黑" panose="020B0503020204020204" charset="-122"/>
              <a:sym typeface="+mn-ea"/>
            </a:endParaRPr>
          </a:p>
          <a:p>
            <a:pPr marL="171450" indent="-171450">
              <a:buFont typeface="Arial" panose="020B0604020202020204" pitchFamily="34" charset="0"/>
              <a:buChar char="•"/>
            </a:pPr>
            <a:r>
              <a:rPr lang="en-US" sz="1200">
                <a:solidFill>
                  <a:schemeClr val="bg1"/>
                </a:solidFill>
                <a:latin typeface="微软雅黑" panose="020B0503020204020204" charset="-122"/>
                <a:ea typeface="微软雅黑" panose="020B0503020204020204" charset="-122"/>
                <a:cs typeface="微软雅黑" panose="020B0503020204020204" charset="-122"/>
                <a:sym typeface="+mn-ea"/>
              </a:rPr>
              <a:t>支持web管理方式</a:t>
            </a:r>
            <a:endParaRPr lang="zh-CN" altLang="en-US" sz="12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2922270" y="1266825"/>
            <a:ext cx="5733415" cy="368300"/>
          </a:xfrm>
          <a:prstGeom prst="rect">
            <a:avLst/>
          </a:prstGeom>
          <a:noFill/>
        </p:spPr>
        <p:txBody>
          <a:bodyPr wrap="square" rtlCol="0">
            <a:spAutoFit/>
          </a:bodyPr>
          <a:p>
            <a:pPr algn="ctr"/>
            <a:r>
              <a:rPr lang="en-US" b="1">
                <a:solidFill>
                  <a:srgbClr val="8B67FA"/>
                </a:solidFill>
                <a:latin typeface="微软雅黑" panose="020B0503020204020204" charset="-122"/>
                <a:ea typeface="微软雅黑" panose="020B0503020204020204" charset="-122"/>
                <a:cs typeface="宋体" panose="02010600030101010101" pitchFamily="2" charset="-122"/>
                <a:sym typeface="+mn-ea"/>
              </a:rPr>
              <a:t>技术参数及性能</a:t>
            </a:r>
            <a:endParaRPr lang="en-US" altLang="en-US" b="1">
              <a:solidFill>
                <a:srgbClr val="8B67FA"/>
              </a:solidFill>
              <a:latin typeface="微软雅黑" panose="020B0503020204020204" charset="-122"/>
              <a:ea typeface="微软雅黑" panose="020B0503020204020204" charset="-122"/>
              <a:cs typeface="宋体" panose="02010600030101010101" pitchFamily="2" charset="-122"/>
              <a:sym typeface="+mn-ea"/>
            </a:endParaRPr>
          </a:p>
        </p:txBody>
      </p:sp>
      <p:grpSp>
        <p:nvGrpSpPr>
          <p:cNvPr id="28" name="Group 27"/>
          <p:cNvGrpSpPr/>
          <p:nvPr/>
        </p:nvGrpSpPr>
        <p:grpSpPr>
          <a:xfrm flipH="1">
            <a:off x="6502400" y="950595"/>
            <a:ext cx="629920" cy="631825"/>
            <a:chOff x="7275629" y="3973834"/>
            <a:chExt cx="464344" cy="465138"/>
          </a:xfrm>
          <a:solidFill>
            <a:schemeClr val="accent2"/>
          </a:solidFill>
        </p:grpSpPr>
        <p:sp>
          <p:nvSpPr>
            <p:cNvPr id="29" name="AutoShape 37"/>
            <p:cNvSpPr/>
            <p:nvPr/>
          </p:nvSpPr>
          <p:spPr bwMode="auto">
            <a:xfrm>
              <a:off x="7275629" y="4017490"/>
              <a:ext cx="423069" cy="421482"/>
            </a:xfrm>
            <a:custGeom>
              <a:avLst/>
              <a:gdLst>
                <a:gd name="T0" fmla="+- 0 10849 98"/>
                <a:gd name="T1" fmla="*/ T0 w 21502"/>
                <a:gd name="T2" fmla="*/ 10800 h 21600"/>
                <a:gd name="T3" fmla="+- 0 10849 98"/>
                <a:gd name="T4" fmla="*/ T3 w 21502"/>
                <a:gd name="T5" fmla="*/ 10800 h 21600"/>
                <a:gd name="T6" fmla="+- 0 10849 98"/>
                <a:gd name="T7" fmla="*/ T6 w 21502"/>
                <a:gd name="T8" fmla="*/ 10800 h 21600"/>
                <a:gd name="T9" fmla="+- 0 10849 98"/>
                <a:gd name="T10" fmla="*/ T9 w 21502"/>
                <a:gd name="T11" fmla="*/ 10800 h 21600"/>
              </a:gdLst>
              <a:ahLst/>
              <a:cxnLst>
                <a:cxn ang="0">
                  <a:pos x="T1" y="T2"/>
                </a:cxn>
                <a:cxn ang="0">
                  <a:pos x="T4" y="T5"/>
                </a:cxn>
                <a:cxn ang="0">
                  <a:pos x="T7" y="T8"/>
                </a:cxn>
                <a:cxn ang="0">
                  <a:pos x="T10" y="T11"/>
                </a:cxn>
              </a:cxnLst>
              <a:rect l="0" t="0" r="r" b="b"/>
              <a:pathLst>
                <a:path w="21502" h="21600">
                  <a:moveTo>
                    <a:pt x="19917" y="7880"/>
                  </a:moveTo>
                  <a:lnTo>
                    <a:pt x="18875" y="8932"/>
                  </a:lnTo>
                  <a:cubicBezTo>
                    <a:pt x="18730" y="9079"/>
                    <a:pt x="18497" y="9079"/>
                    <a:pt x="18353" y="8932"/>
                  </a:cubicBezTo>
                  <a:lnTo>
                    <a:pt x="17048" y="7617"/>
                  </a:lnTo>
                  <a:lnTo>
                    <a:pt x="15991" y="10290"/>
                  </a:lnTo>
                  <a:lnTo>
                    <a:pt x="16080" y="10064"/>
                  </a:lnTo>
                  <a:cubicBezTo>
                    <a:pt x="13859" y="7826"/>
                    <a:pt x="11601" y="7544"/>
                    <a:pt x="9565" y="7291"/>
                  </a:cubicBezTo>
                  <a:cubicBezTo>
                    <a:pt x="8910" y="7210"/>
                    <a:pt x="8276" y="7126"/>
                    <a:pt x="7652" y="6990"/>
                  </a:cubicBezTo>
                  <a:lnTo>
                    <a:pt x="13918" y="4456"/>
                  </a:lnTo>
                  <a:lnTo>
                    <a:pt x="12652" y="3179"/>
                  </a:lnTo>
                  <a:cubicBezTo>
                    <a:pt x="12508" y="3033"/>
                    <a:pt x="12508" y="2798"/>
                    <a:pt x="12652" y="2652"/>
                  </a:cubicBezTo>
                  <a:lnTo>
                    <a:pt x="13695" y="1598"/>
                  </a:lnTo>
                  <a:cubicBezTo>
                    <a:pt x="13840" y="1453"/>
                    <a:pt x="14073" y="1453"/>
                    <a:pt x="14217" y="1598"/>
                  </a:cubicBezTo>
                  <a:lnTo>
                    <a:pt x="19917" y="7353"/>
                  </a:lnTo>
                  <a:cubicBezTo>
                    <a:pt x="20062" y="7499"/>
                    <a:pt x="20062" y="7734"/>
                    <a:pt x="19917" y="7880"/>
                  </a:cubicBezTo>
                  <a:moveTo>
                    <a:pt x="12292" y="19639"/>
                  </a:moveTo>
                  <a:cubicBezTo>
                    <a:pt x="12200" y="19872"/>
                    <a:pt x="11999" y="20044"/>
                    <a:pt x="11756" y="20095"/>
                  </a:cubicBezTo>
                  <a:cubicBezTo>
                    <a:pt x="11700" y="20106"/>
                    <a:pt x="11643" y="20111"/>
                    <a:pt x="11587" y="20110"/>
                  </a:cubicBezTo>
                  <a:cubicBezTo>
                    <a:pt x="11400" y="20105"/>
                    <a:pt x="11219" y="20030"/>
                    <a:pt x="11084" y="19892"/>
                  </a:cubicBezTo>
                  <a:lnTo>
                    <a:pt x="1692" y="10517"/>
                  </a:lnTo>
                  <a:cubicBezTo>
                    <a:pt x="1519" y="10343"/>
                    <a:pt x="1443" y="10094"/>
                    <a:pt x="1488" y="9852"/>
                  </a:cubicBezTo>
                  <a:cubicBezTo>
                    <a:pt x="1533" y="9610"/>
                    <a:pt x="1695" y="9407"/>
                    <a:pt x="1917" y="9308"/>
                  </a:cubicBezTo>
                  <a:lnTo>
                    <a:pt x="6505" y="7453"/>
                  </a:lnTo>
                  <a:cubicBezTo>
                    <a:pt x="9597" y="8490"/>
                    <a:pt x="12689" y="7491"/>
                    <a:pt x="15781" y="10821"/>
                  </a:cubicBezTo>
                  <a:cubicBezTo>
                    <a:pt x="15781" y="10821"/>
                    <a:pt x="12292" y="19639"/>
                    <a:pt x="12292" y="19639"/>
                  </a:cubicBezTo>
                  <a:close/>
                  <a:moveTo>
                    <a:pt x="15260" y="545"/>
                  </a:moveTo>
                  <a:cubicBezTo>
                    <a:pt x="14912" y="193"/>
                    <a:pt x="14449" y="0"/>
                    <a:pt x="13956" y="0"/>
                  </a:cubicBezTo>
                  <a:cubicBezTo>
                    <a:pt x="13463" y="0"/>
                    <a:pt x="13000" y="193"/>
                    <a:pt x="12651" y="546"/>
                  </a:cubicBezTo>
                  <a:lnTo>
                    <a:pt x="11610" y="1598"/>
                  </a:lnTo>
                  <a:cubicBezTo>
                    <a:pt x="11261" y="1949"/>
                    <a:pt x="11068" y="2417"/>
                    <a:pt x="11068" y="2915"/>
                  </a:cubicBezTo>
                  <a:cubicBezTo>
                    <a:pt x="11068" y="3265"/>
                    <a:pt x="11164" y="3601"/>
                    <a:pt x="11342" y="3893"/>
                  </a:cubicBezTo>
                  <a:lnTo>
                    <a:pt x="1324" y="7944"/>
                  </a:lnTo>
                  <a:cubicBezTo>
                    <a:pt x="654" y="8241"/>
                    <a:pt x="173" y="8851"/>
                    <a:pt x="38" y="9575"/>
                  </a:cubicBezTo>
                  <a:cubicBezTo>
                    <a:pt x="-98" y="10302"/>
                    <a:pt x="130" y="11048"/>
                    <a:pt x="654" y="11576"/>
                  </a:cubicBezTo>
                  <a:lnTo>
                    <a:pt x="10041" y="20946"/>
                  </a:lnTo>
                  <a:cubicBezTo>
                    <a:pt x="10445" y="21354"/>
                    <a:pt x="10982" y="21586"/>
                    <a:pt x="11549" y="21599"/>
                  </a:cubicBezTo>
                  <a:cubicBezTo>
                    <a:pt x="11562" y="21599"/>
                    <a:pt x="11593" y="21599"/>
                    <a:pt x="11605" y="21599"/>
                  </a:cubicBezTo>
                  <a:cubicBezTo>
                    <a:pt x="11754" y="21599"/>
                    <a:pt x="11906" y="21584"/>
                    <a:pt x="12056" y="21553"/>
                  </a:cubicBezTo>
                  <a:cubicBezTo>
                    <a:pt x="12789" y="21399"/>
                    <a:pt x="13390" y="20888"/>
                    <a:pt x="13662" y="20191"/>
                  </a:cubicBezTo>
                  <a:lnTo>
                    <a:pt x="17604" y="10229"/>
                  </a:lnTo>
                  <a:cubicBezTo>
                    <a:pt x="17902" y="10426"/>
                    <a:pt x="18250" y="10532"/>
                    <a:pt x="18613" y="10532"/>
                  </a:cubicBezTo>
                  <a:cubicBezTo>
                    <a:pt x="19107" y="10532"/>
                    <a:pt x="19570" y="10338"/>
                    <a:pt x="19918" y="9986"/>
                  </a:cubicBezTo>
                  <a:lnTo>
                    <a:pt x="20957" y="8937"/>
                  </a:lnTo>
                  <a:cubicBezTo>
                    <a:pt x="21308" y="8585"/>
                    <a:pt x="21502" y="8116"/>
                    <a:pt x="21502" y="7617"/>
                  </a:cubicBezTo>
                  <a:cubicBezTo>
                    <a:pt x="21502" y="7117"/>
                    <a:pt x="21308" y="6648"/>
                    <a:pt x="20961" y="6300"/>
                  </a:cubicBezTo>
                  <a:cubicBezTo>
                    <a:pt x="20961" y="6300"/>
                    <a:pt x="15260" y="545"/>
                    <a:pt x="15260" y="545"/>
                  </a:cubicBezTo>
                  <a:close/>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0" name="AutoShape 38"/>
            <p:cNvSpPr/>
            <p:nvPr/>
          </p:nvSpPr>
          <p:spPr bwMode="auto">
            <a:xfrm>
              <a:off x="7478829" y="4206403"/>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4320"/>
                  </a:moveTo>
                  <a:cubicBezTo>
                    <a:pt x="14381" y="4320"/>
                    <a:pt x="17279" y="7222"/>
                    <a:pt x="17279" y="10800"/>
                  </a:cubicBezTo>
                  <a:cubicBezTo>
                    <a:pt x="17279" y="14377"/>
                    <a:pt x="14381" y="17279"/>
                    <a:pt x="10800" y="17279"/>
                  </a:cubicBezTo>
                  <a:cubicBezTo>
                    <a:pt x="7218" y="17279"/>
                    <a:pt x="4319" y="14377"/>
                    <a:pt x="4319" y="10800"/>
                  </a:cubicBezTo>
                  <a:cubicBezTo>
                    <a:pt x="4319" y="7222"/>
                    <a:pt x="7218" y="4320"/>
                    <a:pt x="10800" y="4320"/>
                  </a:cubicBezTo>
                  <a:moveTo>
                    <a:pt x="10800" y="21599"/>
                  </a:moveTo>
                  <a:cubicBezTo>
                    <a:pt x="16752" y="21599"/>
                    <a:pt x="21600" y="16756"/>
                    <a:pt x="21600" y="10800"/>
                  </a:cubicBezTo>
                  <a:cubicBezTo>
                    <a:pt x="21600" y="4843"/>
                    <a:pt x="16752" y="0"/>
                    <a:pt x="10800" y="0"/>
                  </a:cubicBezTo>
                  <a:cubicBezTo>
                    <a:pt x="4847" y="0"/>
                    <a:pt x="0" y="4843"/>
                    <a:pt x="0" y="10800"/>
                  </a:cubicBezTo>
                  <a:cubicBezTo>
                    <a:pt x="0" y="16756"/>
                    <a:pt x="4847"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1" name="AutoShape 39"/>
            <p:cNvSpPr/>
            <p:nvPr/>
          </p:nvSpPr>
          <p:spPr bwMode="auto">
            <a:xfrm>
              <a:off x="7667742" y="3973834"/>
              <a:ext cx="72231"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7279"/>
                  </a:moveTo>
                  <a:cubicBezTo>
                    <a:pt x="7218" y="17279"/>
                    <a:pt x="4320" y="14377"/>
                    <a:pt x="4320" y="10800"/>
                  </a:cubicBezTo>
                  <a:cubicBezTo>
                    <a:pt x="4320" y="7222"/>
                    <a:pt x="7218" y="4320"/>
                    <a:pt x="10800" y="4320"/>
                  </a:cubicBezTo>
                  <a:cubicBezTo>
                    <a:pt x="14381" y="4320"/>
                    <a:pt x="17280" y="7222"/>
                    <a:pt x="17280" y="10800"/>
                  </a:cubicBezTo>
                  <a:cubicBezTo>
                    <a:pt x="17280" y="14377"/>
                    <a:pt x="14381" y="17279"/>
                    <a:pt x="10800" y="17279"/>
                  </a:cubicBezTo>
                  <a:moveTo>
                    <a:pt x="10800" y="0"/>
                  </a:moveTo>
                  <a:cubicBezTo>
                    <a:pt x="4847" y="0"/>
                    <a:pt x="0" y="4843"/>
                    <a:pt x="0" y="10800"/>
                  </a:cubicBezTo>
                  <a:cubicBezTo>
                    <a:pt x="0" y="16756"/>
                    <a:pt x="4847" y="21599"/>
                    <a:pt x="10800" y="21599"/>
                  </a:cubicBezTo>
                  <a:cubicBezTo>
                    <a:pt x="16752" y="21599"/>
                    <a:pt x="21600" y="16756"/>
                    <a:pt x="21600" y="10800"/>
                  </a:cubicBezTo>
                  <a:cubicBezTo>
                    <a:pt x="21600" y="4843"/>
                    <a:pt x="16752"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2" name="AutoShape 40"/>
            <p:cNvSpPr/>
            <p:nvPr/>
          </p:nvSpPr>
          <p:spPr bwMode="auto">
            <a:xfrm>
              <a:off x="7391517" y="4192115"/>
              <a:ext cx="57944" cy="579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5400"/>
                  </a:moveTo>
                  <a:cubicBezTo>
                    <a:pt x="13779" y="5400"/>
                    <a:pt x="16199" y="7815"/>
                    <a:pt x="16199" y="10800"/>
                  </a:cubicBezTo>
                  <a:cubicBezTo>
                    <a:pt x="16199" y="13784"/>
                    <a:pt x="13779" y="16200"/>
                    <a:pt x="10800" y="16200"/>
                  </a:cubicBezTo>
                  <a:cubicBezTo>
                    <a:pt x="7820" y="16200"/>
                    <a:pt x="5399" y="13784"/>
                    <a:pt x="5399" y="10800"/>
                  </a:cubicBezTo>
                  <a:cubicBezTo>
                    <a:pt x="5399" y="7815"/>
                    <a:pt x="7820" y="5400"/>
                    <a:pt x="10800" y="5400"/>
                  </a:cubicBezTo>
                  <a:moveTo>
                    <a:pt x="0" y="10800"/>
                  </a:moveTo>
                  <a:cubicBezTo>
                    <a:pt x="0" y="16753"/>
                    <a:pt x="4843" y="21599"/>
                    <a:pt x="10800" y="21599"/>
                  </a:cubicBezTo>
                  <a:cubicBezTo>
                    <a:pt x="16756" y="21599"/>
                    <a:pt x="21600" y="16753"/>
                    <a:pt x="21600" y="10800"/>
                  </a:cubicBezTo>
                  <a:cubicBezTo>
                    <a:pt x="21600" y="4846"/>
                    <a:pt x="16756" y="0"/>
                    <a:pt x="10800" y="0"/>
                  </a:cubicBezTo>
                  <a:cubicBezTo>
                    <a:pt x="4843" y="0"/>
                    <a:pt x="0" y="4846"/>
                    <a:pt x="0" y="1080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3" name="AutoShape 41"/>
            <p:cNvSpPr/>
            <p:nvPr/>
          </p:nvSpPr>
          <p:spPr bwMode="auto">
            <a:xfrm>
              <a:off x="7449460" y="4293715"/>
              <a:ext cx="29369" cy="28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1599"/>
                  </a:moveTo>
                  <a:cubicBezTo>
                    <a:pt x="16758" y="21599"/>
                    <a:pt x="21600" y="16769"/>
                    <a:pt x="21600" y="10800"/>
                  </a:cubicBezTo>
                  <a:cubicBezTo>
                    <a:pt x="21600" y="4830"/>
                    <a:pt x="16758" y="0"/>
                    <a:pt x="10800" y="0"/>
                  </a:cubicBezTo>
                  <a:cubicBezTo>
                    <a:pt x="4841" y="0"/>
                    <a:pt x="0" y="4830"/>
                    <a:pt x="0" y="10800"/>
                  </a:cubicBezTo>
                  <a:cubicBezTo>
                    <a:pt x="0" y="16769"/>
                    <a:pt x="4841" y="21599"/>
                    <a:pt x="10800" y="21599"/>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sp>
          <p:nvSpPr>
            <p:cNvPr id="34" name="AutoShape 42"/>
            <p:cNvSpPr/>
            <p:nvPr/>
          </p:nvSpPr>
          <p:spPr bwMode="auto">
            <a:xfrm>
              <a:off x="7682029" y="4075434"/>
              <a:ext cx="28575" cy="293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41" y="0"/>
                    <a:pt x="0" y="4830"/>
                    <a:pt x="0" y="10800"/>
                  </a:cubicBezTo>
                  <a:cubicBezTo>
                    <a:pt x="0" y="16769"/>
                    <a:pt x="4841" y="21599"/>
                    <a:pt x="10800" y="21599"/>
                  </a:cubicBezTo>
                  <a:cubicBezTo>
                    <a:pt x="16758" y="21599"/>
                    <a:pt x="21600" y="16769"/>
                    <a:pt x="21600" y="10800"/>
                  </a:cubicBezTo>
                  <a:cubicBezTo>
                    <a:pt x="21600" y="4830"/>
                    <a:pt x="16758" y="0"/>
                    <a:pt x="10800" y="0"/>
                  </a:cubicBezTo>
                </a:path>
              </a:pathLst>
            </a:custGeom>
            <a:grp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p>
              <a:pPr algn="ctr" defTabSz="228600" fontAlgn="base" hangingPunct="0">
                <a:spcBef>
                  <a:spcPct val="0"/>
                </a:spcBef>
                <a:spcAft>
                  <a:spcPct val="0"/>
                </a:spcAft>
              </a:pPr>
              <a:endParaRPr lang="en-US">
                <a:solidFill>
                  <a:schemeClr val="tx2">
                    <a:lumMod val="60000"/>
                    <a:lumOff val="40000"/>
                  </a:schemeClr>
                </a:solidFill>
                <a:effectLst>
                  <a:outerShdw blurRad="38100" dist="38100" dir="2700000" algn="tl">
                    <a:srgbClr val="000000"/>
                  </a:outerShdw>
                </a:effectLst>
                <a:latin typeface="Gill Sans" charset="0"/>
                <a:sym typeface="Gill Sans"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b="1" dirty="0">
                <a:sym typeface="+mn-ea"/>
              </a:rPr>
              <a:t>行业背景介绍</a:t>
            </a:r>
            <a:endParaRPr lang="zh-CN" altLang="en-US" dirty="0"/>
          </a:p>
        </p:txBody>
      </p:sp>
      <p:sp>
        <p:nvSpPr>
          <p:cNvPr id="7" name="Text Placeholder 26"/>
          <p:cNvSpPr txBox="1"/>
          <p:nvPr/>
        </p:nvSpPr>
        <p:spPr>
          <a:xfrm>
            <a:off x="396875" y="3408045"/>
            <a:ext cx="4443730" cy="2718435"/>
          </a:xfrm>
          <a:prstGeom prst="rect">
            <a:avLst/>
          </a:prstGeom>
        </p:spPr>
        <p:txBody>
          <a:bodyPr lIns="91431" tIns="45715" rIns="91431" bIns="45715"/>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935990">
              <a:lnSpc>
                <a:spcPct val="150000"/>
              </a:lnSpc>
              <a:buFont typeface="Wingdings" panose="05000000000000000000" pitchFamily="2" charset="2"/>
              <a:buChar char="q"/>
            </a:pPr>
            <a:r>
              <a:rPr lang="id-ID" sz="1400">
                <a:solidFill>
                  <a:schemeClr val="tx1">
                    <a:lumMod val="65000"/>
                    <a:lumOff val="35000"/>
                  </a:schemeClr>
                </a:solidFill>
                <a:latin typeface="微软雅黑" panose="020B0503020204020204" charset="-122"/>
                <a:ea typeface="微软雅黑" panose="020B0503020204020204" charset="-122"/>
              </a:rPr>
              <a:t>近几年来，</a:t>
            </a:r>
            <a:r>
              <a:rPr lang="zh-CN" altLang="id-ID" sz="1400">
                <a:solidFill>
                  <a:schemeClr val="tx1">
                    <a:lumMod val="65000"/>
                    <a:lumOff val="35000"/>
                  </a:schemeClr>
                </a:solidFill>
                <a:latin typeface="微软雅黑" panose="020B0503020204020204" charset="-122"/>
                <a:ea typeface="微软雅黑" panose="020B0503020204020204" charset="-122"/>
              </a:rPr>
              <a:t>网络已经成为人们生活和娱乐的基础，企业宿舍</a:t>
            </a:r>
            <a:r>
              <a:rPr lang="id-ID" sz="1400">
                <a:solidFill>
                  <a:schemeClr val="tx1">
                    <a:lumMod val="65000"/>
                    <a:lumOff val="35000"/>
                  </a:schemeClr>
                </a:solidFill>
                <a:latin typeface="微软雅黑" panose="020B0503020204020204" charset="-122"/>
                <a:ea typeface="微软雅黑" panose="020B0503020204020204" charset="-122"/>
              </a:rPr>
              <a:t>网络建设越来越完善，运营商投资力度也逐渐加大，由最初的</a:t>
            </a:r>
            <a:r>
              <a:rPr lang="id-ID" b="1">
                <a:solidFill>
                  <a:schemeClr val="tx1">
                    <a:lumMod val="65000"/>
                    <a:lumOff val="35000"/>
                  </a:schemeClr>
                </a:solidFill>
                <a:latin typeface="微软雅黑" panose="020B0503020204020204" charset="-122"/>
                <a:ea typeface="微软雅黑" panose="020B0503020204020204" charset="-122"/>
              </a:rPr>
              <a:t>单个运营商变成多家运营商综合运营的模式</a:t>
            </a:r>
            <a:r>
              <a:rPr lang="id-ID" sz="1400">
                <a:solidFill>
                  <a:schemeClr val="tx1">
                    <a:lumMod val="65000"/>
                    <a:lumOff val="35000"/>
                  </a:schemeClr>
                </a:solidFill>
                <a:latin typeface="微软雅黑" panose="020B0503020204020204" charset="-122"/>
                <a:ea typeface="微软雅黑" panose="020B0503020204020204" charset="-122"/>
              </a:rPr>
              <a:t>，运营需求越来越精细化。</a:t>
            </a:r>
            <a:endParaRPr lang="id-ID" sz="1400">
              <a:solidFill>
                <a:schemeClr val="tx1">
                  <a:lumMod val="65000"/>
                  <a:lumOff val="35000"/>
                </a:schemeClr>
              </a:solidFill>
              <a:latin typeface="微软雅黑" panose="020B0503020204020204" charset="-122"/>
              <a:ea typeface="微软雅黑" panose="020B0503020204020204" charset="-122"/>
            </a:endParaRPr>
          </a:p>
          <a:p>
            <a:pPr marL="171450" indent="-171450" defTabSz="935990">
              <a:lnSpc>
                <a:spcPct val="150000"/>
              </a:lnSpc>
              <a:buFont typeface="Wingdings" panose="05000000000000000000" pitchFamily="2" charset="2"/>
              <a:buChar char="q"/>
            </a:pPr>
            <a:r>
              <a:rPr lang="id-ID" sz="1400">
                <a:solidFill>
                  <a:schemeClr val="tx1">
                    <a:lumMod val="65000"/>
                    <a:lumOff val="35000"/>
                  </a:schemeClr>
                </a:solidFill>
                <a:latin typeface="微软雅黑" panose="020B0503020204020204" charset="-122"/>
                <a:ea typeface="微软雅黑" panose="020B0503020204020204" charset="-122"/>
              </a:rPr>
              <a:t>在逐步升级已有网络基础设施环境的同时，还要考虑到对</a:t>
            </a:r>
            <a:r>
              <a:rPr lang="id-ID" b="1">
                <a:solidFill>
                  <a:schemeClr val="tx1">
                    <a:lumMod val="65000"/>
                    <a:lumOff val="35000"/>
                  </a:schemeClr>
                </a:solidFill>
                <a:latin typeface="微软雅黑" panose="020B0503020204020204" charset="-122"/>
                <a:ea typeface="微软雅黑" panose="020B0503020204020204" charset="-122"/>
              </a:rPr>
              <a:t>已有系统的利用，规</a:t>
            </a:r>
            <a:r>
              <a:rPr lang="id-ID" b="1">
                <a:solidFill>
                  <a:schemeClr val="tx1">
                    <a:lumMod val="65000"/>
                    <a:lumOff val="35000"/>
                  </a:schemeClr>
                </a:solidFill>
                <a:latin typeface="微软雅黑" panose="020B0503020204020204" charset="-122"/>
                <a:ea typeface="微软雅黑" panose="020B0503020204020204" charset="-122"/>
              </a:rPr>
              <a:t>避盲目重复建设</a:t>
            </a:r>
            <a:r>
              <a:rPr lang="id-ID" sz="1400">
                <a:solidFill>
                  <a:schemeClr val="tx1">
                    <a:lumMod val="65000"/>
                    <a:lumOff val="35000"/>
                  </a:schemeClr>
                </a:solidFill>
                <a:latin typeface="微软雅黑" panose="020B0503020204020204" charset="-122"/>
                <a:ea typeface="微软雅黑" panose="020B0503020204020204" charset="-122"/>
              </a:rPr>
              <a:t>以及各种潜在的风险。</a:t>
            </a:r>
            <a:endParaRPr lang="id-ID" sz="1400">
              <a:solidFill>
                <a:schemeClr val="tx1">
                  <a:lumMod val="65000"/>
                  <a:lumOff val="35000"/>
                </a:schemeClr>
              </a:solidFill>
              <a:latin typeface="微软雅黑" panose="020B0503020204020204" charset="-122"/>
              <a:ea typeface="微软雅黑" panose="020B0503020204020204" charset="-122"/>
            </a:endParaRPr>
          </a:p>
        </p:txBody>
      </p:sp>
      <p:grpSp>
        <p:nvGrpSpPr>
          <p:cNvPr id="6" name="组合 5"/>
          <p:cNvGrpSpPr/>
          <p:nvPr/>
        </p:nvGrpSpPr>
        <p:grpSpPr>
          <a:xfrm>
            <a:off x="44450" y="1636395"/>
            <a:ext cx="3520440" cy="1239520"/>
            <a:chOff x="-227" y="3183"/>
            <a:chExt cx="5544" cy="1952"/>
          </a:xfrm>
        </p:grpSpPr>
        <p:sp>
          <p:nvSpPr>
            <p:cNvPr id="4" name="Rectangle 3"/>
            <p:cNvSpPr/>
            <p:nvPr/>
          </p:nvSpPr>
          <p:spPr>
            <a:xfrm>
              <a:off x="-227" y="3183"/>
              <a:ext cx="5544" cy="1920"/>
            </a:xfrm>
            <a:prstGeom prst="rect">
              <a:avLst/>
            </a:prstGeom>
            <a:gradFill>
              <a:gsLst>
                <a:gs pos="0">
                  <a:schemeClr val="bg2"/>
                </a:gs>
                <a:gs pos="100000">
                  <a:schemeClr val="tx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p>
              <a:pPr algn="ctr"/>
              <a:endParaRPr lang="en-AU"/>
            </a:p>
          </p:txBody>
        </p:sp>
        <p:sp>
          <p:nvSpPr>
            <p:cNvPr id="5" name="TextBox 4"/>
            <p:cNvSpPr txBox="1"/>
            <p:nvPr/>
          </p:nvSpPr>
          <p:spPr>
            <a:xfrm>
              <a:off x="185" y="3539"/>
              <a:ext cx="5020" cy="1596"/>
            </a:xfrm>
            <a:prstGeom prst="rect">
              <a:avLst/>
            </a:prstGeom>
            <a:noFill/>
          </p:spPr>
          <p:txBody>
            <a:bodyPr wrap="square" lIns="91431" tIns="45715" rIns="91431" bIns="45715" rtlCol="0">
              <a:spAutoFit/>
            </a:bodyPr>
            <a:p>
              <a:r>
                <a:rPr lang="zh-CN" altLang="id-ID" sz="2800" b="1" dirty="0">
                  <a:solidFill>
                    <a:schemeClr val="bg1"/>
                  </a:solidFill>
                  <a:latin typeface="+mj-lt"/>
                  <a:cs typeface="Lato Regular"/>
                </a:rPr>
                <a:t>企业宿舍网络建设</a:t>
              </a:r>
              <a:endParaRPr lang="en-US" sz="2800" b="1" dirty="0">
                <a:solidFill>
                  <a:schemeClr val="bg1"/>
                </a:solidFill>
                <a:latin typeface="+mj-lt"/>
                <a:cs typeface="Lato Regular"/>
              </a:endParaRPr>
            </a:p>
            <a:p>
              <a:r>
                <a:rPr lang="id-ID" sz="1600" b="1" dirty="0">
                  <a:solidFill>
                    <a:schemeClr val="bg1"/>
                  </a:solidFill>
                  <a:cs typeface="Lato Regular"/>
                </a:rPr>
                <a:t>Network Construction in Colleges and Universities</a:t>
              </a:r>
              <a:endParaRPr lang="id-ID" sz="1600" b="1" dirty="0">
                <a:solidFill>
                  <a:schemeClr val="bg1"/>
                </a:solidFill>
                <a:cs typeface="Lato Regular"/>
              </a:endParaRPr>
            </a:p>
          </p:txBody>
        </p:sp>
      </p:grpSp>
      <p:grpSp>
        <p:nvGrpSpPr>
          <p:cNvPr id="45" name="Group 44"/>
          <p:cNvGrpSpPr/>
          <p:nvPr/>
        </p:nvGrpSpPr>
        <p:grpSpPr>
          <a:xfrm>
            <a:off x="5537835" y="1680845"/>
            <a:ext cx="5779770" cy="1727200"/>
            <a:chOff x="4283228" y="1890752"/>
            <a:chExt cx="6718602" cy="2007396"/>
          </a:xfrm>
        </p:grpSpPr>
        <p:grpSp>
          <p:nvGrpSpPr>
            <p:cNvPr id="8" name="Group 7"/>
            <p:cNvGrpSpPr/>
            <p:nvPr/>
          </p:nvGrpSpPr>
          <p:grpSpPr>
            <a:xfrm>
              <a:off x="9034514" y="1905782"/>
              <a:ext cx="1967316" cy="1987355"/>
              <a:chOff x="5095876" y="1575753"/>
              <a:chExt cx="1870075" cy="1889124"/>
            </a:xfrm>
            <a:solidFill>
              <a:schemeClr val="accent5"/>
            </a:solidFill>
          </p:grpSpPr>
          <p:sp>
            <p:nvSpPr>
              <p:cNvPr id="9" name="Freeform 8"/>
              <p:cNvSpPr/>
              <p:nvPr/>
            </p:nvSpPr>
            <p:spPr bwMode="auto">
              <a:xfrm>
                <a:off x="6062663" y="2942590"/>
                <a:ext cx="601663" cy="522287"/>
              </a:xfrm>
              <a:custGeom>
                <a:avLst/>
                <a:gdLst>
                  <a:gd name="T0" fmla="*/ 1 w 246"/>
                  <a:gd name="T1" fmla="*/ 134 h 213"/>
                  <a:gd name="T2" fmla="*/ 0 w 246"/>
                  <a:gd name="T3" fmla="*/ 63 h 213"/>
                  <a:gd name="T4" fmla="*/ 7 w 246"/>
                  <a:gd name="T5" fmla="*/ 56 h 213"/>
                  <a:gd name="T6" fmla="*/ 130 w 246"/>
                  <a:gd name="T7" fmla="*/ 6 h 213"/>
                  <a:gd name="T8" fmla="*/ 145 w 246"/>
                  <a:gd name="T9" fmla="*/ 7 h 213"/>
                  <a:gd name="T10" fmla="*/ 242 w 246"/>
                  <a:gd name="T11" fmla="*/ 104 h 213"/>
                  <a:gd name="T12" fmla="*/ 241 w 246"/>
                  <a:gd name="T13" fmla="*/ 116 h 213"/>
                  <a:gd name="T14" fmla="*/ 36 w 246"/>
                  <a:gd name="T15" fmla="*/ 209 h 213"/>
                  <a:gd name="T16" fmla="*/ 7 w 246"/>
                  <a:gd name="T17" fmla="*/ 212 h 213"/>
                  <a:gd name="T18" fmla="*/ 0 w 246"/>
                  <a:gd name="T19" fmla="*/ 206 h 213"/>
                  <a:gd name="T20" fmla="*/ 1 w 246"/>
                  <a:gd name="T21" fmla="*/ 134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213">
                    <a:moveTo>
                      <a:pt x="1" y="134"/>
                    </a:moveTo>
                    <a:cubicBezTo>
                      <a:pt x="1" y="111"/>
                      <a:pt x="1" y="87"/>
                      <a:pt x="0" y="63"/>
                    </a:cubicBezTo>
                    <a:cubicBezTo>
                      <a:pt x="0" y="58"/>
                      <a:pt x="2" y="56"/>
                      <a:pt x="7" y="56"/>
                    </a:cubicBezTo>
                    <a:cubicBezTo>
                      <a:pt x="53" y="52"/>
                      <a:pt x="94" y="35"/>
                      <a:pt x="130" y="6"/>
                    </a:cubicBezTo>
                    <a:cubicBezTo>
                      <a:pt x="138" y="0"/>
                      <a:pt x="138" y="0"/>
                      <a:pt x="145" y="7"/>
                    </a:cubicBezTo>
                    <a:cubicBezTo>
                      <a:pt x="177" y="39"/>
                      <a:pt x="209" y="72"/>
                      <a:pt x="242" y="104"/>
                    </a:cubicBezTo>
                    <a:cubicBezTo>
                      <a:pt x="246" y="109"/>
                      <a:pt x="246" y="111"/>
                      <a:pt x="241" y="116"/>
                    </a:cubicBezTo>
                    <a:cubicBezTo>
                      <a:pt x="182" y="167"/>
                      <a:pt x="114" y="198"/>
                      <a:pt x="36" y="209"/>
                    </a:cubicBezTo>
                    <a:cubicBezTo>
                      <a:pt x="27" y="210"/>
                      <a:pt x="17" y="211"/>
                      <a:pt x="7" y="212"/>
                    </a:cubicBezTo>
                    <a:cubicBezTo>
                      <a:pt x="2" y="213"/>
                      <a:pt x="0" y="211"/>
                      <a:pt x="0" y="206"/>
                    </a:cubicBezTo>
                    <a:cubicBezTo>
                      <a:pt x="1" y="182"/>
                      <a:pt x="1" y="158"/>
                      <a:pt x="1" y="134"/>
                    </a:cubicBezTo>
                    <a:close/>
                  </a:path>
                </a:pathLst>
              </a:custGeom>
              <a:grpFill/>
              <a:ln>
                <a:noFill/>
              </a:ln>
            </p:spPr>
            <p:txBody>
              <a:bodyPr vert="horz" wrap="square" lIns="121920" tIns="60960" rIns="121920" bIns="60960" numCol="1" anchor="t" anchorCtr="0" compatLnSpc="1"/>
              <a:lstStyle/>
              <a:p>
                <a:endParaRPr lang="en-US" sz="2400"/>
              </a:p>
            </p:txBody>
          </p:sp>
          <p:sp>
            <p:nvSpPr>
              <p:cNvPr id="10" name="Freeform 9"/>
              <p:cNvSpPr/>
              <p:nvPr/>
            </p:nvSpPr>
            <p:spPr bwMode="auto">
              <a:xfrm>
                <a:off x="5386388" y="2942590"/>
                <a:ext cx="603250" cy="519112"/>
              </a:xfrm>
              <a:custGeom>
                <a:avLst/>
                <a:gdLst>
                  <a:gd name="T0" fmla="*/ 247 w 247"/>
                  <a:gd name="T1" fmla="*/ 134 h 212"/>
                  <a:gd name="T2" fmla="*/ 247 w 247"/>
                  <a:gd name="T3" fmla="*/ 206 h 212"/>
                  <a:gd name="T4" fmla="*/ 241 w 247"/>
                  <a:gd name="T5" fmla="*/ 212 h 212"/>
                  <a:gd name="T6" fmla="*/ 44 w 247"/>
                  <a:gd name="T7" fmla="*/ 145 h 212"/>
                  <a:gd name="T8" fmla="*/ 4 w 247"/>
                  <a:gd name="T9" fmla="*/ 115 h 212"/>
                  <a:gd name="T10" fmla="*/ 4 w 247"/>
                  <a:gd name="T11" fmla="*/ 106 h 212"/>
                  <a:gd name="T12" fmla="*/ 105 w 247"/>
                  <a:gd name="T13" fmla="*/ 4 h 212"/>
                  <a:gd name="T14" fmla="*/ 114 w 247"/>
                  <a:gd name="T15" fmla="*/ 3 h 212"/>
                  <a:gd name="T16" fmla="*/ 242 w 247"/>
                  <a:gd name="T17" fmla="*/ 57 h 212"/>
                  <a:gd name="T18" fmla="*/ 247 w 247"/>
                  <a:gd name="T19" fmla="*/ 64 h 212"/>
                  <a:gd name="T20" fmla="*/ 247 w 247"/>
                  <a:gd name="T21" fmla="*/ 13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7" h="212">
                    <a:moveTo>
                      <a:pt x="247" y="134"/>
                    </a:moveTo>
                    <a:cubicBezTo>
                      <a:pt x="247" y="158"/>
                      <a:pt x="247" y="182"/>
                      <a:pt x="247" y="206"/>
                    </a:cubicBezTo>
                    <a:cubicBezTo>
                      <a:pt x="247" y="211"/>
                      <a:pt x="246" y="212"/>
                      <a:pt x="241" y="212"/>
                    </a:cubicBezTo>
                    <a:cubicBezTo>
                      <a:pt x="169" y="207"/>
                      <a:pt x="104" y="186"/>
                      <a:pt x="44" y="145"/>
                    </a:cubicBezTo>
                    <a:cubicBezTo>
                      <a:pt x="31" y="136"/>
                      <a:pt x="17" y="125"/>
                      <a:pt x="4" y="115"/>
                    </a:cubicBezTo>
                    <a:cubicBezTo>
                      <a:pt x="0" y="111"/>
                      <a:pt x="0" y="109"/>
                      <a:pt x="4" y="106"/>
                    </a:cubicBezTo>
                    <a:cubicBezTo>
                      <a:pt x="38" y="72"/>
                      <a:pt x="72" y="39"/>
                      <a:pt x="105" y="4"/>
                    </a:cubicBezTo>
                    <a:cubicBezTo>
                      <a:pt x="108" y="1"/>
                      <a:pt x="110" y="0"/>
                      <a:pt x="114" y="3"/>
                    </a:cubicBezTo>
                    <a:cubicBezTo>
                      <a:pt x="151" y="35"/>
                      <a:pt x="194" y="53"/>
                      <a:pt x="242" y="57"/>
                    </a:cubicBezTo>
                    <a:cubicBezTo>
                      <a:pt x="247" y="57"/>
                      <a:pt x="247" y="60"/>
                      <a:pt x="247" y="64"/>
                    </a:cubicBezTo>
                    <a:cubicBezTo>
                      <a:pt x="247" y="87"/>
                      <a:pt x="247" y="111"/>
                      <a:pt x="247" y="134"/>
                    </a:cubicBezTo>
                    <a:close/>
                  </a:path>
                </a:pathLst>
              </a:custGeom>
              <a:grpFill/>
              <a:ln>
                <a:noFill/>
              </a:ln>
            </p:spPr>
            <p:txBody>
              <a:bodyPr vert="horz" wrap="square" lIns="121920" tIns="60960" rIns="121920" bIns="60960" numCol="1" anchor="t" anchorCtr="0" compatLnSpc="1"/>
              <a:lstStyle/>
              <a:p>
                <a:endParaRPr lang="en-US" sz="2400"/>
              </a:p>
            </p:txBody>
          </p:sp>
          <p:sp>
            <p:nvSpPr>
              <p:cNvPr id="11" name="Freeform 10"/>
              <p:cNvSpPr/>
              <p:nvPr/>
            </p:nvSpPr>
            <p:spPr bwMode="auto">
              <a:xfrm>
                <a:off x="6062663" y="1575753"/>
                <a:ext cx="603250" cy="517525"/>
              </a:xfrm>
              <a:custGeom>
                <a:avLst/>
                <a:gdLst>
                  <a:gd name="T0" fmla="*/ 5 w 247"/>
                  <a:gd name="T1" fmla="*/ 1 h 211"/>
                  <a:gd name="T2" fmla="*/ 167 w 247"/>
                  <a:gd name="T3" fmla="*/ 45 h 211"/>
                  <a:gd name="T4" fmla="*/ 236 w 247"/>
                  <a:gd name="T5" fmla="*/ 93 h 211"/>
                  <a:gd name="T6" fmla="*/ 237 w 247"/>
                  <a:gd name="T7" fmla="*/ 113 h 211"/>
                  <a:gd name="T8" fmla="*/ 144 w 247"/>
                  <a:gd name="T9" fmla="*/ 206 h 211"/>
                  <a:gd name="T10" fmla="*/ 131 w 247"/>
                  <a:gd name="T11" fmla="*/ 207 h 211"/>
                  <a:gd name="T12" fmla="*/ 55 w 247"/>
                  <a:gd name="T13" fmla="*/ 165 h 211"/>
                  <a:gd name="T14" fmla="*/ 6 w 247"/>
                  <a:gd name="T15" fmla="*/ 156 h 211"/>
                  <a:gd name="T16" fmla="*/ 0 w 247"/>
                  <a:gd name="T17" fmla="*/ 150 h 211"/>
                  <a:gd name="T18" fmla="*/ 1 w 247"/>
                  <a:gd name="T19" fmla="*/ 7 h 211"/>
                  <a:gd name="T20" fmla="*/ 5 w 247"/>
                  <a:gd name="T21" fmla="*/ 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7" h="211">
                    <a:moveTo>
                      <a:pt x="5" y="1"/>
                    </a:moveTo>
                    <a:cubicBezTo>
                      <a:pt x="63" y="3"/>
                      <a:pt x="116" y="19"/>
                      <a:pt x="167" y="45"/>
                    </a:cubicBezTo>
                    <a:cubicBezTo>
                      <a:pt x="192" y="58"/>
                      <a:pt x="215" y="74"/>
                      <a:pt x="236" y="93"/>
                    </a:cubicBezTo>
                    <a:cubicBezTo>
                      <a:pt x="247" y="103"/>
                      <a:pt x="247" y="103"/>
                      <a:pt x="237" y="113"/>
                    </a:cubicBezTo>
                    <a:cubicBezTo>
                      <a:pt x="206" y="144"/>
                      <a:pt x="174" y="175"/>
                      <a:pt x="144" y="206"/>
                    </a:cubicBezTo>
                    <a:cubicBezTo>
                      <a:pt x="139" y="211"/>
                      <a:pt x="135" y="210"/>
                      <a:pt x="131" y="207"/>
                    </a:cubicBezTo>
                    <a:cubicBezTo>
                      <a:pt x="109" y="188"/>
                      <a:pt x="83" y="175"/>
                      <a:pt x="55" y="165"/>
                    </a:cubicBezTo>
                    <a:cubicBezTo>
                      <a:pt x="39" y="160"/>
                      <a:pt x="23" y="157"/>
                      <a:pt x="6" y="156"/>
                    </a:cubicBezTo>
                    <a:cubicBezTo>
                      <a:pt x="1" y="155"/>
                      <a:pt x="0" y="154"/>
                      <a:pt x="0" y="150"/>
                    </a:cubicBezTo>
                    <a:cubicBezTo>
                      <a:pt x="1" y="102"/>
                      <a:pt x="1" y="55"/>
                      <a:pt x="1" y="7"/>
                    </a:cubicBezTo>
                    <a:cubicBezTo>
                      <a:pt x="1" y="4"/>
                      <a:pt x="0" y="0"/>
                      <a:pt x="5" y="1"/>
                    </a:cubicBezTo>
                    <a:close/>
                  </a:path>
                </a:pathLst>
              </a:custGeom>
              <a:grpFill/>
              <a:ln>
                <a:noFill/>
              </a:ln>
            </p:spPr>
            <p:txBody>
              <a:bodyPr vert="horz" wrap="square" lIns="121920" tIns="60960" rIns="121920" bIns="60960" numCol="1" anchor="t" anchorCtr="0" compatLnSpc="1"/>
              <a:lstStyle/>
              <a:p>
                <a:endParaRPr lang="en-US" sz="2400"/>
              </a:p>
            </p:txBody>
          </p:sp>
          <p:sp>
            <p:nvSpPr>
              <p:cNvPr id="12" name="Freeform 11"/>
              <p:cNvSpPr/>
              <p:nvPr/>
            </p:nvSpPr>
            <p:spPr bwMode="auto">
              <a:xfrm>
                <a:off x="5386388" y="1578928"/>
                <a:ext cx="603250" cy="514350"/>
              </a:xfrm>
              <a:custGeom>
                <a:avLst/>
                <a:gdLst>
                  <a:gd name="T0" fmla="*/ 247 w 247"/>
                  <a:gd name="T1" fmla="*/ 78 h 210"/>
                  <a:gd name="T2" fmla="*/ 247 w 247"/>
                  <a:gd name="T3" fmla="*/ 148 h 210"/>
                  <a:gd name="T4" fmla="*/ 241 w 247"/>
                  <a:gd name="T5" fmla="*/ 155 h 210"/>
                  <a:gd name="T6" fmla="*/ 131 w 247"/>
                  <a:gd name="T7" fmla="*/ 194 h 210"/>
                  <a:gd name="T8" fmla="*/ 114 w 247"/>
                  <a:gd name="T9" fmla="*/ 207 h 210"/>
                  <a:gd name="T10" fmla="*/ 105 w 247"/>
                  <a:gd name="T11" fmla="*/ 207 h 210"/>
                  <a:gd name="T12" fmla="*/ 4 w 247"/>
                  <a:gd name="T13" fmla="*/ 105 h 210"/>
                  <a:gd name="T14" fmla="*/ 4 w 247"/>
                  <a:gd name="T15" fmla="*/ 97 h 210"/>
                  <a:gd name="T16" fmla="*/ 70 w 247"/>
                  <a:gd name="T17" fmla="*/ 51 h 210"/>
                  <a:gd name="T18" fmla="*/ 159 w 247"/>
                  <a:gd name="T19" fmla="*/ 13 h 210"/>
                  <a:gd name="T20" fmla="*/ 219 w 247"/>
                  <a:gd name="T21" fmla="*/ 2 h 210"/>
                  <a:gd name="T22" fmla="*/ 239 w 247"/>
                  <a:gd name="T23" fmla="*/ 0 h 210"/>
                  <a:gd name="T24" fmla="*/ 247 w 247"/>
                  <a:gd name="T25" fmla="*/ 8 h 210"/>
                  <a:gd name="T26" fmla="*/ 247 w 247"/>
                  <a:gd name="T27" fmla="*/ 7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7" h="210">
                    <a:moveTo>
                      <a:pt x="247" y="78"/>
                    </a:moveTo>
                    <a:cubicBezTo>
                      <a:pt x="247" y="101"/>
                      <a:pt x="247" y="124"/>
                      <a:pt x="247" y="148"/>
                    </a:cubicBezTo>
                    <a:cubicBezTo>
                      <a:pt x="247" y="151"/>
                      <a:pt x="247" y="154"/>
                      <a:pt x="241" y="155"/>
                    </a:cubicBezTo>
                    <a:cubicBezTo>
                      <a:pt x="201" y="158"/>
                      <a:pt x="164" y="171"/>
                      <a:pt x="131" y="194"/>
                    </a:cubicBezTo>
                    <a:cubicBezTo>
                      <a:pt x="125" y="198"/>
                      <a:pt x="119" y="203"/>
                      <a:pt x="114" y="207"/>
                    </a:cubicBezTo>
                    <a:cubicBezTo>
                      <a:pt x="111" y="210"/>
                      <a:pt x="109" y="210"/>
                      <a:pt x="105" y="207"/>
                    </a:cubicBezTo>
                    <a:cubicBezTo>
                      <a:pt x="72" y="173"/>
                      <a:pt x="38" y="139"/>
                      <a:pt x="4" y="105"/>
                    </a:cubicBezTo>
                    <a:cubicBezTo>
                      <a:pt x="0" y="102"/>
                      <a:pt x="1" y="100"/>
                      <a:pt x="4" y="97"/>
                    </a:cubicBezTo>
                    <a:cubicBezTo>
                      <a:pt x="25" y="80"/>
                      <a:pt x="46" y="64"/>
                      <a:pt x="70" y="51"/>
                    </a:cubicBezTo>
                    <a:cubicBezTo>
                      <a:pt x="98" y="34"/>
                      <a:pt x="128" y="21"/>
                      <a:pt x="159" y="13"/>
                    </a:cubicBezTo>
                    <a:cubicBezTo>
                      <a:pt x="179" y="8"/>
                      <a:pt x="199" y="4"/>
                      <a:pt x="219" y="2"/>
                    </a:cubicBezTo>
                    <a:cubicBezTo>
                      <a:pt x="226" y="1"/>
                      <a:pt x="233" y="1"/>
                      <a:pt x="239" y="0"/>
                    </a:cubicBezTo>
                    <a:cubicBezTo>
                      <a:pt x="246" y="0"/>
                      <a:pt x="247" y="3"/>
                      <a:pt x="247" y="8"/>
                    </a:cubicBezTo>
                    <a:cubicBezTo>
                      <a:pt x="247" y="31"/>
                      <a:pt x="247" y="55"/>
                      <a:pt x="247" y="78"/>
                    </a:cubicBezTo>
                    <a:close/>
                  </a:path>
                </a:pathLst>
              </a:custGeom>
              <a:grpFill/>
              <a:ln>
                <a:noFill/>
              </a:ln>
            </p:spPr>
            <p:txBody>
              <a:bodyPr vert="horz" wrap="square" lIns="121920" tIns="60960" rIns="121920" bIns="60960" numCol="1" anchor="t" anchorCtr="0" compatLnSpc="1"/>
              <a:lstStyle/>
              <a:p>
                <a:endParaRPr lang="en-US" sz="2400"/>
              </a:p>
            </p:txBody>
          </p:sp>
          <p:sp>
            <p:nvSpPr>
              <p:cNvPr id="14" name="Freeform 12"/>
              <p:cNvSpPr/>
              <p:nvPr/>
            </p:nvSpPr>
            <p:spPr bwMode="auto">
              <a:xfrm>
                <a:off x="6453188" y="1878965"/>
                <a:ext cx="512763" cy="598487"/>
              </a:xfrm>
              <a:custGeom>
                <a:avLst/>
                <a:gdLst>
                  <a:gd name="T0" fmla="*/ 123 w 210"/>
                  <a:gd name="T1" fmla="*/ 200 h 244"/>
                  <a:gd name="T2" fmla="*/ 123 w 210"/>
                  <a:gd name="T3" fmla="*/ 142 h 244"/>
                  <a:gd name="T4" fmla="*/ 208 w 210"/>
                  <a:gd name="T5" fmla="*/ 244 h 244"/>
                  <a:gd name="T6" fmla="*/ 210 w 210"/>
                  <a:gd name="T7" fmla="*/ 237 h 244"/>
                  <a:gd name="T8" fmla="*/ 206 w 210"/>
                  <a:gd name="T9" fmla="*/ 200 h 244"/>
                  <a:gd name="T10" fmla="*/ 113 w 210"/>
                  <a:gd name="T11" fmla="*/ 4 h 244"/>
                  <a:gd name="T12" fmla="*/ 104 w 210"/>
                  <a:gd name="T13" fmla="*/ 4 h 244"/>
                  <a:gd name="T14" fmla="*/ 3 w 210"/>
                  <a:gd name="T15" fmla="*/ 105 h 244"/>
                  <a:gd name="T16" fmla="*/ 2 w 210"/>
                  <a:gd name="T17" fmla="*/ 113 h 244"/>
                  <a:gd name="T18" fmla="*/ 48 w 210"/>
                  <a:gd name="T19" fmla="*/ 200 h 244"/>
                  <a:gd name="T20" fmla="*/ 123 w 210"/>
                  <a:gd name="T21" fmla="*/ 20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0" h="244">
                    <a:moveTo>
                      <a:pt x="123" y="200"/>
                    </a:moveTo>
                    <a:cubicBezTo>
                      <a:pt x="123" y="142"/>
                      <a:pt x="123" y="142"/>
                      <a:pt x="123" y="142"/>
                    </a:cubicBezTo>
                    <a:cubicBezTo>
                      <a:pt x="208" y="244"/>
                      <a:pt x="208" y="244"/>
                      <a:pt x="208" y="244"/>
                    </a:cubicBezTo>
                    <a:cubicBezTo>
                      <a:pt x="210" y="243"/>
                      <a:pt x="210" y="241"/>
                      <a:pt x="210" y="237"/>
                    </a:cubicBezTo>
                    <a:cubicBezTo>
                      <a:pt x="209" y="224"/>
                      <a:pt x="208" y="212"/>
                      <a:pt x="206" y="200"/>
                    </a:cubicBezTo>
                    <a:cubicBezTo>
                      <a:pt x="194" y="126"/>
                      <a:pt x="162" y="61"/>
                      <a:pt x="113" y="4"/>
                    </a:cubicBezTo>
                    <a:cubicBezTo>
                      <a:pt x="109" y="0"/>
                      <a:pt x="107" y="1"/>
                      <a:pt x="104" y="4"/>
                    </a:cubicBezTo>
                    <a:cubicBezTo>
                      <a:pt x="70" y="38"/>
                      <a:pt x="37" y="72"/>
                      <a:pt x="3" y="105"/>
                    </a:cubicBezTo>
                    <a:cubicBezTo>
                      <a:pt x="0" y="108"/>
                      <a:pt x="0" y="110"/>
                      <a:pt x="2" y="113"/>
                    </a:cubicBezTo>
                    <a:cubicBezTo>
                      <a:pt x="24" y="139"/>
                      <a:pt x="39" y="168"/>
                      <a:pt x="48" y="200"/>
                    </a:cubicBezTo>
                    <a:lnTo>
                      <a:pt x="123" y="200"/>
                    </a:lnTo>
                    <a:close/>
                  </a:path>
                </a:pathLst>
              </a:custGeom>
              <a:grpFill/>
              <a:ln>
                <a:noFill/>
              </a:ln>
            </p:spPr>
            <p:txBody>
              <a:bodyPr vert="horz" wrap="square" lIns="121920" tIns="60960" rIns="121920" bIns="60960" numCol="1" anchor="t" anchorCtr="0" compatLnSpc="1"/>
              <a:lstStyle/>
              <a:p>
                <a:endParaRPr lang="en-US" sz="2400"/>
              </a:p>
            </p:txBody>
          </p:sp>
          <p:sp>
            <p:nvSpPr>
              <p:cNvPr id="16" name="Freeform 13"/>
              <p:cNvSpPr/>
              <p:nvPr/>
            </p:nvSpPr>
            <p:spPr bwMode="auto">
              <a:xfrm>
                <a:off x="5095876" y="1878965"/>
                <a:ext cx="500063" cy="601662"/>
              </a:xfrm>
              <a:custGeom>
                <a:avLst/>
                <a:gdLst>
                  <a:gd name="T0" fmla="*/ 202 w 205"/>
                  <a:gd name="T1" fmla="*/ 105 h 245"/>
                  <a:gd name="T2" fmla="*/ 103 w 205"/>
                  <a:gd name="T3" fmla="*/ 5 h 245"/>
                  <a:gd name="T4" fmla="*/ 92 w 205"/>
                  <a:gd name="T5" fmla="*/ 5 h 245"/>
                  <a:gd name="T6" fmla="*/ 28 w 205"/>
                  <a:gd name="T7" fmla="*/ 107 h 245"/>
                  <a:gd name="T8" fmla="*/ 0 w 205"/>
                  <a:gd name="T9" fmla="*/ 203 h 245"/>
                  <a:gd name="T10" fmla="*/ 65 w 205"/>
                  <a:gd name="T11" fmla="*/ 203 h 245"/>
                  <a:gd name="T12" fmla="*/ 65 w 205"/>
                  <a:gd name="T13" fmla="*/ 145 h 245"/>
                  <a:gd name="T14" fmla="*/ 148 w 205"/>
                  <a:gd name="T15" fmla="*/ 245 h 245"/>
                  <a:gd name="T16" fmla="*/ 151 w 205"/>
                  <a:gd name="T17" fmla="*/ 237 h 245"/>
                  <a:gd name="T18" fmla="*/ 154 w 205"/>
                  <a:gd name="T19" fmla="*/ 218 h 245"/>
                  <a:gd name="T20" fmla="*/ 202 w 205"/>
                  <a:gd name="T21" fmla="*/ 114 h 245"/>
                  <a:gd name="T22" fmla="*/ 202 w 205"/>
                  <a:gd name="T23" fmla="*/ 10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5" h="245">
                    <a:moveTo>
                      <a:pt x="202" y="105"/>
                    </a:moveTo>
                    <a:cubicBezTo>
                      <a:pt x="169" y="72"/>
                      <a:pt x="136" y="38"/>
                      <a:pt x="103" y="5"/>
                    </a:cubicBezTo>
                    <a:cubicBezTo>
                      <a:pt x="98" y="0"/>
                      <a:pt x="96" y="1"/>
                      <a:pt x="92" y="5"/>
                    </a:cubicBezTo>
                    <a:cubicBezTo>
                      <a:pt x="66" y="36"/>
                      <a:pt x="44" y="70"/>
                      <a:pt x="28" y="107"/>
                    </a:cubicBezTo>
                    <a:cubicBezTo>
                      <a:pt x="14" y="137"/>
                      <a:pt x="5" y="170"/>
                      <a:pt x="0" y="203"/>
                    </a:cubicBezTo>
                    <a:cubicBezTo>
                      <a:pt x="65" y="203"/>
                      <a:pt x="65" y="203"/>
                      <a:pt x="65" y="203"/>
                    </a:cubicBezTo>
                    <a:cubicBezTo>
                      <a:pt x="65" y="145"/>
                      <a:pt x="65" y="145"/>
                      <a:pt x="65" y="145"/>
                    </a:cubicBezTo>
                    <a:cubicBezTo>
                      <a:pt x="148" y="245"/>
                      <a:pt x="148" y="245"/>
                      <a:pt x="148" y="245"/>
                    </a:cubicBezTo>
                    <a:cubicBezTo>
                      <a:pt x="150" y="243"/>
                      <a:pt x="151" y="241"/>
                      <a:pt x="151" y="237"/>
                    </a:cubicBezTo>
                    <a:cubicBezTo>
                      <a:pt x="152" y="231"/>
                      <a:pt x="153" y="224"/>
                      <a:pt x="154" y="218"/>
                    </a:cubicBezTo>
                    <a:cubicBezTo>
                      <a:pt x="162" y="179"/>
                      <a:pt x="178" y="145"/>
                      <a:pt x="202" y="114"/>
                    </a:cubicBezTo>
                    <a:cubicBezTo>
                      <a:pt x="205" y="111"/>
                      <a:pt x="205" y="108"/>
                      <a:pt x="202" y="105"/>
                    </a:cubicBezTo>
                    <a:close/>
                  </a:path>
                </a:pathLst>
              </a:custGeom>
              <a:grpFill/>
              <a:ln>
                <a:noFill/>
              </a:ln>
            </p:spPr>
            <p:txBody>
              <a:bodyPr vert="horz" wrap="square" lIns="121920" tIns="60960" rIns="121920" bIns="60960" numCol="1" anchor="t" anchorCtr="0" compatLnSpc="1"/>
              <a:lstStyle/>
              <a:p>
                <a:endParaRPr lang="en-US" sz="2400"/>
              </a:p>
            </p:txBody>
          </p:sp>
          <p:sp>
            <p:nvSpPr>
              <p:cNvPr id="18" name="Freeform 14"/>
              <p:cNvSpPr/>
              <p:nvPr/>
            </p:nvSpPr>
            <p:spPr bwMode="auto">
              <a:xfrm>
                <a:off x="5095876" y="2555240"/>
                <a:ext cx="504825" cy="603250"/>
              </a:xfrm>
              <a:custGeom>
                <a:avLst/>
                <a:gdLst>
                  <a:gd name="T0" fmla="*/ 203 w 207"/>
                  <a:gd name="T1" fmla="*/ 132 h 246"/>
                  <a:gd name="T2" fmla="*/ 151 w 207"/>
                  <a:gd name="T3" fmla="*/ 8 h 246"/>
                  <a:gd name="T4" fmla="*/ 147 w 207"/>
                  <a:gd name="T5" fmla="*/ 0 h 246"/>
                  <a:gd name="T6" fmla="*/ 65 w 207"/>
                  <a:gd name="T7" fmla="*/ 99 h 246"/>
                  <a:gd name="T8" fmla="*/ 65 w 207"/>
                  <a:gd name="T9" fmla="*/ 41 h 246"/>
                  <a:gd name="T10" fmla="*/ 0 w 207"/>
                  <a:gd name="T11" fmla="*/ 41 h 246"/>
                  <a:gd name="T12" fmla="*/ 93 w 207"/>
                  <a:gd name="T13" fmla="*/ 242 h 246"/>
                  <a:gd name="T14" fmla="*/ 103 w 207"/>
                  <a:gd name="T15" fmla="*/ 242 h 246"/>
                  <a:gd name="T16" fmla="*/ 203 w 207"/>
                  <a:gd name="T17" fmla="*/ 142 h 246"/>
                  <a:gd name="T18" fmla="*/ 203 w 207"/>
                  <a:gd name="T19" fmla="*/ 13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7" h="246">
                    <a:moveTo>
                      <a:pt x="203" y="132"/>
                    </a:moveTo>
                    <a:cubicBezTo>
                      <a:pt x="173" y="96"/>
                      <a:pt x="156" y="54"/>
                      <a:pt x="151" y="8"/>
                    </a:cubicBezTo>
                    <a:cubicBezTo>
                      <a:pt x="151" y="3"/>
                      <a:pt x="150" y="1"/>
                      <a:pt x="147" y="0"/>
                    </a:cubicBezTo>
                    <a:cubicBezTo>
                      <a:pt x="65" y="99"/>
                      <a:pt x="65" y="99"/>
                      <a:pt x="65" y="99"/>
                    </a:cubicBezTo>
                    <a:cubicBezTo>
                      <a:pt x="65" y="41"/>
                      <a:pt x="65" y="41"/>
                      <a:pt x="65" y="41"/>
                    </a:cubicBezTo>
                    <a:cubicBezTo>
                      <a:pt x="0" y="41"/>
                      <a:pt x="0" y="41"/>
                      <a:pt x="0" y="41"/>
                    </a:cubicBezTo>
                    <a:cubicBezTo>
                      <a:pt x="11" y="117"/>
                      <a:pt x="42" y="184"/>
                      <a:pt x="93" y="242"/>
                    </a:cubicBezTo>
                    <a:cubicBezTo>
                      <a:pt x="97" y="246"/>
                      <a:pt x="99" y="246"/>
                      <a:pt x="103" y="242"/>
                    </a:cubicBezTo>
                    <a:cubicBezTo>
                      <a:pt x="136" y="209"/>
                      <a:pt x="169" y="175"/>
                      <a:pt x="203" y="142"/>
                    </a:cubicBezTo>
                    <a:cubicBezTo>
                      <a:pt x="207" y="138"/>
                      <a:pt x="206" y="136"/>
                      <a:pt x="203" y="132"/>
                    </a:cubicBezTo>
                    <a:close/>
                  </a:path>
                </a:pathLst>
              </a:custGeom>
              <a:grpFill/>
              <a:ln>
                <a:noFill/>
              </a:ln>
            </p:spPr>
            <p:txBody>
              <a:bodyPr vert="horz" wrap="square" lIns="121920" tIns="60960" rIns="121920" bIns="60960" numCol="1" anchor="t" anchorCtr="0" compatLnSpc="1"/>
              <a:lstStyle/>
              <a:p>
                <a:endParaRPr lang="en-US" sz="2400"/>
              </a:p>
            </p:txBody>
          </p:sp>
          <p:sp>
            <p:nvSpPr>
              <p:cNvPr id="20" name="Freeform 15"/>
              <p:cNvSpPr/>
              <p:nvPr/>
            </p:nvSpPr>
            <p:spPr bwMode="auto">
              <a:xfrm>
                <a:off x="6453188" y="2555240"/>
                <a:ext cx="512763" cy="606425"/>
              </a:xfrm>
              <a:custGeom>
                <a:avLst/>
                <a:gdLst>
                  <a:gd name="T0" fmla="*/ 204 w 210"/>
                  <a:gd name="T1" fmla="*/ 0 h 247"/>
                  <a:gd name="T2" fmla="*/ 123 w 210"/>
                  <a:gd name="T3" fmla="*/ 97 h 247"/>
                  <a:gd name="T4" fmla="*/ 123 w 210"/>
                  <a:gd name="T5" fmla="*/ 39 h 247"/>
                  <a:gd name="T6" fmla="*/ 50 w 210"/>
                  <a:gd name="T7" fmla="*/ 39 h 247"/>
                  <a:gd name="T8" fmla="*/ 3 w 210"/>
                  <a:gd name="T9" fmla="*/ 132 h 247"/>
                  <a:gd name="T10" fmla="*/ 4 w 210"/>
                  <a:gd name="T11" fmla="*/ 142 h 247"/>
                  <a:gd name="T12" fmla="*/ 103 w 210"/>
                  <a:gd name="T13" fmla="*/ 242 h 247"/>
                  <a:gd name="T14" fmla="*/ 114 w 210"/>
                  <a:gd name="T15" fmla="*/ 241 h 247"/>
                  <a:gd name="T16" fmla="*/ 160 w 210"/>
                  <a:gd name="T17" fmla="*/ 177 h 247"/>
                  <a:gd name="T18" fmla="*/ 210 w 210"/>
                  <a:gd name="T19" fmla="*/ 9 h 247"/>
                  <a:gd name="T20" fmla="*/ 204 w 210"/>
                  <a:gd name="T21"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0" h="247">
                    <a:moveTo>
                      <a:pt x="204" y="0"/>
                    </a:moveTo>
                    <a:cubicBezTo>
                      <a:pt x="123" y="97"/>
                      <a:pt x="123" y="97"/>
                      <a:pt x="123" y="97"/>
                    </a:cubicBezTo>
                    <a:cubicBezTo>
                      <a:pt x="123" y="39"/>
                      <a:pt x="123" y="39"/>
                      <a:pt x="123" y="39"/>
                    </a:cubicBezTo>
                    <a:cubicBezTo>
                      <a:pt x="50" y="39"/>
                      <a:pt x="50" y="39"/>
                      <a:pt x="50" y="39"/>
                    </a:cubicBezTo>
                    <a:cubicBezTo>
                      <a:pt x="42" y="73"/>
                      <a:pt x="26" y="104"/>
                      <a:pt x="3" y="132"/>
                    </a:cubicBezTo>
                    <a:cubicBezTo>
                      <a:pt x="0" y="136"/>
                      <a:pt x="0" y="138"/>
                      <a:pt x="4" y="142"/>
                    </a:cubicBezTo>
                    <a:cubicBezTo>
                      <a:pt x="37" y="175"/>
                      <a:pt x="70" y="208"/>
                      <a:pt x="103" y="242"/>
                    </a:cubicBezTo>
                    <a:cubicBezTo>
                      <a:pt x="108" y="247"/>
                      <a:pt x="110" y="245"/>
                      <a:pt x="114" y="241"/>
                    </a:cubicBezTo>
                    <a:cubicBezTo>
                      <a:pt x="131" y="221"/>
                      <a:pt x="147" y="200"/>
                      <a:pt x="160" y="177"/>
                    </a:cubicBezTo>
                    <a:cubicBezTo>
                      <a:pt x="190" y="125"/>
                      <a:pt x="206" y="69"/>
                      <a:pt x="210" y="9"/>
                    </a:cubicBezTo>
                    <a:cubicBezTo>
                      <a:pt x="210" y="3"/>
                      <a:pt x="210" y="0"/>
                      <a:pt x="204" y="0"/>
                    </a:cubicBezTo>
                    <a:close/>
                  </a:path>
                </a:pathLst>
              </a:custGeom>
              <a:grpFill/>
              <a:ln>
                <a:noFill/>
              </a:ln>
            </p:spPr>
            <p:txBody>
              <a:bodyPr vert="horz" wrap="square" lIns="121920" tIns="60960" rIns="121920" bIns="60960" numCol="1" anchor="t" anchorCtr="0" compatLnSpc="1"/>
              <a:lstStyle/>
              <a:p>
                <a:endParaRPr lang="en-US" sz="2400"/>
              </a:p>
            </p:txBody>
          </p:sp>
        </p:grpSp>
        <p:grpSp>
          <p:nvGrpSpPr>
            <p:cNvPr id="22" name="Group 16"/>
            <p:cNvGrpSpPr/>
            <p:nvPr/>
          </p:nvGrpSpPr>
          <p:grpSpPr>
            <a:xfrm>
              <a:off x="7451309" y="1910792"/>
              <a:ext cx="1973996" cy="1987356"/>
              <a:chOff x="3590926" y="1580515"/>
              <a:chExt cx="1876425" cy="1889125"/>
            </a:xfrm>
            <a:solidFill>
              <a:schemeClr val="accent4"/>
            </a:solidFill>
          </p:grpSpPr>
          <p:sp>
            <p:nvSpPr>
              <p:cNvPr id="23" name="Freeform 17"/>
              <p:cNvSpPr/>
              <p:nvPr/>
            </p:nvSpPr>
            <p:spPr bwMode="auto">
              <a:xfrm>
                <a:off x="3590926" y="2563178"/>
                <a:ext cx="509588" cy="603250"/>
              </a:xfrm>
              <a:custGeom>
                <a:avLst/>
                <a:gdLst>
                  <a:gd name="T0" fmla="*/ 205 w 209"/>
                  <a:gd name="T1" fmla="*/ 132 h 246"/>
                  <a:gd name="T2" fmla="*/ 153 w 209"/>
                  <a:gd name="T3" fmla="*/ 8 h 246"/>
                  <a:gd name="T4" fmla="*/ 145 w 209"/>
                  <a:gd name="T5" fmla="*/ 0 h 246"/>
                  <a:gd name="T6" fmla="*/ 140 w 209"/>
                  <a:gd name="T7" fmla="*/ 0 h 246"/>
                  <a:gd name="T8" fmla="*/ 67 w 209"/>
                  <a:gd name="T9" fmla="*/ 88 h 246"/>
                  <a:gd name="T10" fmla="*/ 67 w 209"/>
                  <a:gd name="T11" fmla="*/ 30 h 246"/>
                  <a:gd name="T12" fmla="*/ 0 w 209"/>
                  <a:gd name="T13" fmla="*/ 30 h 246"/>
                  <a:gd name="T14" fmla="*/ 95 w 209"/>
                  <a:gd name="T15" fmla="*/ 242 h 246"/>
                  <a:gd name="T16" fmla="*/ 105 w 209"/>
                  <a:gd name="T17" fmla="*/ 242 h 246"/>
                  <a:gd name="T18" fmla="*/ 205 w 209"/>
                  <a:gd name="T19" fmla="*/ 142 h 246"/>
                  <a:gd name="T20" fmla="*/ 205 w 209"/>
                  <a:gd name="T21" fmla="*/ 13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246">
                    <a:moveTo>
                      <a:pt x="205" y="132"/>
                    </a:moveTo>
                    <a:cubicBezTo>
                      <a:pt x="175" y="96"/>
                      <a:pt x="158" y="54"/>
                      <a:pt x="153" y="8"/>
                    </a:cubicBezTo>
                    <a:cubicBezTo>
                      <a:pt x="153" y="2"/>
                      <a:pt x="151" y="0"/>
                      <a:pt x="145" y="0"/>
                    </a:cubicBezTo>
                    <a:cubicBezTo>
                      <a:pt x="143" y="0"/>
                      <a:pt x="141" y="0"/>
                      <a:pt x="140" y="0"/>
                    </a:cubicBezTo>
                    <a:cubicBezTo>
                      <a:pt x="67" y="88"/>
                      <a:pt x="67" y="88"/>
                      <a:pt x="67" y="88"/>
                    </a:cubicBezTo>
                    <a:cubicBezTo>
                      <a:pt x="67" y="30"/>
                      <a:pt x="67" y="30"/>
                      <a:pt x="67" y="30"/>
                    </a:cubicBezTo>
                    <a:cubicBezTo>
                      <a:pt x="0" y="30"/>
                      <a:pt x="0" y="30"/>
                      <a:pt x="0" y="30"/>
                    </a:cubicBezTo>
                    <a:cubicBezTo>
                      <a:pt x="10" y="110"/>
                      <a:pt x="41" y="181"/>
                      <a:pt x="95" y="242"/>
                    </a:cubicBezTo>
                    <a:cubicBezTo>
                      <a:pt x="99" y="246"/>
                      <a:pt x="101" y="246"/>
                      <a:pt x="105" y="242"/>
                    </a:cubicBezTo>
                    <a:cubicBezTo>
                      <a:pt x="138" y="209"/>
                      <a:pt x="171" y="175"/>
                      <a:pt x="205" y="142"/>
                    </a:cubicBezTo>
                    <a:cubicBezTo>
                      <a:pt x="209" y="138"/>
                      <a:pt x="208" y="136"/>
                      <a:pt x="205" y="132"/>
                    </a:cubicBezTo>
                    <a:close/>
                  </a:path>
                </a:pathLst>
              </a:custGeom>
              <a:grpFill/>
              <a:ln>
                <a:noFill/>
              </a:ln>
            </p:spPr>
            <p:txBody>
              <a:bodyPr vert="horz" wrap="square" lIns="121920" tIns="60960" rIns="121920" bIns="60960" numCol="1" anchor="t" anchorCtr="0" compatLnSpc="1"/>
              <a:lstStyle/>
              <a:p>
                <a:endParaRPr lang="en-US" sz="2400"/>
              </a:p>
            </p:txBody>
          </p:sp>
          <p:sp>
            <p:nvSpPr>
              <p:cNvPr id="24" name="Freeform 18"/>
              <p:cNvSpPr/>
              <p:nvPr/>
            </p:nvSpPr>
            <p:spPr bwMode="auto">
              <a:xfrm>
                <a:off x="3597276" y="1885315"/>
                <a:ext cx="498475" cy="579437"/>
              </a:xfrm>
              <a:custGeom>
                <a:avLst/>
                <a:gdLst>
                  <a:gd name="T0" fmla="*/ 201 w 204"/>
                  <a:gd name="T1" fmla="*/ 105 h 237"/>
                  <a:gd name="T2" fmla="*/ 101 w 204"/>
                  <a:gd name="T3" fmla="*/ 5 h 237"/>
                  <a:gd name="T4" fmla="*/ 90 w 204"/>
                  <a:gd name="T5" fmla="*/ 5 h 237"/>
                  <a:gd name="T6" fmla="*/ 26 w 204"/>
                  <a:gd name="T7" fmla="*/ 107 h 237"/>
                  <a:gd name="T8" fmla="*/ 0 w 204"/>
                  <a:gd name="T9" fmla="*/ 192 h 237"/>
                  <a:gd name="T10" fmla="*/ 64 w 204"/>
                  <a:gd name="T11" fmla="*/ 192 h 237"/>
                  <a:gd name="T12" fmla="*/ 64 w 204"/>
                  <a:gd name="T13" fmla="*/ 134 h 237"/>
                  <a:gd name="T14" fmla="*/ 149 w 204"/>
                  <a:gd name="T15" fmla="*/ 237 h 237"/>
                  <a:gd name="T16" fmla="*/ 152 w 204"/>
                  <a:gd name="T17" fmla="*/ 219 h 237"/>
                  <a:gd name="T18" fmla="*/ 201 w 204"/>
                  <a:gd name="T19" fmla="*/ 114 h 237"/>
                  <a:gd name="T20" fmla="*/ 201 w 204"/>
                  <a:gd name="T21" fmla="*/ 105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237">
                    <a:moveTo>
                      <a:pt x="201" y="105"/>
                    </a:moveTo>
                    <a:cubicBezTo>
                      <a:pt x="167" y="72"/>
                      <a:pt x="134" y="38"/>
                      <a:pt x="101" y="5"/>
                    </a:cubicBezTo>
                    <a:cubicBezTo>
                      <a:pt x="96" y="0"/>
                      <a:pt x="94" y="1"/>
                      <a:pt x="90" y="5"/>
                    </a:cubicBezTo>
                    <a:cubicBezTo>
                      <a:pt x="64" y="36"/>
                      <a:pt x="42" y="70"/>
                      <a:pt x="26" y="107"/>
                    </a:cubicBezTo>
                    <a:cubicBezTo>
                      <a:pt x="14" y="135"/>
                      <a:pt x="5" y="163"/>
                      <a:pt x="0" y="192"/>
                    </a:cubicBezTo>
                    <a:cubicBezTo>
                      <a:pt x="64" y="192"/>
                      <a:pt x="64" y="192"/>
                      <a:pt x="64" y="192"/>
                    </a:cubicBezTo>
                    <a:cubicBezTo>
                      <a:pt x="64" y="134"/>
                      <a:pt x="64" y="134"/>
                      <a:pt x="64" y="134"/>
                    </a:cubicBezTo>
                    <a:cubicBezTo>
                      <a:pt x="149" y="237"/>
                      <a:pt x="149" y="237"/>
                      <a:pt x="149" y="237"/>
                    </a:cubicBezTo>
                    <a:cubicBezTo>
                      <a:pt x="150" y="231"/>
                      <a:pt x="151" y="225"/>
                      <a:pt x="152" y="219"/>
                    </a:cubicBezTo>
                    <a:cubicBezTo>
                      <a:pt x="160" y="180"/>
                      <a:pt x="176" y="146"/>
                      <a:pt x="201" y="114"/>
                    </a:cubicBezTo>
                    <a:cubicBezTo>
                      <a:pt x="204" y="111"/>
                      <a:pt x="204" y="108"/>
                      <a:pt x="201" y="105"/>
                    </a:cubicBezTo>
                    <a:close/>
                  </a:path>
                </a:pathLst>
              </a:custGeom>
              <a:grpFill/>
              <a:ln>
                <a:noFill/>
              </a:ln>
            </p:spPr>
            <p:txBody>
              <a:bodyPr vert="horz" wrap="square" lIns="121920" tIns="60960" rIns="121920" bIns="60960" numCol="1" anchor="t" anchorCtr="0" compatLnSpc="1"/>
              <a:lstStyle/>
              <a:p>
                <a:endParaRPr lang="en-US" sz="2400"/>
              </a:p>
            </p:txBody>
          </p:sp>
          <p:sp>
            <p:nvSpPr>
              <p:cNvPr id="26" name="Freeform 19"/>
              <p:cNvSpPr/>
              <p:nvPr/>
            </p:nvSpPr>
            <p:spPr bwMode="auto">
              <a:xfrm>
                <a:off x="4560888" y="2950528"/>
                <a:ext cx="603250" cy="519112"/>
              </a:xfrm>
              <a:custGeom>
                <a:avLst/>
                <a:gdLst>
                  <a:gd name="T0" fmla="*/ 1 w 247"/>
                  <a:gd name="T1" fmla="*/ 133 h 212"/>
                  <a:gd name="T2" fmla="*/ 0 w 247"/>
                  <a:gd name="T3" fmla="*/ 63 h 212"/>
                  <a:gd name="T4" fmla="*/ 7 w 247"/>
                  <a:gd name="T5" fmla="*/ 56 h 212"/>
                  <a:gd name="T6" fmla="*/ 131 w 247"/>
                  <a:gd name="T7" fmla="*/ 6 h 212"/>
                  <a:gd name="T8" fmla="*/ 146 w 247"/>
                  <a:gd name="T9" fmla="*/ 7 h 212"/>
                  <a:gd name="T10" fmla="*/ 243 w 247"/>
                  <a:gd name="T11" fmla="*/ 103 h 212"/>
                  <a:gd name="T12" fmla="*/ 242 w 247"/>
                  <a:gd name="T13" fmla="*/ 115 h 212"/>
                  <a:gd name="T14" fmla="*/ 36 w 247"/>
                  <a:gd name="T15" fmla="*/ 208 h 212"/>
                  <a:gd name="T16" fmla="*/ 7 w 247"/>
                  <a:gd name="T17" fmla="*/ 211 h 212"/>
                  <a:gd name="T18" fmla="*/ 0 w 247"/>
                  <a:gd name="T19" fmla="*/ 205 h 212"/>
                  <a:gd name="T20" fmla="*/ 1 w 247"/>
                  <a:gd name="T21" fmla="*/ 13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7" h="212">
                    <a:moveTo>
                      <a:pt x="1" y="133"/>
                    </a:moveTo>
                    <a:cubicBezTo>
                      <a:pt x="1" y="110"/>
                      <a:pt x="1" y="86"/>
                      <a:pt x="0" y="63"/>
                    </a:cubicBezTo>
                    <a:cubicBezTo>
                      <a:pt x="0" y="58"/>
                      <a:pt x="2" y="56"/>
                      <a:pt x="7" y="56"/>
                    </a:cubicBezTo>
                    <a:cubicBezTo>
                      <a:pt x="53" y="52"/>
                      <a:pt x="94" y="35"/>
                      <a:pt x="131" y="6"/>
                    </a:cubicBezTo>
                    <a:cubicBezTo>
                      <a:pt x="139" y="0"/>
                      <a:pt x="139" y="0"/>
                      <a:pt x="146" y="7"/>
                    </a:cubicBezTo>
                    <a:cubicBezTo>
                      <a:pt x="178" y="39"/>
                      <a:pt x="210" y="72"/>
                      <a:pt x="243" y="103"/>
                    </a:cubicBezTo>
                    <a:cubicBezTo>
                      <a:pt x="247" y="108"/>
                      <a:pt x="247" y="110"/>
                      <a:pt x="242" y="115"/>
                    </a:cubicBezTo>
                    <a:cubicBezTo>
                      <a:pt x="183" y="166"/>
                      <a:pt x="114" y="197"/>
                      <a:pt x="36" y="208"/>
                    </a:cubicBezTo>
                    <a:cubicBezTo>
                      <a:pt x="27" y="209"/>
                      <a:pt x="17" y="210"/>
                      <a:pt x="7" y="211"/>
                    </a:cubicBezTo>
                    <a:cubicBezTo>
                      <a:pt x="2" y="212"/>
                      <a:pt x="0" y="210"/>
                      <a:pt x="0" y="205"/>
                    </a:cubicBezTo>
                    <a:cubicBezTo>
                      <a:pt x="1" y="181"/>
                      <a:pt x="1" y="157"/>
                      <a:pt x="1" y="133"/>
                    </a:cubicBezTo>
                    <a:close/>
                  </a:path>
                </a:pathLst>
              </a:custGeom>
              <a:grpFill/>
              <a:ln>
                <a:noFill/>
              </a:ln>
            </p:spPr>
            <p:txBody>
              <a:bodyPr vert="horz" wrap="square" lIns="121920" tIns="60960" rIns="121920" bIns="60960" numCol="1" anchor="t" anchorCtr="0" compatLnSpc="1"/>
              <a:lstStyle/>
              <a:p>
                <a:endParaRPr lang="en-US" sz="2400"/>
              </a:p>
            </p:txBody>
          </p:sp>
          <p:sp>
            <p:nvSpPr>
              <p:cNvPr id="28" name="Freeform 20"/>
              <p:cNvSpPr/>
              <p:nvPr/>
            </p:nvSpPr>
            <p:spPr bwMode="auto">
              <a:xfrm>
                <a:off x="3886201" y="2950528"/>
                <a:ext cx="600075" cy="519112"/>
              </a:xfrm>
              <a:custGeom>
                <a:avLst/>
                <a:gdLst>
                  <a:gd name="T0" fmla="*/ 246 w 246"/>
                  <a:gd name="T1" fmla="*/ 134 h 212"/>
                  <a:gd name="T2" fmla="*/ 246 w 246"/>
                  <a:gd name="T3" fmla="*/ 206 h 212"/>
                  <a:gd name="T4" fmla="*/ 240 w 246"/>
                  <a:gd name="T5" fmla="*/ 212 h 212"/>
                  <a:gd name="T6" fmla="*/ 43 w 246"/>
                  <a:gd name="T7" fmla="*/ 145 h 212"/>
                  <a:gd name="T8" fmla="*/ 4 w 246"/>
                  <a:gd name="T9" fmla="*/ 115 h 212"/>
                  <a:gd name="T10" fmla="*/ 4 w 246"/>
                  <a:gd name="T11" fmla="*/ 106 h 212"/>
                  <a:gd name="T12" fmla="*/ 104 w 246"/>
                  <a:gd name="T13" fmla="*/ 4 h 212"/>
                  <a:gd name="T14" fmla="*/ 113 w 246"/>
                  <a:gd name="T15" fmla="*/ 3 h 212"/>
                  <a:gd name="T16" fmla="*/ 241 w 246"/>
                  <a:gd name="T17" fmla="*/ 56 h 212"/>
                  <a:gd name="T18" fmla="*/ 246 w 246"/>
                  <a:gd name="T19" fmla="*/ 63 h 212"/>
                  <a:gd name="T20" fmla="*/ 246 w 246"/>
                  <a:gd name="T21" fmla="*/ 13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212">
                    <a:moveTo>
                      <a:pt x="246" y="134"/>
                    </a:moveTo>
                    <a:cubicBezTo>
                      <a:pt x="246" y="158"/>
                      <a:pt x="246" y="182"/>
                      <a:pt x="246" y="206"/>
                    </a:cubicBezTo>
                    <a:cubicBezTo>
                      <a:pt x="246" y="211"/>
                      <a:pt x="245" y="212"/>
                      <a:pt x="240" y="212"/>
                    </a:cubicBezTo>
                    <a:cubicBezTo>
                      <a:pt x="168" y="207"/>
                      <a:pt x="103" y="186"/>
                      <a:pt x="43" y="145"/>
                    </a:cubicBezTo>
                    <a:cubicBezTo>
                      <a:pt x="30" y="136"/>
                      <a:pt x="17" y="125"/>
                      <a:pt x="4" y="115"/>
                    </a:cubicBezTo>
                    <a:cubicBezTo>
                      <a:pt x="0" y="111"/>
                      <a:pt x="0" y="109"/>
                      <a:pt x="4" y="106"/>
                    </a:cubicBezTo>
                    <a:cubicBezTo>
                      <a:pt x="37" y="72"/>
                      <a:pt x="71" y="38"/>
                      <a:pt x="104" y="4"/>
                    </a:cubicBezTo>
                    <a:cubicBezTo>
                      <a:pt x="107" y="1"/>
                      <a:pt x="109" y="0"/>
                      <a:pt x="113" y="3"/>
                    </a:cubicBezTo>
                    <a:cubicBezTo>
                      <a:pt x="150" y="34"/>
                      <a:pt x="193" y="52"/>
                      <a:pt x="241" y="56"/>
                    </a:cubicBezTo>
                    <a:cubicBezTo>
                      <a:pt x="246" y="56"/>
                      <a:pt x="246" y="59"/>
                      <a:pt x="246" y="63"/>
                    </a:cubicBezTo>
                    <a:cubicBezTo>
                      <a:pt x="246" y="87"/>
                      <a:pt x="246" y="111"/>
                      <a:pt x="246" y="134"/>
                    </a:cubicBezTo>
                    <a:close/>
                  </a:path>
                </a:pathLst>
              </a:custGeom>
              <a:grpFill/>
              <a:ln>
                <a:noFill/>
              </a:ln>
            </p:spPr>
            <p:txBody>
              <a:bodyPr vert="horz" wrap="square" lIns="121920" tIns="60960" rIns="121920" bIns="60960" numCol="1" anchor="t" anchorCtr="0" compatLnSpc="1"/>
              <a:lstStyle/>
              <a:p>
                <a:endParaRPr lang="en-US" sz="2400"/>
              </a:p>
            </p:txBody>
          </p:sp>
          <p:sp>
            <p:nvSpPr>
              <p:cNvPr id="29" name="Freeform 21"/>
              <p:cNvSpPr/>
              <p:nvPr/>
            </p:nvSpPr>
            <p:spPr bwMode="auto">
              <a:xfrm>
                <a:off x="4560888" y="1580515"/>
                <a:ext cx="603250" cy="519112"/>
              </a:xfrm>
              <a:custGeom>
                <a:avLst/>
                <a:gdLst>
                  <a:gd name="T0" fmla="*/ 5 w 247"/>
                  <a:gd name="T1" fmla="*/ 1 h 212"/>
                  <a:gd name="T2" fmla="*/ 167 w 247"/>
                  <a:gd name="T3" fmla="*/ 46 h 212"/>
                  <a:gd name="T4" fmla="*/ 236 w 247"/>
                  <a:gd name="T5" fmla="*/ 94 h 212"/>
                  <a:gd name="T6" fmla="*/ 237 w 247"/>
                  <a:gd name="T7" fmla="*/ 114 h 212"/>
                  <a:gd name="T8" fmla="*/ 144 w 247"/>
                  <a:gd name="T9" fmla="*/ 207 h 212"/>
                  <a:gd name="T10" fmla="*/ 131 w 247"/>
                  <a:gd name="T11" fmla="*/ 208 h 212"/>
                  <a:gd name="T12" fmla="*/ 55 w 247"/>
                  <a:gd name="T13" fmla="*/ 166 h 212"/>
                  <a:gd name="T14" fmla="*/ 6 w 247"/>
                  <a:gd name="T15" fmla="*/ 157 h 212"/>
                  <a:gd name="T16" fmla="*/ 0 w 247"/>
                  <a:gd name="T17" fmla="*/ 151 h 212"/>
                  <a:gd name="T18" fmla="*/ 1 w 247"/>
                  <a:gd name="T19" fmla="*/ 7 h 212"/>
                  <a:gd name="T20" fmla="*/ 5 w 247"/>
                  <a:gd name="T21" fmla="*/ 1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7" h="212">
                    <a:moveTo>
                      <a:pt x="5" y="1"/>
                    </a:moveTo>
                    <a:cubicBezTo>
                      <a:pt x="63" y="3"/>
                      <a:pt x="116" y="19"/>
                      <a:pt x="167" y="46"/>
                    </a:cubicBezTo>
                    <a:cubicBezTo>
                      <a:pt x="192" y="59"/>
                      <a:pt x="215" y="75"/>
                      <a:pt x="236" y="94"/>
                    </a:cubicBezTo>
                    <a:cubicBezTo>
                      <a:pt x="247" y="104"/>
                      <a:pt x="247" y="104"/>
                      <a:pt x="237" y="114"/>
                    </a:cubicBezTo>
                    <a:cubicBezTo>
                      <a:pt x="206" y="145"/>
                      <a:pt x="174" y="176"/>
                      <a:pt x="144" y="207"/>
                    </a:cubicBezTo>
                    <a:cubicBezTo>
                      <a:pt x="139" y="212"/>
                      <a:pt x="135" y="211"/>
                      <a:pt x="131" y="208"/>
                    </a:cubicBezTo>
                    <a:cubicBezTo>
                      <a:pt x="109" y="189"/>
                      <a:pt x="83" y="176"/>
                      <a:pt x="55" y="166"/>
                    </a:cubicBezTo>
                    <a:cubicBezTo>
                      <a:pt x="39" y="161"/>
                      <a:pt x="23" y="158"/>
                      <a:pt x="6" y="157"/>
                    </a:cubicBezTo>
                    <a:cubicBezTo>
                      <a:pt x="1" y="156"/>
                      <a:pt x="0" y="155"/>
                      <a:pt x="0" y="151"/>
                    </a:cubicBezTo>
                    <a:cubicBezTo>
                      <a:pt x="1" y="103"/>
                      <a:pt x="1" y="56"/>
                      <a:pt x="1" y="7"/>
                    </a:cubicBezTo>
                    <a:cubicBezTo>
                      <a:pt x="1" y="4"/>
                      <a:pt x="0" y="0"/>
                      <a:pt x="5" y="1"/>
                    </a:cubicBezTo>
                    <a:close/>
                  </a:path>
                </a:pathLst>
              </a:custGeom>
              <a:grpFill/>
              <a:ln>
                <a:noFill/>
              </a:ln>
            </p:spPr>
            <p:txBody>
              <a:bodyPr vert="horz" wrap="square" lIns="121920" tIns="60960" rIns="121920" bIns="60960" numCol="1" anchor="t" anchorCtr="0" compatLnSpc="1"/>
              <a:lstStyle/>
              <a:p>
                <a:endParaRPr lang="en-US" sz="2400"/>
              </a:p>
            </p:txBody>
          </p:sp>
          <p:sp>
            <p:nvSpPr>
              <p:cNvPr id="31" name="Freeform 22"/>
              <p:cNvSpPr/>
              <p:nvPr/>
            </p:nvSpPr>
            <p:spPr bwMode="auto">
              <a:xfrm>
                <a:off x="3883026" y="1585278"/>
                <a:ext cx="603250" cy="514350"/>
              </a:xfrm>
              <a:custGeom>
                <a:avLst/>
                <a:gdLst>
                  <a:gd name="T0" fmla="*/ 247 w 247"/>
                  <a:gd name="T1" fmla="*/ 78 h 210"/>
                  <a:gd name="T2" fmla="*/ 247 w 247"/>
                  <a:gd name="T3" fmla="*/ 148 h 210"/>
                  <a:gd name="T4" fmla="*/ 241 w 247"/>
                  <a:gd name="T5" fmla="*/ 155 h 210"/>
                  <a:gd name="T6" fmla="*/ 131 w 247"/>
                  <a:gd name="T7" fmla="*/ 194 h 210"/>
                  <a:gd name="T8" fmla="*/ 114 w 247"/>
                  <a:gd name="T9" fmla="*/ 207 h 210"/>
                  <a:gd name="T10" fmla="*/ 105 w 247"/>
                  <a:gd name="T11" fmla="*/ 207 h 210"/>
                  <a:gd name="T12" fmla="*/ 4 w 247"/>
                  <a:gd name="T13" fmla="*/ 105 h 210"/>
                  <a:gd name="T14" fmla="*/ 4 w 247"/>
                  <a:gd name="T15" fmla="*/ 97 h 210"/>
                  <a:gd name="T16" fmla="*/ 70 w 247"/>
                  <a:gd name="T17" fmla="*/ 51 h 210"/>
                  <a:gd name="T18" fmla="*/ 159 w 247"/>
                  <a:gd name="T19" fmla="*/ 13 h 210"/>
                  <a:gd name="T20" fmla="*/ 219 w 247"/>
                  <a:gd name="T21" fmla="*/ 2 h 210"/>
                  <a:gd name="T22" fmla="*/ 239 w 247"/>
                  <a:gd name="T23" fmla="*/ 0 h 210"/>
                  <a:gd name="T24" fmla="*/ 247 w 247"/>
                  <a:gd name="T25" fmla="*/ 8 h 210"/>
                  <a:gd name="T26" fmla="*/ 247 w 247"/>
                  <a:gd name="T27" fmla="*/ 7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7" h="210">
                    <a:moveTo>
                      <a:pt x="247" y="78"/>
                    </a:moveTo>
                    <a:cubicBezTo>
                      <a:pt x="247" y="101"/>
                      <a:pt x="247" y="124"/>
                      <a:pt x="247" y="148"/>
                    </a:cubicBezTo>
                    <a:cubicBezTo>
                      <a:pt x="247" y="151"/>
                      <a:pt x="247" y="154"/>
                      <a:pt x="241" y="155"/>
                    </a:cubicBezTo>
                    <a:cubicBezTo>
                      <a:pt x="201" y="158"/>
                      <a:pt x="164" y="171"/>
                      <a:pt x="131" y="194"/>
                    </a:cubicBezTo>
                    <a:cubicBezTo>
                      <a:pt x="125" y="198"/>
                      <a:pt x="119" y="203"/>
                      <a:pt x="114" y="207"/>
                    </a:cubicBezTo>
                    <a:cubicBezTo>
                      <a:pt x="111" y="210"/>
                      <a:pt x="109" y="210"/>
                      <a:pt x="105" y="207"/>
                    </a:cubicBezTo>
                    <a:cubicBezTo>
                      <a:pt x="72" y="173"/>
                      <a:pt x="38" y="139"/>
                      <a:pt x="4" y="105"/>
                    </a:cubicBezTo>
                    <a:cubicBezTo>
                      <a:pt x="0" y="102"/>
                      <a:pt x="1" y="100"/>
                      <a:pt x="4" y="97"/>
                    </a:cubicBezTo>
                    <a:cubicBezTo>
                      <a:pt x="25" y="80"/>
                      <a:pt x="46" y="64"/>
                      <a:pt x="70" y="51"/>
                    </a:cubicBezTo>
                    <a:cubicBezTo>
                      <a:pt x="98" y="34"/>
                      <a:pt x="128" y="21"/>
                      <a:pt x="159" y="13"/>
                    </a:cubicBezTo>
                    <a:cubicBezTo>
                      <a:pt x="179" y="8"/>
                      <a:pt x="199" y="4"/>
                      <a:pt x="219" y="2"/>
                    </a:cubicBezTo>
                    <a:cubicBezTo>
                      <a:pt x="226" y="1"/>
                      <a:pt x="233" y="1"/>
                      <a:pt x="239" y="0"/>
                    </a:cubicBezTo>
                    <a:cubicBezTo>
                      <a:pt x="246" y="0"/>
                      <a:pt x="247" y="3"/>
                      <a:pt x="247" y="8"/>
                    </a:cubicBezTo>
                    <a:cubicBezTo>
                      <a:pt x="247" y="31"/>
                      <a:pt x="247" y="55"/>
                      <a:pt x="247" y="78"/>
                    </a:cubicBezTo>
                    <a:close/>
                  </a:path>
                </a:pathLst>
              </a:custGeom>
              <a:grpFill/>
              <a:ln>
                <a:noFill/>
              </a:ln>
            </p:spPr>
            <p:txBody>
              <a:bodyPr vert="horz" wrap="square" lIns="121920" tIns="60960" rIns="121920" bIns="60960" numCol="1" anchor="t" anchorCtr="0" compatLnSpc="1"/>
              <a:lstStyle/>
              <a:p>
                <a:endParaRPr lang="en-US" sz="2400"/>
              </a:p>
            </p:txBody>
          </p:sp>
          <p:sp>
            <p:nvSpPr>
              <p:cNvPr id="32" name="Freeform 23"/>
              <p:cNvSpPr/>
              <p:nvPr/>
            </p:nvSpPr>
            <p:spPr bwMode="auto">
              <a:xfrm>
                <a:off x="4953001" y="1885315"/>
                <a:ext cx="514350" cy="600075"/>
              </a:xfrm>
              <a:custGeom>
                <a:avLst/>
                <a:gdLst>
                  <a:gd name="T0" fmla="*/ 123 w 210"/>
                  <a:gd name="T1" fmla="*/ 201 h 245"/>
                  <a:gd name="T2" fmla="*/ 123 w 210"/>
                  <a:gd name="T3" fmla="*/ 143 h 245"/>
                  <a:gd name="T4" fmla="*/ 208 w 210"/>
                  <a:gd name="T5" fmla="*/ 245 h 245"/>
                  <a:gd name="T6" fmla="*/ 209 w 210"/>
                  <a:gd name="T7" fmla="*/ 238 h 245"/>
                  <a:gd name="T8" fmla="*/ 205 w 210"/>
                  <a:gd name="T9" fmla="*/ 201 h 245"/>
                  <a:gd name="T10" fmla="*/ 112 w 210"/>
                  <a:gd name="T11" fmla="*/ 4 h 245"/>
                  <a:gd name="T12" fmla="*/ 103 w 210"/>
                  <a:gd name="T13" fmla="*/ 4 h 245"/>
                  <a:gd name="T14" fmla="*/ 3 w 210"/>
                  <a:gd name="T15" fmla="*/ 105 h 245"/>
                  <a:gd name="T16" fmla="*/ 2 w 210"/>
                  <a:gd name="T17" fmla="*/ 113 h 245"/>
                  <a:gd name="T18" fmla="*/ 48 w 210"/>
                  <a:gd name="T19" fmla="*/ 201 h 245"/>
                  <a:gd name="T20" fmla="*/ 123 w 210"/>
                  <a:gd name="T21" fmla="*/ 20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0" h="245">
                    <a:moveTo>
                      <a:pt x="123" y="201"/>
                    </a:moveTo>
                    <a:cubicBezTo>
                      <a:pt x="123" y="143"/>
                      <a:pt x="123" y="143"/>
                      <a:pt x="123" y="143"/>
                    </a:cubicBezTo>
                    <a:cubicBezTo>
                      <a:pt x="208" y="245"/>
                      <a:pt x="208" y="245"/>
                      <a:pt x="208" y="245"/>
                    </a:cubicBezTo>
                    <a:cubicBezTo>
                      <a:pt x="210" y="244"/>
                      <a:pt x="210" y="242"/>
                      <a:pt x="209" y="238"/>
                    </a:cubicBezTo>
                    <a:cubicBezTo>
                      <a:pt x="208" y="225"/>
                      <a:pt x="207" y="213"/>
                      <a:pt x="205" y="201"/>
                    </a:cubicBezTo>
                    <a:cubicBezTo>
                      <a:pt x="193" y="127"/>
                      <a:pt x="161" y="61"/>
                      <a:pt x="112" y="4"/>
                    </a:cubicBezTo>
                    <a:cubicBezTo>
                      <a:pt x="108" y="0"/>
                      <a:pt x="106" y="1"/>
                      <a:pt x="103" y="4"/>
                    </a:cubicBezTo>
                    <a:cubicBezTo>
                      <a:pt x="70" y="38"/>
                      <a:pt x="37" y="72"/>
                      <a:pt x="3" y="105"/>
                    </a:cubicBezTo>
                    <a:cubicBezTo>
                      <a:pt x="0" y="108"/>
                      <a:pt x="0" y="110"/>
                      <a:pt x="2" y="113"/>
                    </a:cubicBezTo>
                    <a:cubicBezTo>
                      <a:pt x="24" y="140"/>
                      <a:pt x="39" y="169"/>
                      <a:pt x="48" y="201"/>
                    </a:cubicBezTo>
                    <a:lnTo>
                      <a:pt x="123" y="201"/>
                    </a:lnTo>
                    <a:close/>
                  </a:path>
                </a:pathLst>
              </a:custGeom>
              <a:grpFill/>
              <a:ln>
                <a:noFill/>
              </a:ln>
            </p:spPr>
            <p:txBody>
              <a:bodyPr vert="horz" wrap="square" lIns="121920" tIns="60960" rIns="121920" bIns="60960" numCol="1" anchor="t" anchorCtr="0" compatLnSpc="1"/>
              <a:lstStyle/>
              <a:p>
                <a:endParaRPr lang="en-US" sz="2400"/>
              </a:p>
            </p:txBody>
          </p:sp>
          <p:sp>
            <p:nvSpPr>
              <p:cNvPr id="34" name="Freeform 24"/>
              <p:cNvSpPr/>
              <p:nvPr/>
            </p:nvSpPr>
            <p:spPr bwMode="auto">
              <a:xfrm>
                <a:off x="4953001" y="2563178"/>
                <a:ext cx="514350" cy="604837"/>
              </a:xfrm>
              <a:custGeom>
                <a:avLst/>
                <a:gdLst>
                  <a:gd name="T0" fmla="*/ 203 w 210"/>
                  <a:gd name="T1" fmla="*/ 0 h 247"/>
                  <a:gd name="T2" fmla="*/ 123 w 210"/>
                  <a:gd name="T3" fmla="*/ 96 h 247"/>
                  <a:gd name="T4" fmla="*/ 123 w 210"/>
                  <a:gd name="T5" fmla="*/ 38 h 247"/>
                  <a:gd name="T6" fmla="*/ 50 w 210"/>
                  <a:gd name="T7" fmla="*/ 38 h 247"/>
                  <a:gd name="T8" fmla="*/ 3 w 210"/>
                  <a:gd name="T9" fmla="*/ 132 h 247"/>
                  <a:gd name="T10" fmla="*/ 4 w 210"/>
                  <a:gd name="T11" fmla="*/ 142 h 247"/>
                  <a:gd name="T12" fmla="*/ 102 w 210"/>
                  <a:gd name="T13" fmla="*/ 242 h 247"/>
                  <a:gd name="T14" fmla="*/ 113 w 210"/>
                  <a:gd name="T15" fmla="*/ 241 h 247"/>
                  <a:gd name="T16" fmla="*/ 159 w 210"/>
                  <a:gd name="T17" fmla="*/ 177 h 247"/>
                  <a:gd name="T18" fmla="*/ 209 w 210"/>
                  <a:gd name="T19" fmla="*/ 9 h 247"/>
                  <a:gd name="T20" fmla="*/ 203 w 210"/>
                  <a:gd name="T21"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0" h="247">
                    <a:moveTo>
                      <a:pt x="203" y="0"/>
                    </a:moveTo>
                    <a:cubicBezTo>
                      <a:pt x="123" y="96"/>
                      <a:pt x="123" y="96"/>
                      <a:pt x="123" y="96"/>
                    </a:cubicBezTo>
                    <a:cubicBezTo>
                      <a:pt x="123" y="38"/>
                      <a:pt x="123" y="38"/>
                      <a:pt x="123" y="38"/>
                    </a:cubicBezTo>
                    <a:cubicBezTo>
                      <a:pt x="50" y="38"/>
                      <a:pt x="50" y="38"/>
                      <a:pt x="50" y="38"/>
                    </a:cubicBezTo>
                    <a:cubicBezTo>
                      <a:pt x="42" y="73"/>
                      <a:pt x="26" y="104"/>
                      <a:pt x="3" y="132"/>
                    </a:cubicBezTo>
                    <a:cubicBezTo>
                      <a:pt x="0" y="136"/>
                      <a:pt x="0" y="138"/>
                      <a:pt x="4" y="142"/>
                    </a:cubicBezTo>
                    <a:cubicBezTo>
                      <a:pt x="37" y="175"/>
                      <a:pt x="70" y="208"/>
                      <a:pt x="102" y="242"/>
                    </a:cubicBezTo>
                    <a:cubicBezTo>
                      <a:pt x="107" y="247"/>
                      <a:pt x="109" y="245"/>
                      <a:pt x="113" y="241"/>
                    </a:cubicBezTo>
                    <a:cubicBezTo>
                      <a:pt x="130" y="221"/>
                      <a:pt x="146" y="200"/>
                      <a:pt x="159" y="177"/>
                    </a:cubicBezTo>
                    <a:cubicBezTo>
                      <a:pt x="189" y="125"/>
                      <a:pt x="205" y="69"/>
                      <a:pt x="209" y="9"/>
                    </a:cubicBezTo>
                    <a:cubicBezTo>
                      <a:pt x="210" y="3"/>
                      <a:pt x="209" y="0"/>
                      <a:pt x="203" y="0"/>
                    </a:cubicBezTo>
                    <a:close/>
                  </a:path>
                </a:pathLst>
              </a:custGeom>
              <a:grpFill/>
              <a:ln>
                <a:noFill/>
              </a:ln>
            </p:spPr>
            <p:txBody>
              <a:bodyPr vert="horz" wrap="square" lIns="121920" tIns="60960" rIns="121920" bIns="60960" numCol="1" anchor="t" anchorCtr="0" compatLnSpc="1"/>
              <a:lstStyle/>
              <a:p>
                <a:endParaRPr lang="en-US" sz="2400"/>
              </a:p>
            </p:txBody>
          </p:sp>
        </p:grpSp>
        <p:grpSp>
          <p:nvGrpSpPr>
            <p:cNvPr id="36" name="Group 25"/>
            <p:cNvGrpSpPr/>
            <p:nvPr/>
          </p:nvGrpSpPr>
          <p:grpSpPr>
            <a:xfrm>
              <a:off x="5874784" y="1890752"/>
              <a:ext cx="1972327" cy="1987355"/>
              <a:chOff x="2092326" y="1561466"/>
              <a:chExt cx="1874838" cy="1889124"/>
            </a:xfrm>
            <a:solidFill>
              <a:schemeClr val="accent3"/>
            </a:solidFill>
          </p:grpSpPr>
          <p:sp>
            <p:nvSpPr>
              <p:cNvPr id="37" name="Freeform 26"/>
              <p:cNvSpPr/>
              <p:nvPr/>
            </p:nvSpPr>
            <p:spPr bwMode="auto">
              <a:xfrm>
                <a:off x="2092326" y="1864678"/>
                <a:ext cx="503238" cy="600075"/>
              </a:xfrm>
              <a:custGeom>
                <a:avLst/>
                <a:gdLst>
                  <a:gd name="T0" fmla="*/ 203 w 206"/>
                  <a:gd name="T1" fmla="*/ 105 h 245"/>
                  <a:gd name="T2" fmla="*/ 103 w 206"/>
                  <a:gd name="T3" fmla="*/ 5 h 245"/>
                  <a:gd name="T4" fmla="*/ 92 w 206"/>
                  <a:gd name="T5" fmla="*/ 5 h 245"/>
                  <a:gd name="T6" fmla="*/ 28 w 206"/>
                  <a:gd name="T7" fmla="*/ 107 h 245"/>
                  <a:gd name="T8" fmla="*/ 0 w 206"/>
                  <a:gd name="T9" fmla="*/ 203 h 245"/>
                  <a:gd name="T10" fmla="*/ 65 w 206"/>
                  <a:gd name="T11" fmla="*/ 203 h 245"/>
                  <a:gd name="T12" fmla="*/ 65 w 206"/>
                  <a:gd name="T13" fmla="*/ 145 h 245"/>
                  <a:gd name="T14" fmla="*/ 148 w 206"/>
                  <a:gd name="T15" fmla="*/ 245 h 245"/>
                  <a:gd name="T16" fmla="*/ 151 w 206"/>
                  <a:gd name="T17" fmla="*/ 238 h 245"/>
                  <a:gd name="T18" fmla="*/ 154 w 206"/>
                  <a:gd name="T19" fmla="*/ 219 h 245"/>
                  <a:gd name="T20" fmla="*/ 203 w 206"/>
                  <a:gd name="T21" fmla="*/ 114 h 245"/>
                  <a:gd name="T22" fmla="*/ 203 w 206"/>
                  <a:gd name="T23" fmla="*/ 10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6" h="245">
                    <a:moveTo>
                      <a:pt x="203" y="105"/>
                    </a:moveTo>
                    <a:cubicBezTo>
                      <a:pt x="169" y="72"/>
                      <a:pt x="136" y="38"/>
                      <a:pt x="103" y="5"/>
                    </a:cubicBezTo>
                    <a:cubicBezTo>
                      <a:pt x="98" y="0"/>
                      <a:pt x="96" y="1"/>
                      <a:pt x="92" y="5"/>
                    </a:cubicBezTo>
                    <a:cubicBezTo>
                      <a:pt x="66" y="36"/>
                      <a:pt x="44" y="70"/>
                      <a:pt x="28" y="107"/>
                    </a:cubicBezTo>
                    <a:cubicBezTo>
                      <a:pt x="14" y="138"/>
                      <a:pt x="5" y="170"/>
                      <a:pt x="0" y="203"/>
                    </a:cubicBezTo>
                    <a:cubicBezTo>
                      <a:pt x="65" y="203"/>
                      <a:pt x="65" y="203"/>
                      <a:pt x="65" y="203"/>
                    </a:cubicBezTo>
                    <a:cubicBezTo>
                      <a:pt x="65" y="145"/>
                      <a:pt x="65" y="145"/>
                      <a:pt x="65" y="145"/>
                    </a:cubicBezTo>
                    <a:cubicBezTo>
                      <a:pt x="148" y="245"/>
                      <a:pt x="148" y="245"/>
                      <a:pt x="148" y="245"/>
                    </a:cubicBezTo>
                    <a:cubicBezTo>
                      <a:pt x="151" y="244"/>
                      <a:pt x="151" y="241"/>
                      <a:pt x="151" y="238"/>
                    </a:cubicBezTo>
                    <a:cubicBezTo>
                      <a:pt x="152" y="232"/>
                      <a:pt x="153" y="225"/>
                      <a:pt x="154" y="219"/>
                    </a:cubicBezTo>
                    <a:cubicBezTo>
                      <a:pt x="162" y="180"/>
                      <a:pt x="178" y="146"/>
                      <a:pt x="203" y="114"/>
                    </a:cubicBezTo>
                    <a:cubicBezTo>
                      <a:pt x="206" y="111"/>
                      <a:pt x="206" y="108"/>
                      <a:pt x="203" y="105"/>
                    </a:cubicBezTo>
                    <a:close/>
                  </a:path>
                </a:pathLst>
              </a:custGeom>
              <a:grpFill/>
              <a:ln>
                <a:noFill/>
              </a:ln>
            </p:spPr>
            <p:txBody>
              <a:bodyPr vert="horz" wrap="square" lIns="121920" tIns="60960" rIns="121920" bIns="60960" numCol="1" anchor="t" anchorCtr="0" compatLnSpc="1"/>
              <a:lstStyle/>
              <a:p>
                <a:endParaRPr lang="en-US" sz="2400"/>
              </a:p>
            </p:txBody>
          </p:sp>
          <p:sp>
            <p:nvSpPr>
              <p:cNvPr id="40" name="Freeform 27"/>
              <p:cNvSpPr/>
              <p:nvPr/>
            </p:nvSpPr>
            <p:spPr bwMode="auto">
              <a:xfrm>
                <a:off x="2092326" y="2544128"/>
                <a:ext cx="506413" cy="601662"/>
              </a:xfrm>
              <a:custGeom>
                <a:avLst/>
                <a:gdLst>
                  <a:gd name="T0" fmla="*/ 203 w 207"/>
                  <a:gd name="T1" fmla="*/ 132 h 246"/>
                  <a:gd name="T2" fmla="*/ 151 w 207"/>
                  <a:gd name="T3" fmla="*/ 8 h 246"/>
                  <a:gd name="T4" fmla="*/ 147 w 207"/>
                  <a:gd name="T5" fmla="*/ 0 h 246"/>
                  <a:gd name="T6" fmla="*/ 65 w 207"/>
                  <a:gd name="T7" fmla="*/ 99 h 246"/>
                  <a:gd name="T8" fmla="*/ 65 w 207"/>
                  <a:gd name="T9" fmla="*/ 41 h 246"/>
                  <a:gd name="T10" fmla="*/ 0 w 207"/>
                  <a:gd name="T11" fmla="*/ 41 h 246"/>
                  <a:gd name="T12" fmla="*/ 93 w 207"/>
                  <a:gd name="T13" fmla="*/ 242 h 246"/>
                  <a:gd name="T14" fmla="*/ 103 w 207"/>
                  <a:gd name="T15" fmla="*/ 242 h 246"/>
                  <a:gd name="T16" fmla="*/ 203 w 207"/>
                  <a:gd name="T17" fmla="*/ 142 h 246"/>
                  <a:gd name="T18" fmla="*/ 203 w 207"/>
                  <a:gd name="T19" fmla="*/ 13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7" h="246">
                    <a:moveTo>
                      <a:pt x="203" y="132"/>
                    </a:moveTo>
                    <a:cubicBezTo>
                      <a:pt x="173" y="96"/>
                      <a:pt x="156" y="54"/>
                      <a:pt x="151" y="8"/>
                    </a:cubicBezTo>
                    <a:cubicBezTo>
                      <a:pt x="151" y="3"/>
                      <a:pt x="150" y="1"/>
                      <a:pt x="147" y="0"/>
                    </a:cubicBezTo>
                    <a:cubicBezTo>
                      <a:pt x="65" y="99"/>
                      <a:pt x="65" y="99"/>
                      <a:pt x="65" y="99"/>
                    </a:cubicBezTo>
                    <a:cubicBezTo>
                      <a:pt x="65" y="41"/>
                      <a:pt x="65" y="41"/>
                      <a:pt x="65" y="41"/>
                    </a:cubicBezTo>
                    <a:cubicBezTo>
                      <a:pt x="0" y="41"/>
                      <a:pt x="0" y="41"/>
                      <a:pt x="0" y="41"/>
                    </a:cubicBezTo>
                    <a:cubicBezTo>
                      <a:pt x="11" y="116"/>
                      <a:pt x="42" y="184"/>
                      <a:pt x="93" y="242"/>
                    </a:cubicBezTo>
                    <a:cubicBezTo>
                      <a:pt x="97" y="246"/>
                      <a:pt x="99" y="246"/>
                      <a:pt x="103" y="242"/>
                    </a:cubicBezTo>
                    <a:cubicBezTo>
                      <a:pt x="136" y="209"/>
                      <a:pt x="169" y="175"/>
                      <a:pt x="203" y="142"/>
                    </a:cubicBezTo>
                    <a:cubicBezTo>
                      <a:pt x="207" y="138"/>
                      <a:pt x="206" y="136"/>
                      <a:pt x="203" y="132"/>
                    </a:cubicBezTo>
                    <a:close/>
                  </a:path>
                </a:pathLst>
              </a:custGeom>
              <a:grpFill/>
              <a:ln>
                <a:noFill/>
              </a:ln>
            </p:spPr>
            <p:txBody>
              <a:bodyPr vert="horz" wrap="square" lIns="121920" tIns="60960" rIns="121920" bIns="60960" numCol="1" anchor="t" anchorCtr="0" compatLnSpc="1"/>
              <a:lstStyle/>
              <a:p>
                <a:endParaRPr lang="en-US" sz="2400"/>
              </a:p>
            </p:txBody>
          </p:sp>
          <p:sp>
            <p:nvSpPr>
              <p:cNvPr id="41" name="Freeform 28"/>
              <p:cNvSpPr/>
              <p:nvPr/>
            </p:nvSpPr>
            <p:spPr bwMode="auto">
              <a:xfrm>
                <a:off x="3060701" y="2929890"/>
                <a:ext cx="600075" cy="520700"/>
              </a:xfrm>
              <a:custGeom>
                <a:avLst/>
                <a:gdLst>
                  <a:gd name="T0" fmla="*/ 1 w 246"/>
                  <a:gd name="T1" fmla="*/ 133 h 212"/>
                  <a:gd name="T2" fmla="*/ 0 w 246"/>
                  <a:gd name="T3" fmla="*/ 63 h 212"/>
                  <a:gd name="T4" fmla="*/ 7 w 246"/>
                  <a:gd name="T5" fmla="*/ 56 h 212"/>
                  <a:gd name="T6" fmla="*/ 130 w 246"/>
                  <a:gd name="T7" fmla="*/ 6 h 212"/>
                  <a:gd name="T8" fmla="*/ 145 w 246"/>
                  <a:gd name="T9" fmla="*/ 7 h 212"/>
                  <a:gd name="T10" fmla="*/ 242 w 246"/>
                  <a:gd name="T11" fmla="*/ 103 h 212"/>
                  <a:gd name="T12" fmla="*/ 241 w 246"/>
                  <a:gd name="T13" fmla="*/ 115 h 212"/>
                  <a:gd name="T14" fmla="*/ 36 w 246"/>
                  <a:gd name="T15" fmla="*/ 208 h 212"/>
                  <a:gd name="T16" fmla="*/ 7 w 246"/>
                  <a:gd name="T17" fmla="*/ 211 h 212"/>
                  <a:gd name="T18" fmla="*/ 0 w 246"/>
                  <a:gd name="T19" fmla="*/ 205 h 212"/>
                  <a:gd name="T20" fmla="*/ 1 w 246"/>
                  <a:gd name="T21" fmla="*/ 13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212">
                    <a:moveTo>
                      <a:pt x="1" y="133"/>
                    </a:moveTo>
                    <a:cubicBezTo>
                      <a:pt x="1" y="110"/>
                      <a:pt x="1" y="86"/>
                      <a:pt x="0" y="63"/>
                    </a:cubicBezTo>
                    <a:cubicBezTo>
                      <a:pt x="0" y="58"/>
                      <a:pt x="2" y="56"/>
                      <a:pt x="7" y="56"/>
                    </a:cubicBezTo>
                    <a:cubicBezTo>
                      <a:pt x="53" y="52"/>
                      <a:pt x="94" y="35"/>
                      <a:pt x="130" y="6"/>
                    </a:cubicBezTo>
                    <a:cubicBezTo>
                      <a:pt x="138" y="0"/>
                      <a:pt x="138" y="0"/>
                      <a:pt x="145" y="7"/>
                    </a:cubicBezTo>
                    <a:cubicBezTo>
                      <a:pt x="177" y="39"/>
                      <a:pt x="209" y="72"/>
                      <a:pt x="242" y="103"/>
                    </a:cubicBezTo>
                    <a:cubicBezTo>
                      <a:pt x="246" y="108"/>
                      <a:pt x="246" y="110"/>
                      <a:pt x="241" y="115"/>
                    </a:cubicBezTo>
                    <a:cubicBezTo>
                      <a:pt x="182" y="166"/>
                      <a:pt x="114" y="197"/>
                      <a:pt x="36" y="208"/>
                    </a:cubicBezTo>
                    <a:cubicBezTo>
                      <a:pt x="27" y="209"/>
                      <a:pt x="17" y="210"/>
                      <a:pt x="7" y="211"/>
                    </a:cubicBezTo>
                    <a:cubicBezTo>
                      <a:pt x="2" y="212"/>
                      <a:pt x="0" y="210"/>
                      <a:pt x="0" y="205"/>
                    </a:cubicBezTo>
                    <a:cubicBezTo>
                      <a:pt x="1" y="181"/>
                      <a:pt x="1" y="157"/>
                      <a:pt x="1" y="133"/>
                    </a:cubicBezTo>
                    <a:close/>
                  </a:path>
                </a:pathLst>
              </a:custGeom>
              <a:grpFill/>
              <a:ln>
                <a:noFill/>
              </a:ln>
            </p:spPr>
            <p:txBody>
              <a:bodyPr vert="horz" wrap="square" lIns="121920" tIns="60960" rIns="121920" bIns="60960" numCol="1" anchor="t" anchorCtr="0" compatLnSpc="1"/>
              <a:lstStyle/>
              <a:p>
                <a:endParaRPr lang="en-US" sz="2400"/>
              </a:p>
            </p:txBody>
          </p:sp>
          <p:sp>
            <p:nvSpPr>
              <p:cNvPr id="42" name="Freeform 29"/>
              <p:cNvSpPr/>
              <p:nvPr/>
            </p:nvSpPr>
            <p:spPr bwMode="auto">
              <a:xfrm>
                <a:off x="2386013" y="2929890"/>
                <a:ext cx="600075" cy="520700"/>
              </a:xfrm>
              <a:custGeom>
                <a:avLst/>
                <a:gdLst>
                  <a:gd name="T0" fmla="*/ 246 w 246"/>
                  <a:gd name="T1" fmla="*/ 134 h 212"/>
                  <a:gd name="T2" fmla="*/ 246 w 246"/>
                  <a:gd name="T3" fmla="*/ 206 h 212"/>
                  <a:gd name="T4" fmla="*/ 240 w 246"/>
                  <a:gd name="T5" fmla="*/ 212 h 212"/>
                  <a:gd name="T6" fmla="*/ 43 w 246"/>
                  <a:gd name="T7" fmla="*/ 145 h 212"/>
                  <a:gd name="T8" fmla="*/ 4 w 246"/>
                  <a:gd name="T9" fmla="*/ 115 h 212"/>
                  <a:gd name="T10" fmla="*/ 4 w 246"/>
                  <a:gd name="T11" fmla="*/ 106 h 212"/>
                  <a:gd name="T12" fmla="*/ 104 w 246"/>
                  <a:gd name="T13" fmla="*/ 4 h 212"/>
                  <a:gd name="T14" fmla="*/ 113 w 246"/>
                  <a:gd name="T15" fmla="*/ 3 h 212"/>
                  <a:gd name="T16" fmla="*/ 241 w 246"/>
                  <a:gd name="T17" fmla="*/ 56 h 212"/>
                  <a:gd name="T18" fmla="*/ 246 w 246"/>
                  <a:gd name="T19" fmla="*/ 63 h 212"/>
                  <a:gd name="T20" fmla="*/ 246 w 246"/>
                  <a:gd name="T21" fmla="*/ 13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212">
                    <a:moveTo>
                      <a:pt x="246" y="134"/>
                    </a:moveTo>
                    <a:cubicBezTo>
                      <a:pt x="246" y="158"/>
                      <a:pt x="246" y="182"/>
                      <a:pt x="246" y="206"/>
                    </a:cubicBezTo>
                    <a:cubicBezTo>
                      <a:pt x="246" y="211"/>
                      <a:pt x="245" y="212"/>
                      <a:pt x="240" y="212"/>
                    </a:cubicBezTo>
                    <a:cubicBezTo>
                      <a:pt x="168" y="207"/>
                      <a:pt x="103" y="186"/>
                      <a:pt x="43" y="145"/>
                    </a:cubicBezTo>
                    <a:cubicBezTo>
                      <a:pt x="30" y="136"/>
                      <a:pt x="17" y="125"/>
                      <a:pt x="4" y="115"/>
                    </a:cubicBezTo>
                    <a:cubicBezTo>
                      <a:pt x="0" y="111"/>
                      <a:pt x="0" y="109"/>
                      <a:pt x="4" y="106"/>
                    </a:cubicBezTo>
                    <a:cubicBezTo>
                      <a:pt x="37" y="71"/>
                      <a:pt x="71" y="38"/>
                      <a:pt x="104" y="4"/>
                    </a:cubicBezTo>
                    <a:cubicBezTo>
                      <a:pt x="107" y="1"/>
                      <a:pt x="109" y="0"/>
                      <a:pt x="113" y="3"/>
                    </a:cubicBezTo>
                    <a:cubicBezTo>
                      <a:pt x="150" y="34"/>
                      <a:pt x="193" y="52"/>
                      <a:pt x="241" y="56"/>
                    </a:cubicBezTo>
                    <a:cubicBezTo>
                      <a:pt x="246" y="56"/>
                      <a:pt x="246" y="59"/>
                      <a:pt x="246" y="63"/>
                    </a:cubicBezTo>
                    <a:cubicBezTo>
                      <a:pt x="246" y="87"/>
                      <a:pt x="246" y="111"/>
                      <a:pt x="246" y="134"/>
                    </a:cubicBezTo>
                    <a:close/>
                  </a:path>
                </a:pathLst>
              </a:custGeom>
              <a:grpFill/>
              <a:ln>
                <a:noFill/>
              </a:ln>
            </p:spPr>
            <p:txBody>
              <a:bodyPr vert="horz" wrap="square" lIns="121920" tIns="60960" rIns="121920" bIns="60960" numCol="1" anchor="t" anchorCtr="0" compatLnSpc="1"/>
              <a:lstStyle/>
              <a:p>
                <a:endParaRPr lang="en-US" sz="2400"/>
              </a:p>
            </p:txBody>
          </p:sp>
          <p:sp>
            <p:nvSpPr>
              <p:cNvPr id="43" name="Freeform 30"/>
              <p:cNvSpPr/>
              <p:nvPr/>
            </p:nvSpPr>
            <p:spPr bwMode="auto">
              <a:xfrm>
                <a:off x="3060701" y="1561466"/>
                <a:ext cx="603250" cy="515937"/>
              </a:xfrm>
              <a:custGeom>
                <a:avLst/>
                <a:gdLst>
                  <a:gd name="T0" fmla="*/ 5 w 247"/>
                  <a:gd name="T1" fmla="*/ 1 h 211"/>
                  <a:gd name="T2" fmla="*/ 167 w 247"/>
                  <a:gd name="T3" fmla="*/ 45 h 211"/>
                  <a:gd name="T4" fmla="*/ 236 w 247"/>
                  <a:gd name="T5" fmla="*/ 93 h 211"/>
                  <a:gd name="T6" fmla="*/ 237 w 247"/>
                  <a:gd name="T7" fmla="*/ 113 h 211"/>
                  <a:gd name="T8" fmla="*/ 144 w 247"/>
                  <a:gd name="T9" fmla="*/ 206 h 211"/>
                  <a:gd name="T10" fmla="*/ 131 w 247"/>
                  <a:gd name="T11" fmla="*/ 207 h 211"/>
                  <a:gd name="T12" fmla="*/ 55 w 247"/>
                  <a:gd name="T13" fmla="*/ 165 h 211"/>
                  <a:gd name="T14" fmla="*/ 6 w 247"/>
                  <a:gd name="T15" fmla="*/ 156 h 211"/>
                  <a:gd name="T16" fmla="*/ 0 w 247"/>
                  <a:gd name="T17" fmla="*/ 150 h 211"/>
                  <a:gd name="T18" fmla="*/ 1 w 247"/>
                  <a:gd name="T19" fmla="*/ 7 h 211"/>
                  <a:gd name="T20" fmla="*/ 5 w 247"/>
                  <a:gd name="T21" fmla="*/ 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7" h="211">
                    <a:moveTo>
                      <a:pt x="5" y="1"/>
                    </a:moveTo>
                    <a:cubicBezTo>
                      <a:pt x="63" y="3"/>
                      <a:pt x="116" y="19"/>
                      <a:pt x="167" y="45"/>
                    </a:cubicBezTo>
                    <a:cubicBezTo>
                      <a:pt x="192" y="58"/>
                      <a:pt x="215" y="74"/>
                      <a:pt x="236" y="93"/>
                    </a:cubicBezTo>
                    <a:cubicBezTo>
                      <a:pt x="247" y="103"/>
                      <a:pt x="247" y="103"/>
                      <a:pt x="237" y="113"/>
                    </a:cubicBezTo>
                    <a:cubicBezTo>
                      <a:pt x="206" y="144"/>
                      <a:pt x="174" y="175"/>
                      <a:pt x="144" y="206"/>
                    </a:cubicBezTo>
                    <a:cubicBezTo>
                      <a:pt x="139" y="211"/>
                      <a:pt x="135" y="210"/>
                      <a:pt x="131" y="207"/>
                    </a:cubicBezTo>
                    <a:cubicBezTo>
                      <a:pt x="109" y="188"/>
                      <a:pt x="83" y="175"/>
                      <a:pt x="55" y="165"/>
                    </a:cubicBezTo>
                    <a:cubicBezTo>
                      <a:pt x="39" y="160"/>
                      <a:pt x="23" y="157"/>
                      <a:pt x="6" y="156"/>
                    </a:cubicBezTo>
                    <a:cubicBezTo>
                      <a:pt x="1" y="155"/>
                      <a:pt x="0" y="154"/>
                      <a:pt x="0" y="150"/>
                    </a:cubicBezTo>
                    <a:cubicBezTo>
                      <a:pt x="1" y="102"/>
                      <a:pt x="1" y="55"/>
                      <a:pt x="1" y="7"/>
                    </a:cubicBezTo>
                    <a:cubicBezTo>
                      <a:pt x="1" y="4"/>
                      <a:pt x="0" y="0"/>
                      <a:pt x="5" y="1"/>
                    </a:cubicBezTo>
                    <a:close/>
                  </a:path>
                </a:pathLst>
              </a:custGeom>
              <a:grpFill/>
              <a:ln>
                <a:noFill/>
              </a:ln>
            </p:spPr>
            <p:txBody>
              <a:bodyPr vert="horz" wrap="square" lIns="121920" tIns="60960" rIns="121920" bIns="60960" numCol="1" anchor="t" anchorCtr="0" compatLnSpc="1"/>
              <a:lstStyle/>
              <a:p>
                <a:endParaRPr lang="en-US" sz="2400"/>
              </a:p>
            </p:txBody>
          </p:sp>
          <p:sp>
            <p:nvSpPr>
              <p:cNvPr id="44" name="Freeform 31"/>
              <p:cNvSpPr/>
              <p:nvPr/>
            </p:nvSpPr>
            <p:spPr bwMode="auto">
              <a:xfrm>
                <a:off x="2382838" y="1563053"/>
                <a:ext cx="603250" cy="514350"/>
              </a:xfrm>
              <a:custGeom>
                <a:avLst/>
                <a:gdLst>
                  <a:gd name="T0" fmla="*/ 247 w 247"/>
                  <a:gd name="T1" fmla="*/ 78 h 210"/>
                  <a:gd name="T2" fmla="*/ 247 w 247"/>
                  <a:gd name="T3" fmla="*/ 148 h 210"/>
                  <a:gd name="T4" fmla="*/ 241 w 247"/>
                  <a:gd name="T5" fmla="*/ 155 h 210"/>
                  <a:gd name="T6" fmla="*/ 131 w 247"/>
                  <a:gd name="T7" fmla="*/ 194 h 210"/>
                  <a:gd name="T8" fmla="*/ 114 w 247"/>
                  <a:gd name="T9" fmla="*/ 207 h 210"/>
                  <a:gd name="T10" fmla="*/ 105 w 247"/>
                  <a:gd name="T11" fmla="*/ 207 h 210"/>
                  <a:gd name="T12" fmla="*/ 4 w 247"/>
                  <a:gd name="T13" fmla="*/ 105 h 210"/>
                  <a:gd name="T14" fmla="*/ 4 w 247"/>
                  <a:gd name="T15" fmla="*/ 97 h 210"/>
                  <a:gd name="T16" fmla="*/ 70 w 247"/>
                  <a:gd name="T17" fmla="*/ 51 h 210"/>
                  <a:gd name="T18" fmla="*/ 159 w 247"/>
                  <a:gd name="T19" fmla="*/ 13 h 210"/>
                  <a:gd name="T20" fmla="*/ 219 w 247"/>
                  <a:gd name="T21" fmla="*/ 2 h 210"/>
                  <a:gd name="T22" fmla="*/ 239 w 247"/>
                  <a:gd name="T23" fmla="*/ 0 h 210"/>
                  <a:gd name="T24" fmla="*/ 247 w 247"/>
                  <a:gd name="T25" fmla="*/ 8 h 210"/>
                  <a:gd name="T26" fmla="*/ 247 w 247"/>
                  <a:gd name="T27" fmla="*/ 7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7" h="210">
                    <a:moveTo>
                      <a:pt x="247" y="78"/>
                    </a:moveTo>
                    <a:cubicBezTo>
                      <a:pt x="247" y="101"/>
                      <a:pt x="247" y="124"/>
                      <a:pt x="247" y="148"/>
                    </a:cubicBezTo>
                    <a:cubicBezTo>
                      <a:pt x="247" y="151"/>
                      <a:pt x="247" y="154"/>
                      <a:pt x="241" y="155"/>
                    </a:cubicBezTo>
                    <a:cubicBezTo>
                      <a:pt x="201" y="158"/>
                      <a:pt x="164" y="171"/>
                      <a:pt x="131" y="194"/>
                    </a:cubicBezTo>
                    <a:cubicBezTo>
                      <a:pt x="125" y="198"/>
                      <a:pt x="119" y="203"/>
                      <a:pt x="114" y="207"/>
                    </a:cubicBezTo>
                    <a:cubicBezTo>
                      <a:pt x="111" y="210"/>
                      <a:pt x="109" y="210"/>
                      <a:pt x="105" y="207"/>
                    </a:cubicBezTo>
                    <a:cubicBezTo>
                      <a:pt x="72" y="173"/>
                      <a:pt x="38" y="139"/>
                      <a:pt x="4" y="105"/>
                    </a:cubicBezTo>
                    <a:cubicBezTo>
                      <a:pt x="0" y="102"/>
                      <a:pt x="1" y="100"/>
                      <a:pt x="4" y="97"/>
                    </a:cubicBezTo>
                    <a:cubicBezTo>
                      <a:pt x="25" y="80"/>
                      <a:pt x="46" y="64"/>
                      <a:pt x="70" y="51"/>
                    </a:cubicBezTo>
                    <a:cubicBezTo>
                      <a:pt x="98" y="34"/>
                      <a:pt x="128" y="21"/>
                      <a:pt x="159" y="13"/>
                    </a:cubicBezTo>
                    <a:cubicBezTo>
                      <a:pt x="179" y="8"/>
                      <a:pt x="199" y="4"/>
                      <a:pt x="219" y="2"/>
                    </a:cubicBezTo>
                    <a:cubicBezTo>
                      <a:pt x="226" y="1"/>
                      <a:pt x="233" y="1"/>
                      <a:pt x="239" y="0"/>
                    </a:cubicBezTo>
                    <a:cubicBezTo>
                      <a:pt x="246" y="0"/>
                      <a:pt x="247" y="3"/>
                      <a:pt x="247" y="8"/>
                    </a:cubicBezTo>
                    <a:cubicBezTo>
                      <a:pt x="247" y="31"/>
                      <a:pt x="247" y="55"/>
                      <a:pt x="247" y="78"/>
                    </a:cubicBezTo>
                    <a:close/>
                  </a:path>
                </a:pathLst>
              </a:custGeom>
              <a:grpFill/>
              <a:ln>
                <a:noFill/>
              </a:ln>
            </p:spPr>
            <p:txBody>
              <a:bodyPr vert="horz" wrap="square" lIns="121920" tIns="60960" rIns="121920" bIns="60960" numCol="1" anchor="t" anchorCtr="0" compatLnSpc="1"/>
              <a:lstStyle/>
              <a:p>
                <a:endParaRPr lang="en-US" sz="2400"/>
              </a:p>
            </p:txBody>
          </p:sp>
          <p:sp>
            <p:nvSpPr>
              <p:cNvPr id="46" name="Freeform 32"/>
              <p:cNvSpPr/>
              <p:nvPr/>
            </p:nvSpPr>
            <p:spPr bwMode="auto">
              <a:xfrm>
                <a:off x="3451226" y="2544128"/>
                <a:ext cx="515938" cy="604837"/>
              </a:xfrm>
              <a:custGeom>
                <a:avLst/>
                <a:gdLst>
                  <a:gd name="T0" fmla="*/ 204 w 211"/>
                  <a:gd name="T1" fmla="*/ 0 h 247"/>
                  <a:gd name="T2" fmla="*/ 124 w 211"/>
                  <a:gd name="T3" fmla="*/ 96 h 247"/>
                  <a:gd name="T4" fmla="*/ 124 w 211"/>
                  <a:gd name="T5" fmla="*/ 38 h 247"/>
                  <a:gd name="T6" fmla="*/ 50 w 211"/>
                  <a:gd name="T7" fmla="*/ 38 h 247"/>
                  <a:gd name="T8" fmla="*/ 3 w 211"/>
                  <a:gd name="T9" fmla="*/ 132 h 247"/>
                  <a:gd name="T10" fmla="*/ 4 w 211"/>
                  <a:gd name="T11" fmla="*/ 142 h 247"/>
                  <a:gd name="T12" fmla="*/ 103 w 211"/>
                  <a:gd name="T13" fmla="*/ 242 h 247"/>
                  <a:gd name="T14" fmla="*/ 114 w 211"/>
                  <a:gd name="T15" fmla="*/ 241 h 247"/>
                  <a:gd name="T16" fmla="*/ 160 w 211"/>
                  <a:gd name="T17" fmla="*/ 177 h 247"/>
                  <a:gd name="T18" fmla="*/ 210 w 211"/>
                  <a:gd name="T19" fmla="*/ 9 h 247"/>
                  <a:gd name="T20" fmla="*/ 204 w 211"/>
                  <a:gd name="T21"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247">
                    <a:moveTo>
                      <a:pt x="204" y="0"/>
                    </a:moveTo>
                    <a:cubicBezTo>
                      <a:pt x="124" y="96"/>
                      <a:pt x="124" y="96"/>
                      <a:pt x="124" y="96"/>
                    </a:cubicBezTo>
                    <a:cubicBezTo>
                      <a:pt x="124" y="38"/>
                      <a:pt x="124" y="38"/>
                      <a:pt x="124" y="38"/>
                    </a:cubicBezTo>
                    <a:cubicBezTo>
                      <a:pt x="50" y="38"/>
                      <a:pt x="50" y="38"/>
                      <a:pt x="50" y="38"/>
                    </a:cubicBezTo>
                    <a:cubicBezTo>
                      <a:pt x="43" y="73"/>
                      <a:pt x="27" y="104"/>
                      <a:pt x="3" y="132"/>
                    </a:cubicBezTo>
                    <a:cubicBezTo>
                      <a:pt x="0" y="136"/>
                      <a:pt x="0" y="138"/>
                      <a:pt x="4" y="142"/>
                    </a:cubicBezTo>
                    <a:cubicBezTo>
                      <a:pt x="37" y="175"/>
                      <a:pt x="70" y="208"/>
                      <a:pt x="103" y="242"/>
                    </a:cubicBezTo>
                    <a:cubicBezTo>
                      <a:pt x="108" y="247"/>
                      <a:pt x="110" y="245"/>
                      <a:pt x="114" y="241"/>
                    </a:cubicBezTo>
                    <a:cubicBezTo>
                      <a:pt x="131" y="221"/>
                      <a:pt x="147" y="200"/>
                      <a:pt x="160" y="177"/>
                    </a:cubicBezTo>
                    <a:cubicBezTo>
                      <a:pt x="190" y="125"/>
                      <a:pt x="206" y="69"/>
                      <a:pt x="210" y="9"/>
                    </a:cubicBezTo>
                    <a:cubicBezTo>
                      <a:pt x="211" y="3"/>
                      <a:pt x="210" y="0"/>
                      <a:pt x="204" y="0"/>
                    </a:cubicBezTo>
                    <a:close/>
                  </a:path>
                </a:pathLst>
              </a:custGeom>
              <a:grpFill/>
              <a:ln>
                <a:noFill/>
              </a:ln>
            </p:spPr>
            <p:txBody>
              <a:bodyPr vert="horz" wrap="square" lIns="121920" tIns="60960" rIns="121920" bIns="60960" numCol="1" anchor="t" anchorCtr="0" compatLnSpc="1"/>
              <a:lstStyle/>
              <a:p>
                <a:endParaRPr lang="en-US" sz="2400"/>
              </a:p>
            </p:txBody>
          </p:sp>
          <p:sp>
            <p:nvSpPr>
              <p:cNvPr id="47" name="Freeform 33"/>
              <p:cNvSpPr/>
              <p:nvPr/>
            </p:nvSpPr>
            <p:spPr bwMode="auto">
              <a:xfrm>
                <a:off x="3451226" y="1864678"/>
                <a:ext cx="512763" cy="600075"/>
              </a:xfrm>
              <a:custGeom>
                <a:avLst/>
                <a:gdLst>
                  <a:gd name="T0" fmla="*/ 124 w 210"/>
                  <a:gd name="T1" fmla="*/ 200 h 245"/>
                  <a:gd name="T2" fmla="*/ 124 w 210"/>
                  <a:gd name="T3" fmla="*/ 142 h 245"/>
                  <a:gd name="T4" fmla="*/ 209 w 210"/>
                  <a:gd name="T5" fmla="*/ 245 h 245"/>
                  <a:gd name="T6" fmla="*/ 210 w 210"/>
                  <a:gd name="T7" fmla="*/ 238 h 245"/>
                  <a:gd name="T8" fmla="*/ 206 w 210"/>
                  <a:gd name="T9" fmla="*/ 201 h 245"/>
                  <a:gd name="T10" fmla="*/ 113 w 210"/>
                  <a:gd name="T11" fmla="*/ 4 h 245"/>
                  <a:gd name="T12" fmla="*/ 104 w 210"/>
                  <a:gd name="T13" fmla="*/ 4 h 245"/>
                  <a:gd name="T14" fmla="*/ 3 w 210"/>
                  <a:gd name="T15" fmla="*/ 105 h 245"/>
                  <a:gd name="T16" fmla="*/ 2 w 210"/>
                  <a:gd name="T17" fmla="*/ 113 h 245"/>
                  <a:gd name="T18" fmla="*/ 48 w 210"/>
                  <a:gd name="T19" fmla="*/ 200 h 245"/>
                  <a:gd name="T20" fmla="*/ 124 w 210"/>
                  <a:gd name="T21" fmla="*/ 20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0" h="245">
                    <a:moveTo>
                      <a:pt x="124" y="200"/>
                    </a:moveTo>
                    <a:cubicBezTo>
                      <a:pt x="124" y="142"/>
                      <a:pt x="124" y="142"/>
                      <a:pt x="124" y="142"/>
                    </a:cubicBezTo>
                    <a:cubicBezTo>
                      <a:pt x="209" y="245"/>
                      <a:pt x="209" y="245"/>
                      <a:pt x="209" y="245"/>
                    </a:cubicBezTo>
                    <a:cubicBezTo>
                      <a:pt x="210" y="244"/>
                      <a:pt x="210" y="241"/>
                      <a:pt x="210" y="238"/>
                    </a:cubicBezTo>
                    <a:cubicBezTo>
                      <a:pt x="209" y="225"/>
                      <a:pt x="208" y="213"/>
                      <a:pt x="206" y="201"/>
                    </a:cubicBezTo>
                    <a:cubicBezTo>
                      <a:pt x="194" y="126"/>
                      <a:pt x="162" y="61"/>
                      <a:pt x="113" y="4"/>
                    </a:cubicBezTo>
                    <a:cubicBezTo>
                      <a:pt x="109" y="0"/>
                      <a:pt x="107" y="1"/>
                      <a:pt x="104" y="4"/>
                    </a:cubicBezTo>
                    <a:cubicBezTo>
                      <a:pt x="70" y="38"/>
                      <a:pt x="37" y="72"/>
                      <a:pt x="3" y="105"/>
                    </a:cubicBezTo>
                    <a:cubicBezTo>
                      <a:pt x="0" y="108"/>
                      <a:pt x="0" y="110"/>
                      <a:pt x="2" y="113"/>
                    </a:cubicBezTo>
                    <a:cubicBezTo>
                      <a:pt x="24" y="140"/>
                      <a:pt x="40" y="168"/>
                      <a:pt x="48" y="200"/>
                    </a:cubicBezTo>
                    <a:lnTo>
                      <a:pt x="124" y="200"/>
                    </a:lnTo>
                    <a:close/>
                  </a:path>
                </a:pathLst>
              </a:custGeom>
              <a:grpFill/>
              <a:ln>
                <a:noFill/>
              </a:ln>
            </p:spPr>
            <p:txBody>
              <a:bodyPr vert="horz" wrap="square" lIns="121920" tIns="60960" rIns="121920" bIns="60960" numCol="1" anchor="t" anchorCtr="0" compatLnSpc="1"/>
              <a:lstStyle/>
              <a:p>
                <a:endParaRPr lang="en-US" sz="2400"/>
              </a:p>
            </p:txBody>
          </p:sp>
        </p:grpSp>
        <p:grpSp>
          <p:nvGrpSpPr>
            <p:cNvPr id="49" name="Group 34"/>
            <p:cNvGrpSpPr/>
            <p:nvPr/>
          </p:nvGrpSpPr>
          <p:grpSpPr>
            <a:xfrm>
              <a:off x="4283228" y="1899102"/>
              <a:ext cx="1985687" cy="1985686"/>
              <a:chOff x="579438" y="1569403"/>
              <a:chExt cx="1887538" cy="1887537"/>
            </a:xfrm>
            <a:solidFill>
              <a:schemeClr val="accent2"/>
            </a:solidFill>
          </p:grpSpPr>
          <p:sp>
            <p:nvSpPr>
              <p:cNvPr id="50" name="Freeform 35"/>
              <p:cNvSpPr/>
              <p:nvPr/>
            </p:nvSpPr>
            <p:spPr bwMode="auto">
              <a:xfrm>
                <a:off x="1560513" y="2937828"/>
                <a:ext cx="600075" cy="519112"/>
              </a:xfrm>
              <a:custGeom>
                <a:avLst/>
                <a:gdLst>
                  <a:gd name="T0" fmla="*/ 1 w 246"/>
                  <a:gd name="T1" fmla="*/ 133 h 212"/>
                  <a:gd name="T2" fmla="*/ 0 w 246"/>
                  <a:gd name="T3" fmla="*/ 63 h 212"/>
                  <a:gd name="T4" fmla="*/ 7 w 246"/>
                  <a:gd name="T5" fmla="*/ 56 h 212"/>
                  <a:gd name="T6" fmla="*/ 130 w 246"/>
                  <a:gd name="T7" fmla="*/ 6 h 212"/>
                  <a:gd name="T8" fmla="*/ 145 w 246"/>
                  <a:gd name="T9" fmla="*/ 7 h 212"/>
                  <a:gd name="T10" fmla="*/ 242 w 246"/>
                  <a:gd name="T11" fmla="*/ 103 h 212"/>
                  <a:gd name="T12" fmla="*/ 241 w 246"/>
                  <a:gd name="T13" fmla="*/ 115 h 212"/>
                  <a:gd name="T14" fmla="*/ 36 w 246"/>
                  <a:gd name="T15" fmla="*/ 208 h 212"/>
                  <a:gd name="T16" fmla="*/ 7 w 246"/>
                  <a:gd name="T17" fmla="*/ 211 h 212"/>
                  <a:gd name="T18" fmla="*/ 0 w 246"/>
                  <a:gd name="T19" fmla="*/ 205 h 212"/>
                  <a:gd name="T20" fmla="*/ 1 w 246"/>
                  <a:gd name="T21" fmla="*/ 133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212">
                    <a:moveTo>
                      <a:pt x="1" y="133"/>
                    </a:moveTo>
                    <a:cubicBezTo>
                      <a:pt x="1" y="110"/>
                      <a:pt x="1" y="86"/>
                      <a:pt x="0" y="63"/>
                    </a:cubicBezTo>
                    <a:cubicBezTo>
                      <a:pt x="0" y="58"/>
                      <a:pt x="2" y="56"/>
                      <a:pt x="7" y="56"/>
                    </a:cubicBezTo>
                    <a:cubicBezTo>
                      <a:pt x="53" y="52"/>
                      <a:pt x="94" y="35"/>
                      <a:pt x="130" y="6"/>
                    </a:cubicBezTo>
                    <a:cubicBezTo>
                      <a:pt x="138" y="0"/>
                      <a:pt x="138" y="0"/>
                      <a:pt x="145" y="7"/>
                    </a:cubicBezTo>
                    <a:cubicBezTo>
                      <a:pt x="177" y="39"/>
                      <a:pt x="209" y="72"/>
                      <a:pt x="242" y="103"/>
                    </a:cubicBezTo>
                    <a:cubicBezTo>
                      <a:pt x="246" y="108"/>
                      <a:pt x="246" y="110"/>
                      <a:pt x="241" y="115"/>
                    </a:cubicBezTo>
                    <a:cubicBezTo>
                      <a:pt x="182" y="166"/>
                      <a:pt x="114" y="197"/>
                      <a:pt x="36" y="208"/>
                    </a:cubicBezTo>
                    <a:cubicBezTo>
                      <a:pt x="27" y="209"/>
                      <a:pt x="17" y="210"/>
                      <a:pt x="7" y="211"/>
                    </a:cubicBezTo>
                    <a:cubicBezTo>
                      <a:pt x="2" y="212"/>
                      <a:pt x="0" y="210"/>
                      <a:pt x="0" y="205"/>
                    </a:cubicBezTo>
                    <a:cubicBezTo>
                      <a:pt x="1" y="181"/>
                      <a:pt x="1" y="157"/>
                      <a:pt x="1" y="133"/>
                    </a:cubicBezTo>
                    <a:close/>
                  </a:path>
                </a:pathLst>
              </a:custGeom>
              <a:grpFill/>
              <a:ln>
                <a:noFill/>
              </a:ln>
            </p:spPr>
            <p:txBody>
              <a:bodyPr vert="horz" wrap="square" lIns="121920" tIns="60960" rIns="121920" bIns="60960" numCol="1" anchor="t" anchorCtr="0" compatLnSpc="1"/>
              <a:lstStyle/>
              <a:p>
                <a:endParaRPr lang="en-US" sz="2400"/>
              </a:p>
            </p:txBody>
          </p:sp>
          <p:sp>
            <p:nvSpPr>
              <p:cNvPr id="51" name="Freeform 36"/>
              <p:cNvSpPr/>
              <p:nvPr/>
            </p:nvSpPr>
            <p:spPr bwMode="auto">
              <a:xfrm>
                <a:off x="885826" y="2937828"/>
                <a:ext cx="600075" cy="519112"/>
              </a:xfrm>
              <a:custGeom>
                <a:avLst/>
                <a:gdLst>
                  <a:gd name="T0" fmla="*/ 246 w 246"/>
                  <a:gd name="T1" fmla="*/ 134 h 212"/>
                  <a:gd name="T2" fmla="*/ 246 w 246"/>
                  <a:gd name="T3" fmla="*/ 206 h 212"/>
                  <a:gd name="T4" fmla="*/ 240 w 246"/>
                  <a:gd name="T5" fmla="*/ 212 h 212"/>
                  <a:gd name="T6" fmla="*/ 43 w 246"/>
                  <a:gd name="T7" fmla="*/ 145 h 212"/>
                  <a:gd name="T8" fmla="*/ 4 w 246"/>
                  <a:gd name="T9" fmla="*/ 114 h 212"/>
                  <a:gd name="T10" fmla="*/ 4 w 246"/>
                  <a:gd name="T11" fmla="*/ 105 h 212"/>
                  <a:gd name="T12" fmla="*/ 104 w 246"/>
                  <a:gd name="T13" fmla="*/ 4 h 212"/>
                  <a:gd name="T14" fmla="*/ 113 w 246"/>
                  <a:gd name="T15" fmla="*/ 3 h 212"/>
                  <a:gd name="T16" fmla="*/ 241 w 246"/>
                  <a:gd name="T17" fmla="*/ 56 h 212"/>
                  <a:gd name="T18" fmla="*/ 246 w 246"/>
                  <a:gd name="T19" fmla="*/ 63 h 212"/>
                  <a:gd name="T20" fmla="*/ 246 w 246"/>
                  <a:gd name="T21" fmla="*/ 13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6" h="212">
                    <a:moveTo>
                      <a:pt x="246" y="134"/>
                    </a:moveTo>
                    <a:cubicBezTo>
                      <a:pt x="246" y="158"/>
                      <a:pt x="246" y="182"/>
                      <a:pt x="246" y="206"/>
                    </a:cubicBezTo>
                    <a:cubicBezTo>
                      <a:pt x="246" y="211"/>
                      <a:pt x="245" y="212"/>
                      <a:pt x="240" y="212"/>
                    </a:cubicBezTo>
                    <a:cubicBezTo>
                      <a:pt x="168" y="207"/>
                      <a:pt x="103" y="186"/>
                      <a:pt x="43" y="145"/>
                    </a:cubicBezTo>
                    <a:cubicBezTo>
                      <a:pt x="30" y="136"/>
                      <a:pt x="17" y="124"/>
                      <a:pt x="4" y="114"/>
                    </a:cubicBezTo>
                    <a:cubicBezTo>
                      <a:pt x="0" y="110"/>
                      <a:pt x="0" y="108"/>
                      <a:pt x="4" y="105"/>
                    </a:cubicBezTo>
                    <a:cubicBezTo>
                      <a:pt x="37" y="71"/>
                      <a:pt x="71" y="38"/>
                      <a:pt x="104" y="4"/>
                    </a:cubicBezTo>
                    <a:cubicBezTo>
                      <a:pt x="107" y="1"/>
                      <a:pt x="109" y="0"/>
                      <a:pt x="113" y="3"/>
                    </a:cubicBezTo>
                    <a:cubicBezTo>
                      <a:pt x="150" y="34"/>
                      <a:pt x="193" y="52"/>
                      <a:pt x="241" y="56"/>
                    </a:cubicBezTo>
                    <a:cubicBezTo>
                      <a:pt x="246" y="56"/>
                      <a:pt x="246" y="59"/>
                      <a:pt x="246" y="63"/>
                    </a:cubicBezTo>
                    <a:cubicBezTo>
                      <a:pt x="246" y="86"/>
                      <a:pt x="246" y="110"/>
                      <a:pt x="246" y="134"/>
                    </a:cubicBezTo>
                    <a:close/>
                  </a:path>
                </a:pathLst>
              </a:custGeom>
              <a:grpFill/>
              <a:ln>
                <a:noFill/>
              </a:ln>
            </p:spPr>
            <p:txBody>
              <a:bodyPr vert="horz" wrap="square" lIns="121920" tIns="60960" rIns="121920" bIns="60960" numCol="1" anchor="t" anchorCtr="0" compatLnSpc="1"/>
              <a:lstStyle/>
              <a:p>
                <a:endParaRPr lang="en-US" sz="2400"/>
              </a:p>
            </p:txBody>
          </p:sp>
          <p:sp>
            <p:nvSpPr>
              <p:cNvPr id="52" name="Freeform 37"/>
              <p:cNvSpPr/>
              <p:nvPr/>
            </p:nvSpPr>
            <p:spPr bwMode="auto">
              <a:xfrm>
                <a:off x="1560513" y="1569403"/>
                <a:ext cx="603250" cy="515937"/>
              </a:xfrm>
              <a:custGeom>
                <a:avLst/>
                <a:gdLst>
                  <a:gd name="T0" fmla="*/ 5 w 247"/>
                  <a:gd name="T1" fmla="*/ 1 h 211"/>
                  <a:gd name="T2" fmla="*/ 167 w 247"/>
                  <a:gd name="T3" fmla="*/ 45 h 211"/>
                  <a:gd name="T4" fmla="*/ 236 w 247"/>
                  <a:gd name="T5" fmla="*/ 93 h 211"/>
                  <a:gd name="T6" fmla="*/ 237 w 247"/>
                  <a:gd name="T7" fmla="*/ 113 h 211"/>
                  <a:gd name="T8" fmla="*/ 144 w 247"/>
                  <a:gd name="T9" fmla="*/ 206 h 211"/>
                  <a:gd name="T10" fmla="*/ 131 w 247"/>
                  <a:gd name="T11" fmla="*/ 207 h 211"/>
                  <a:gd name="T12" fmla="*/ 55 w 247"/>
                  <a:gd name="T13" fmla="*/ 165 h 211"/>
                  <a:gd name="T14" fmla="*/ 6 w 247"/>
                  <a:gd name="T15" fmla="*/ 156 h 211"/>
                  <a:gd name="T16" fmla="*/ 0 w 247"/>
                  <a:gd name="T17" fmla="*/ 150 h 211"/>
                  <a:gd name="T18" fmla="*/ 1 w 247"/>
                  <a:gd name="T19" fmla="*/ 7 h 211"/>
                  <a:gd name="T20" fmla="*/ 5 w 247"/>
                  <a:gd name="T21" fmla="*/ 1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7" h="211">
                    <a:moveTo>
                      <a:pt x="5" y="1"/>
                    </a:moveTo>
                    <a:cubicBezTo>
                      <a:pt x="63" y="3"/>
                      <a:pt x="116" y="19"/>
                      <a:pt x="167" y="45"/>
                    </a:cubicBezTo>
                    <a:cubicBezTo>
                      <a:pt x="192" y="58"/>
                      <a:pt x="215" y="74"/>
                      <a:pt x="236" y="93"/>
                    </a:cubicBezTo>
                    <a:cubicBezTo>
                      <a:pt x="247" y="103"/>
                      <a:pt x="247" y="103"/>
                      <a:pt x="237" y="113"/>
                    </a:cubicBezTo>
                    <a:cubicBezTo>
                      <a:pt x="206" y="144"/>
                      <a:pt x="174" y="175"/>
                      <a:pt x="144" y="206"/>
                    </a:cubicBezTo>
                    <a:cubicBezTo>
                      <a:pt x="139" y="211"/>
                      <a:pt x="135" y="210"/>
                      <a:pt x="131" y="207"/>
                    </a:cubicBezTo>
                    <a:cubicBezTo>
                      <a:pt x="109" y="188"/>
                      <a:pt x="83" y="175"/>
                      <a:pt x="55" y="165"/>
                    </a:cubicBezTo>
                    <a:cubicBezTo>
                      <a:pt x="39" y="160"/>
                      <a:pt x="23" y="157"/>
                      <a:pt x="6" y="156"/>
                    </a:cubicBezTo>
                    <a:cubicBezTo>
                      <a:pt x="1" y="155"/>
                      <a:pt x="0" y="154"/>
                      <a:pt x="0" y="150"/>
                    </a:cubicBezTo>
                    <a:cubicBezTo>
                      <a:pt x="1" y="102"/>
                      <a:pt x="1" y="55"/>
                      <a:pt x="1" y="7"/>
                    </a:cubicBezTo>
                    <a:cubicBezTo>
                      <a:pt x="1" y="4"/>
                      <a:pt x="0" y="0"/>
                      <a:pt x="5" y="1"/>
                    </a:cubicBezTo>
                    <a:close/>
                  </a:path>
                </a:pathLst>
              </a:custGeom>
              <a:grpFill/>
              <a:ln>
                <a:noFill/>
              </a:ln>
            </p:spPr>
            <p:txBody>
              <a:bodyPr vert="horz" wrap="square" lIns="121920" tIns="60960" rIns="121920" bIns="60960" numCol="1" anchor="t" anchorCtr="0" compatLnSpc="1"/>
              <a:lstStyle/>
              <a:p>
                <a:endParaRPr lang="en-US" sz="2400"/>
              </a:p>
            </p:txBody>
          </p:sp>
          <p:sp>
            <p:nvSpPr>
              <p:cNvPr id="53" name="Freeform 38"/>
              <p:cNvSpPr/>
              <p:nvPr/>
            </p:nvSpPr>
            <p:spPr bwMode="auto">
              <a:xfrm>
                <a:off x="882651" y="1570990"/>
                <a:ext cx="603250" cy="514350"/>
              </a:xfrm>
              <a:custGeom>
                <a:avLst/>
                <a:gdLst>
                  <a:gd name="T0" fmla="*/ 247 w 247"/>
                  <a:gd name="T1" fmla="*/ 78 h 210"/>
                  <a:gd name="T2" fmla="*/ 247 w 247"/>
                  <a:gd name="T3" fmla="*/ 148 h 210"/>
                  <a:gd name="T4" fmla="*/ 241 w 247"/>
                  <a:gd name="T5" fmla="*/ 155 h 210"/>
                  <a:gd name="T6" fmla="*/ 131 w 247"/>
                  <a:gd name="T7" fmla="*/ 194 h 210"/>
                  <a:gd name="T8" fmla="*/ 114 w 247"/>
                  <a:gd name="T9" fmla="*/ 207 h 210"/>
                  <a:gd name="T10" fmla="*/ 105 w 247"/>
                  <a:gd name="T11" fmla="*/ 207 h 210"/>
                  <a:gd name="T12" fmla="*/ 4 w 247"/>
                  <a:gd name="T13" fmla="*/ 105 h 210"/>
                  <a:gd name="T14" fmla="*/ 4 w 247"/>
                  <a:gd name="T15" fmla="*/ 97 h 210"/>
                  <a:gd name="T16" fmla="*/ 70 w 247"/>
                  <a:gd name="T17" fmla="*/ 51 h 210"/>
                  <a:gd name="T18" fmla="*/ 159 w 247"/>
                  <a:gd name="T19" fmla="*/ 13 h 210"/>
                  <a:gd name="T20" fmla="*/ 219 w 247"/>
                  <a:gd name="T21" fmla="*/ 2 h 210"/>
                  <a:gd name="T22" fmla="*/ 239 w 247"/>
                  <a:gd name="T23" fmla="*/ 0 h 210"/>
                  <a:gd name="T24" fmla="*/ 247 w 247"/>
                  <a:gd name="T25" fmla="*/ 8 h 210"/>
                  <a:gd name="T26" fmla="*/ 247 w 247"/>
                  <a:gd name="T27" fmla="*/ 78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7" h="210">
                    <a:moveTo>
                      <a:pt x="247" y="78"/>
                    </a:moveTo>
                    <a:cubicBezTo>
                      <a:pt x="247" y="101"/>
                      <a:pt x="247" y="124"/>
                      <a:pt x="247" y="148"/>
                    </a:cubicBezTo>
                    <a:cubicBezTo>
                      <a:pt x="247" y="151"/>
                      <a:pt x="247" y="154"/>
                      <a:pt x="241" y="155"/>
                    </a:cubicBezTo>
                    <a:cubicBezTo>
                      <a:pt x="201" y="158"/>
                      <a:pt x="164" y="171"/>
                      <a:pt x="131" y="194"/>
                    </a:cubicBezTo>
                    <a:cubicBezTo>
                      <a:pt x="125" y="198"/>
                      <a:pt x="119" y="203"/>
                      <a:pt x="114" y="207"/>
                    </a:cubicBezTo>
                    <a:cubicBezTo>
                      <a:pt x="111" y="210"/>
                      <a:pt x="109" y="210"/>
                      <a:pt x="105" y="207"/>
                    </a:cubicBezTo>
                    <a:cubicBezTo>
                      <a:pt x="72" y="173"/>
                      <a:pt x="38" y="139"/>
                      <a:pt x="4" y="105"/>
                    </a:cubicBezTo>
                    <a:cubicBezTo>
                      <a:pt x="0" y="102"/>
                      <a:pt x="1" y="100"/>
                      <a:pt x="4" y="97"/>
                    </a:cubicBezTo>
                    <a:cubicBezTo>
                      <a:pt x="25" y="80"/>
                      <a:pt x="46" y="64"/>
                      <a:pt x="70" y="51"/>
                    </a:cubicBezTo>
                    <a:cubicBezTo>
                      <a:pt x="98" y="34"/>
                      <a:pt x="128" y="21"/>
                      <a:pt x="159" y="13"/>
                    </a:cubicBezTo>
                    <a:cubicBezTo>
                      <a:pt x="179" y="8"/>
                      <a:pt x="199" y="4"/>
                      <a:pt x="219" y="2"/>
                    </a:cubicBezTo>
                    <a:cubicBezTo>
                      <a:pt x="226" y="1"/>
                      <a:pt x="233" y="1"/>
                      <a:pt x="239" y="0"/>
                    </a:cubicBezTo>
                    <a:cubicBezTo>
                      <a:pt x="246" y="0"/>
                      <a:pt x="247" y="3"/>
                      <a:pt x="247" y="8"/>
                    </a:cubicBezTo>
                    <a:cubicBezTo>
                      <a:pt x="247" y="31"/>
                      <a:pt x="247" y="55"/>
                      <a:pt x="247" y="78"/>
                    </a:cubicBezTo>
                    <a:close/>
                  </a:path>
                </a:pathLst>
              </a:custGeom>
              <a:grpFill/>
              <a:ln>
                <a:noFill/>
              </a:ln>
            </p:spPr>
            <p:txBody>
              <a:bodyPr vert="horz" wrap="square" lIns="121920" tIns="60960" rIns="121920" bIns="60960" numCol="1" anchor="t" anchorCtr="0" compatLnSpc="1"/>
              <a:lstStyle/>
              <a:p>
                <a:endParaRPr lang="en-US" sz="2400"/>
              </a:p>
            </p:txBody>
          </p:sp>
          <p:sp>
            <p:nvSpPr>
              <p:cNvPr id="54" name="Freeform 39"/>
              <p:cNvSpPr/>
              <p:nvPr/>
            </p:nvSpPr>
            <p:spPr bwMode="auto">
              <a:xfrm>
                <a:off x="579438" y="2548890"/>
                <a:ext cx="519113" cy="601662"/>
              </a:xfrm>
              <a:custGeom>
                <a:avLst/>
                <a:gdLst>
                  <a:gd name="T0" fmla="*/ 78 w 212"/>
                  <a:gd name="T1" fmla="*/ 0 h 246"/>
                  <a:gd name="T2" fmla="*/ 148 w 212"/>
                  <a:gd name="T3" fmla="*/ 0 h 246"/>
                  <a:gd name="T4" fmla="*/ 156 w 212"/>
                  <a:gd name="T5" fmla="*/ 8 h 246"/>
                  <a:gd name="T6" fmla="*/ 208 w 212"/>
                  <a:gd name="T7" fmla="*/ 132 h 246"/>
                  <a:gd name="T8" fmla="*/ 208 w 212"/>
                  <a:gd name="T9" fmla="*/ 142 h 246"/>
                  <a:gd name="T10" fmla="*/ 108 w 212"/>
                  <a:gd name="T11" fmla="*/ 242 h 246"/>
                  <a:gd name="T12" fmla="*/ 98 w 212"/>
                  <a:gd name="T13" fmla="*/ 242 h 246"/>
                  <a:gd name="T14" fmla="*/ 3 w 212"/>
                  <a:gd name="T15" fmla="*/ 30 h 246"/>
                  <a:gd name="T16" fmla="*/ 1 w 212"/>
                  <a:gd name="T17" fmla="*/ 8 h 246"/>
                  <a:gd name="T18" fmla="*/ 8 w 212"/>
                  <a:gd name="T19" fmla="*/ 0 h 246"/>
                  <a:gd name="T20" fmla="*/ 78 w 212"/>
                  <a:gd name="T21"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2" h="246">
                    <a:moveTo>
                      <a:pt x="78" y="0"/>
                    </a:moveTo>
                    <a:cubicBezTo>
                      <a:pt x="102" y="0"/>
                      <a:pt x="125" y="1"/>
                      <a:pt x="148" y="0"/>
                    </a:cubicBezTo>
                    <a:cubicBezTo>
                      <a:pt x="154" y="0"/>
                      <a:pt x="156" y="2"/>
                      <a:pt x="156" y="8"/>
                    </a:cubicBezTo>
                    <a:cubicBezTo>
                      <a:pt x="161" y="54"/>
                      <a:pt x="178" y="96"/>
                      <a:pt x="208" y="132"/>
                    </a:cubicBezTo>
                    <a:cubicBezTo>
                      <a:pt x="211" y="136"/>
                      <a:pt x="212" y="138"/>
                      <a:pt x="208" y="142"/>
                    </a:cubicBezTo>
                    <a:cubicBezTo>
                      <a:pt x="174" y="175"/>
                      <a:pt x="141" y="209"/>
                      <a:pt x="108" y="242"/>
                    </a:cubicBezTo>
                    <a:cubicBezTo>
                      <a:pt x="104" y="246"/>
                      <a:pt x="102" y="246"/>
                      <a:pt x="98" y="242"/>
                    </a:cubicBezTo>
                    <a:cubicBezTo>
                      <a:pt x="44" y="181"/>
                      <a:pt x="13" y="110"/>
                      <a:pt x="3" y="30"/>
                    </a:cubicBezTo>
                    <a:cubicBezTo>
                      <a:pt x="2" y="23"/>
                      <a:pt x="2" y="15"/>
                      <a:pt x="1" y="8"/>
                    </a:cubicBezTo>
                    <a:cubicBezTo>
                      <a:pt x="0" y="2"/>
                      <a:pt x="2" y="0"/>
                      <a:pt x="8" y="0"/>
                    </a:cubicBezTo>
                    <a:cubicBezTo>
                      <a:pt x="32" y="1"/>
                      <a:pt x="55" y="0"/>
                      <a:pt x="78" y="0"/>
                    </a:cubicBezTo>
                    <a:close/>
                  </a:path>
                </a:pathLst>
              </a:custGeom>
              <a:grpFill/>
              <a:ln>
                <a:noFill/>
              </a:ln>
            </p:spPr>
            <p:txBody>
              <a:bodyPr vert="horz" wrap="square" lIns="121920" tIns="60960" rIns="121920" bIns="60960" numCol="1" anchor="t" anchorCtr="0" compatLnSpc="1"/>
              <a:lstStyle/>
              <a:p>
                <a:endParaRPr lang="en-US" sz="2400"/>
              </a:p>
            </p:txBody>
          </p:sp>
          <p:sp>
            <p:nvSpPr>
              <p:cNvPr id="55" name="Freeform 40"/>
              <p:cNvSpPr/>
              <p:nvPr/>
            </p:nvSpPr>
            <p:spPr bwMode="auto">
              <a:xfrm>
                <a:off x="579438" y="1872615"/>
                <a:ext cx="515938" cy="601662"/>
              </a:xfrm>
              <a:custGeom>
                <a:avLst/>
                <a:gdLst>
                  <a:gd name="T0" fmla="*/ 78 w 211"/>
                  <a:gd name="T1" fmla="*/ 246 h 246"/>
                  <a:gd name="T2" fmla="*/ 9 w 211"/>
                  <a:gd name="T3" fmla="*/ 246 h 246"/>
                  <a:gd name="T4" fmla="*/ 1 w 211"/>
                  <a:gd name="T5" fmla="*/ 237 h 246"/>
                  <a:gd name="T6" fmla="*/ 33 w 211"/>
                  <a:gd name="T7" fmla="*/ 107 h 246"/>
                  <a:gd name="T8" fmla="*/ 97 w 211"/>
                  <a:gd name="T9" fmla="*/ 5 h 246"/>
                  <a:gd name="T10" fmla="*/ 108 w 211"/>
                  <a:gd name="T11" fmla="*/ 5 h 246"/>
                  <a:gd name="T12" fmla="*/ 208 w 211"/>
                  <a:gd name="T13" fmla="*/ 105 h 246"/>
                  <a:gd name="T14" fmla="*/ 208 w 211"/>
                  <a:gd name="T15" fmla="*/ 114 h 246"/>
                  <a:gd name="T16" fmla="*/ 159 w 211"/>
                  <a:gd name="T17" fmla="*/ 218 h 246"/>
                  <a:gd name="T18" fmla="*/ 156 w 211"/>
                  <a:gd name="T19" fmla="*/ 237 h 246"/>
                  <a:gd name="T20" fmla="*/ 147 w 211"/>
                  <a:gd name="T21" fmla="*/ 246 h 246"/>
                  <a:gd name="T22" fmla="*/ 78 w 211"/>
                  <a:gd name="T23" fmla="*/ 24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1" h="246">
                    <a:moveTo>
                      <a:pt x="78" y="246"/>
                    </a:moveTo>
                    <a:cubicBezTo>
                      <a:pt x="55" y="246"/>
                      <a:pt x="32" y="246"/>
                      <a:pt x="9" y="246"/>
                    </a:cubicBezTo>
                    <a:cubicBezTo>
                      <a:pt x="2" y="246"/>
                      <a:pt x="0" y="244"/>
                      <a:pt x="1" y="237"/>
                    </a:cubicBezTo>
                    <a:cubicBezTo>
                      <a:pt x="4" y="192"/>
                      <a:pt x="14" y="148"/>
                      <a:pt x="33" y="107"/>
                    </a:cubicBezTo>
                    <a:cubicBezTo>
                      <a:pt x="49" y="70"/>
                      <a:pt x="71" y="36"/>
                      <a:pt x="97" y="5"/>
                    </a:cubicBezTo>
                    <a:cubicBezTo>
                      <a:pt x="101" y="1"/>
                      <a:pt x="103" y="0"/>
                      <a:pt x="108" y="5"/>
                    </a:cubicBezTo>
                    <a:cubicBezTo>
                      <a:pt x="141" y="38"/>
                      <a:pt x="174" y="72"/>
                      <a:pt x="208" y="105"/>
                    </a:cubicBezTo>
                    <a:cubicBezTo>
                      <a:pt x="211" y="108"/>
                      <a:pt x="211" y="111"/>
                      <a:pt x="208" y="114"/>
                    </a:cubicBezTo>
                    <a:cubicBezTo>
                      <a:pt x="183" y="145"/>
                      <a:pt x="167" y="179"/>
                      <a:pt x="159" y="218"/>
                    </a:cubicBezTo>
                    <a:cubicBezTo>
                      <a:pt x="158" y="224"/>
                      <a:pt x="157" y="231"/>
                      <a:pt x="156" y="237"/>
                    </a:cubicBezTo>
                    <a:cubicBezTo>
                      <a:pt x="156" y="243"/>
                      <a:pt x="155" y="246"/>
                      <a:pt x="147" y="246"/>
                    </a:cubicBezTo>
                    <a:cubicBezTo>
                      <a:pt x="124" y="246"/>
                      <a:pt x="101" y="246"/>
                      <a:pt x="78" y="246"/>
                    </a:cubicBezTo>
                    <a:close/>
                  </a:path>
                </a:pathLst>
              </a:custGeom>
              <a:grpFill/>
              <a:ln>
                <a:noFill/>
              </a:ln>
            </p:spPr>
            <p:txBody>
              <a:bodyPr vert="horz" wrap="square" lIns="121920" tIns="60960" rIns="121920" bIns="60960" numCol="1" anchor="t" anchorCtr="0" compatLnSpc="1"/>
              <a:lstStyle/>
              <a:p>
                <a:endParaRPr lang="en-US" sz="2400"/>
              </a:p>
            </p:txBody>
          </p:sp>
          <p:sp>
            <p:nvSpPr>
              <p:cNvPr id="56" name="Freeform 41"/>
              <p:cNvSpPr/>
              <p:nvPr/>
            </p:nvSpPr>
            <p:spPr bwMode="auto">
              <a:xfrm>
                <a:off x="1951038" y="1872615"/>
                <a:ext cx="512763" cy="600075"/>
              </a:xfrm>
              <a:custGeom>
                <a:avLst/>
                <a:gdLst>
                  <a:gd name="T0" fmla="*/ 123 w 210"/>
                  <a:gd name="T1" fmla="*/ 200 h 245"/>
                  <a:gd name="T2" fmla="*/ 123 w 210"/>
                  <a:gd name="T3" fmla="*/ 142 h 245"/>
                  <a:gd name="T4" fmla="*/ 208 w 210"/>
                  <a:gd name="T5" fmla="*/ 245 h 245"/>
                  <a:gd name="T6" fmla="*/ 210 w 210"/>
                  <a:gd name="T7" fmla="*/ 237 h 245"/>
                  <a:gd name="T8" fmla="*/ 206 w 210"/>
                  <a:gd name="T9" fmla="*/ 200 h 245"/>
                  <a:gd name="T10" fmla="*/ 113 w 210"/>
                  <a:gd name="T11" fmla="*/ 4 h 245"/>
                  <a:gd name="T12" fmla="*/ 104 w 210"/>
                  <a:gd name="T13" fmla="*/ 4 h 245"/>
                  <a:gd name="T14" fmla="*/ 3 w 210"/>
                  <a:gd name="T15" fmla="*/ 105 h 245"/>
                  <a:gd name="T16" fmla="*/ 2 w 210"/>
                  <a:gd name="T17" fmla="*/ 113 h 245"/>
                  <a:gd name="T18" fmla="*/ 48 w 210"/>
                  <a:gd name="T19" fmla="*/ 200 h 245"/>
                  <a:gd name="T20" fmla="*/ 123 w 210"/>
                  <a:gd name="T21" fmla="*/ 20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0" h="245">
                    <a:moveTo>
                      <a:pt x="123" y="200"/>
                    </a:moveTo>
                    <a:cubicBezTo>
                      <a:pt x="123" y="142"/>
                      <a:pt x="123" y="142"/>
                      <a:pt x="123" y="142"/>
                    </a:cubicBezTo>
                    <a:cubicBezTo>
                      <a:pt x="208" y="245"/>
                      <a:pt x="208" y="245"/>
                      <a:pt x="208" y="245"/>
                    </a:cubicBezTo>
                    <a:cubicBezTo>
                      <a:pt x="210" y="243"/>
                      <a:pt x="210" y="241"/>
                      <a:pt x="210" y="237"/>
                    </a:cubicBezTo>
                    <a:cubicBezTo>
                      <a:pt x="209" y="224"/>
                      <a:pt x="208" y="212"/>
                      <a:pt x="206" y="200"/>
                    </a:cubicBezTo>
                    <a:cubicBezTo>
                      <a:pt x="194" y="126"/>
                      <a:pt x="162" y="61"/>
                      <a:pt x="113" y="4"/>
                    </a:cubicBezTo>
                    <a:cubicBezTo>
                      <a:pt x="109" y="0"/>
                      <a:pt x="107" y="1"/>
                      <a:pt x="104" y="4"/>
                    </a:cubicBezTo>
                    <a:cubicBezTo>
                      <a:pt x="70" y="38"/>
                      <a:pt x="37" y="72"/>
                      <a:pt x="3" y="105"/>
                    </a:cubicBezTo>
                    <a:cubicBezTo>
                      <a:pt x="0" y="108"/>
                      <a:pt x="0" y="110"/>
                      <a:pt x="2" y="113"/>
                    </a:cubicBezTo>
                    <a:cubicBezTo>
                      <a:pt x="24" y="139"/>
                      <a:pt x="39" y="168"/>
                      <a:pt x="48" y="200"/>
                    </a:cubicBezTo>
                    <a:lnTo>
                      <a:pt x="123" y="200"/>
                    </a:lnTo>
                    <a:close/>
                  </a:path>
                </a:pathLst>
              </a:custGeom>
              <a:grpFill/>
              <a:ln>
                <a:noFill/>
              </a:ln>
            </p:spPr>
            <p:txBody>
              <a:bodyPr vert="horz" wrap="square" lIns="121920" tIns="60960" rIns="121920" bIns="60960" numCol="1" anchor="t" anchorCtr="0" compatLnSpc="1"/>
              <a:lstStyle/>
              <a:p>
                <a:endParaRPr lang="en-US" sz="2400"/>
              </a:p>
            </p:txBody>
          </p:sp>
          <p:sp>
            <p:nvSpPr>
              <p:cNvPr id="57" name="Freeform 42"/>
              <p:cNvSpPr/>
              <p:nvPr/>
            </p:nvSpPr>
            <p:spPr bwMode="auto">
              <a:xfrm>
                <a:off x="1951038" y="2548890"/>
                <a:ext cx="515938" cy="604837"/>
              </a:xfrm>
              <a:custGeom>
                <a:avLst/>
                <a:gdLst>
                  <a:gd name="T0" fmla="*/ 204 w 211"/>
                  <a:gd name="T1" fmla="*/ 0 h 247"/>
                  <a:gd name="T2" fmla="*/ 123 w 211"/>
                  <a:gd name="T3" fmla="*/ 97 h 247"/>
                  <a:gd name="T4" fmla="*/ 123 w 211"/>
                  <a:gd name="T5" fmla="*/ 39 h 247"/>
                  <a:gd name="T6" fmla="*/ 50 w 211"/>
                  <a:gd name="T7" fmla="*/ 39 h 247"/>
                  <a:gd name="T8" fmla="*/ 3 w 211"/>
                  <a:gd name="T9" fmla="*/ 132 h 247"/>
                  <a:gd name="T10" fmla="*/ 4 w 211"/>
                  <a:gd name="T11" fmla="*/ 142 h 247"/>
                  <a:gd name="T12" fmla="*/ 103 w 211"/>
                  <a:gd name="T13" fmla="*/ 242 h 247"/>
                  <a:gd name="T14" fmla="*/ 114 w 211"/>
                  <a:gd name="T15" fmla="*/ 241 h 247"/>
                  <a:gd name="T16" fmla="*/ 160 w 211"/>
                  <a:gd name="T17" fmla="*/ 177 h 247"/>
                  <a:gd name="T18" fmla="*/ 210 w 211"/>
                  <a:gd name="T19" fmla="*/ 9 h 247"/>
                  <a:gd name="T20" fmla="*/ 204 w 211"/>
                  <a:gd name="T21"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247">
                    <a:moveTo>
                      <a:pt x="204" y="0"/>
                    </a:moveTo>
                    <a:cubicBezTo>
                      <a:pt x="123" y="97"/>
                      <a:pt x="123" y="97"/>
                      <a:pt x="123" y="97"/>
                    </a:cubicBezTo>
                    <a:cubicBezTo>
                      <a:pt x="123" y="39"/>
                      <a:pt x="123" y="39"/>
                      <a:pt x="123" y="39"/>
                    </a:cubicBezTo>
                    <a:cubicBezTo>
                      <a:pt x="50" y="39"/>
                      <a:pt x="50" y="39"/>
                      <a:pt x="50" y="39"/>
                    </a:cubicBezTo>
                    <a:cubicBezTo>
                      <a:pt x="42" y="73"/>
                      <a:pt x="26" y="104"/>
                      <a:pt x="3" y="132"/>
                    </a:cubicBezTo>
                    <a:cubicBezTo>
                      <a:pt x="0" y="136"/>
                      <a:pt x="0" y="138"/>
                      <a:pt x="4" y="142"/>
                    </a:cubicBezTo>
                    <a:cubicBezTo>
                      <a:pt x="37" y="175"/>
                      <a:pt x="70" y="208"/>
                      <a:pt x="103" y="242"/>
                    </a:cubicBezTo>
                    <a:cubicBezTo>
                      <a:pt x="108" y="247"/>
                      <a:pt x="110" y="245"/>
                      <a:pt x="114" y="241"/>
                    </a:cubicBezTo>
                    <a:cubicBezTo>
                      <a:pt x="131" y="221"/>
                      <a:pt x="147" y="200"/>
                      <a:pt x="160" y="177"/>
                    </a:cubicBezTo>
                    <a:cubicBezTo>
                      <a:pt x="190" y="125"/>
                      <a:pt x="206" y="69"/>
                      <a:pt x="210" y="9"/>
                    </a:cubicBezTo>
                    <a:cubicBezTo>
                      <a:pt x="211" y="3"/>
                      <a:pt x="210" y="0"/>
                      <a:pt x="204" y="0"/>
                    </a:cubicBezTo>
                    <a:close/>
                  </a:path>
                </a:pathLst>
              </a:custGeom>
              <a:grpFill/>
              <a:ln>
                <a:noFill/>
              </a:ln>
            </p:spPr>
            <p:txBody>
              <a:bodyPr vert="horz" wrap="square" lIns="121920" tIns="60960" rIns="121920" bIns="60960" numCol="1" anchor="t" anchorCtr="0" compatLnSpc="1"/>
              <a:lstStyle/>
              <a:p>
                <a:endParaRPr lang="en-US" sz="2400"/>
              </a:p>
            </p:txBody>
          </p:sp>
        </p:grpSp>
      </p:grpSp>
      <p:cxnSp>
        <p:nvCxnSpPr>
          <p:cNvPr id="58" name="Straight Connector 45"/>
          <p:cNvCxnSpPr/>
          <p:nvPr/>
        </p:nvCxnSpPr>
        <p:spPr>
          <a:xfrm>
            <a:off x="6388931" y="3543298"/>
            <a:ext cx="0" cy="676275"/>
          </a:xfrm>
          <a:prstGeom prst="line">
            <a:avLst/>
          </a:prstGeom>
          <a:ln>
            <a:solidFill>
              <a:schemeClr val="accent2"/>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7751445" y="3543300"/>
            <a:ext cx="1270" cy="1826895"/>
          </a:xfrm>
          <a:prstGeom prst="line">
            <a:avLst/>
          </a:prstGeom>
          <a:ln>
            <a:solidFill>
              <a:schemeClr val="accent3"/>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9103303" y="3534408"/>
            <a:ext cx="0" cy="676275"/>
          </a:xfrm>
          <a:prstGeom prst="line">
            <a:avLst/>
          </a:prstGeom>
          <a:ln>
            <a:solidFill>
              <a:schemeClr val="accent4"/>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a:off x="10483850" y="3543300"/>
            <a:ext cx="1270" cy="1873250"/>
          </a:xfrm>
          <a:prstGeom prst="line">
            <a:avLst/>
          </a:prstGeom>
          <a:ln>
            <a:solidFill>
              <a:schemeClr val="accent5"/>
            </a:solidFill>
            <a:prstDash val="dash"/>
            <a:tailEnd type="oval"/>
          </a:ln>
        </p:spPr>
        <p:style>
          <a:lnRef idx="1">
            <a:schemeClr val="accent1"/>
          </a:lnRef>
          <a:fillRef idx="0">
            <a:schemeClr val="accent1"/>
          </a:fillRef>
          <a:effectRef idx="0">
            <a:schemeClr val="accent1"/>
          </a:effectRef>
          <a:fontRef idx="minor">
            <a:schemeClr val="tx1"/>
          </a:fontRef>
        </p:style>
      </p:cxnSp>
      <p:grpSp>
        <p:nvGrpSpPr>
          <p:cNvPr id="59" name="Group 5"/>
          <p:cNvGrpSpPr/>
          <p:nvPr/>
        </p:nvGrpSpPr>
        <p:grpSpPr>
          <a:xfrm>
            <a:off x="5299711" y="4311015"/>
            <a:ext cx="2232025" cy="426085"/>
            <a:chOff x="4114135" y="4841154"/>
            <a:chExt cx="2361069" cy="606627"/>
          </a:xfrm>
        </p:grpSpPr>
        <p:sp>
          <p:nvSpPr>
            <p:cNvPr id="63" name="Rectangle 62"/>
            <p:cNvSpPr/>
            <p:nvPr/>
          </p:nvSpPr>
          <p:spPr>
            <a:xfrm>
              <a:off x="4114135" y="4841154"/>
              <a:ext cx="2361069" cy="606627"/>
            </a:xfrm>
            <a:prstGeom prst="rect">
              <a:avLst/>
            </a:prstGeom>
            <a:no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Text Placeholder 48"/>
            <p:cNvSpPr txBox="1"/>
            <p:nvPr/>
          </p:nvSpPr>
          <p:spPr>
            <a:xfrm>
              <a:off x="4162498" y="4950546"/>
              <a:ext cx="2312706" cy="457456"/>
            </a:xfrm>
            <a:prstGeom prst="rect">
              <a:avLst/>
            </a:prstGeom>
          </p:spPr>
          <p:txBody>
            <a:bodyPr/>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id-ID" b="1" dirty="0">
                  <a:solidFill>
                    <a:srgbClr val="8B67FA"/>
                  </a:solidFill>
                  <a:latin typeface="微软雅黑" panose="020B0503020204020204" charset="-122"/>
                  <a:ea typeface="微软雅黑" panose="020B0503020204020204" charset="-122"/>
                </a:rPr>
                <a:t>控制重复建设的风险</a:t>
              </a:r>
              <a:endParaRPr lang="id-ID" b="1" dirty="0">
                <a:solidFill>
                  <a:srgbClr val="8B67FA"/>
                </a:solidFill>
                <a:latin typeface="微软雅黑" panose="020B0503020204020204" charset="-122"/>
                <a:ea typeface="微软雅黑" panose="020B0503020204020204" charset="-122"/>
              </a:endParaRPr>
            </a:p>
          </p:txBody>
        </p:sp>
      </p:grpSp>
      <p:sp>
        <p:nvSpPr>
          <p:cNvPr id="65" name="Rectangle 64"/>
          <p:cNvSpPr/>
          <p:nvPr/>
        </p:nvSpPr>
        <p:spPr>
          <a:xfrm>
            <a:off x="6544945" y="5461000"/>
            <a:ext cx="2390775" cy="417195"/>
          </a:xfrm>
          <a:prstGeom prst="rect">
            <a:avLst/>
          </a:prstGeom>
          <a:no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 name="Rectangle 65"/>
          <p:cNvSpPr/>
          <p:nvPr/>
        </p:nvSpPr>
        <p:spPr>
          <a:xfrm>
            <a:off x="7948930" y="4311015"/>
            <a:ext cx="2307590" cy="426085"/>
          </a:xfrm>
          <a:prstGeom prst="rect">
            <a:avLst/>
          </a:prstGeom>
          <a:no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Rectangle 66"/>
          <p:cNvSpPr/>
          <p:nvPr/>
        </p:nvSpPr>
        <p:spPr>
          <a:xfrm>
            <a:off x="9445625" y="5461000"/>
            <a:ext cx="2261870" cy="417195"/>
          </a:xfrm>
          <a:prstGeom prst="rect">
            <a:avLst/>
          </a:prstGeom>
          <a:no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4" name="Text Placeholder 48"/>
          <p:cNvSpPr txBox="1"/>
          <p:nvPr/>
        </p:nvSpPr>
        <p:spPr>
          <a:xfrm>
            <a:off x="7948930" y="4387850"/>
            <a:ext cx="2186305" cy="321310"/>
          </a:xfrm>
          <a:prstGeom prst="rect">
            <a:avLst/>
          </a:prstGeom>
        </p:spPr>
        <p:txBody>
          <a:bodyPr/>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id-ID" b="1" dirty="0">
                <a:solidFill>
                  <a:srgbClr val="8B67FA"/>
                </a:solidFill>
                <a:latin typeface="微软雅黑" panose="020B0503020204020204" charset="-122"/>
                <a:ea typeface="微软雅黑" panose="020B0503020204020204" charset="-122"/>
              </a:rPr>
              <a:t>运营商投资费用增加</a:t>
            </a:r>
            <a:endParaRPr lang="zh-CN" altLang="id-ID" b="1" dirty="0">
              <a:solidFill>
                <a:srgbClr val="8B67FA"/>
              </a:solidFill>
              <a:latin typeface="微软雅黑" panose="020B0503020204020204" charset="-122"/>
              <a:ea typeface="微软雅黑" panose="020B0503020204020204" charset="-122"/>
            </a:endParaRPr>
          </a:p>
        </p:txBody>
      </p:sp>
      <p:sp>
        <p:nvSpPr>
          <p:cNvPr id="75" name="Text Placeholder 48"/>
          <p:cNvSpPr txBox="1"/>
          <p:nvPr/>
        </p:nvSpPr>
        <p:spPr>
          <a:xfrm>
            <a:off x="6544945" y="5509260"/>
            <a:ext cx="2186305" cy="321310"/>
          </a:xfrm>
          <a:prstGeom prst="rect">
            <a:avLst/>
          </a:prstGeom>
        </p:spPr>
        <p:txBody>
          <a:bodyPr/>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id-ID" b="1" dirty="0">
                <a:solidFill>
                  <a:schemeClr val="bg2"/>
                </a:solidFill>
                <a:latin typeface="微软雅黑" panose="020B0503020204020204" charset="-122"/>
                <a:ea typeface="微软雅黑" panose="020B0503020204020204" charset="-122"/>
              </a:rPr>
              <a:t>运营精细化需求</a:t>
            </a:r>
            <a:endParaRPr lang="zh-CN" altLang="id-ID" b="1" dirty="0">
              <a:solidFill>
                <a:schemeClr val="bg2"/>
              </a:solidFill>
              <a:latin typeface="微软雅黑" panose="020B0503020204020204" charset="-122"/>
              <a:ea typeface="微软雅黑" panose="020B0503020204020204" charset="-122"/>
            </a:endParaRPr>
          </a:p>
        </p:txBody>
      </p:sp>
      <p:sp>
        <p:nvSpPr>
          <p:cNvPr id="76" name="Text Placeholder 48"/>
          <p:cNvSpPr txBox="1"/>
          <p:nvPr/>
        </p:nvSpPr>
        <p:spPr>
          <a:xfrm>
            <a:off x="9495790" y="5508625"/>
            <a:ext cx="2186305" cy="321310"/>
          </a:xfrm>
          <a:prstGeom prst="rect">
            <a:avLst/>
          </a:prstGeom>
        </p:spPr>
        <p:txBody>
          <a:bodyPr/>
          <a:lstStyle>
            <a:lvl1pPr marL="0" indent="0" algn="l" defTabSz="914400" rtl="0" eaLnBrk="1" latinLnBrk="0" hangingPunct="1">
              <a:lnSpc>
                <a:spcPct val="90000"/>
              </a:lnSpc>
              <a:spcBef>
                <a:spcPts val="1000"/>
              </a:spcBef>
              <a:buFontTx/>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id-ID" b="1" dirty="0">
                <a:solidFill>
                  <a:schemeClr val="bg2"/>
                </a:solidFill>
                <a:latin typeface="微软雅黑" panose="020B0503020204020204" charset="-122"/>
                <a:ea typeface="微软雅黑" panose="020B0503020204020204" charset="-122"/>
              </a:rPr>
              <a:t>系统升级的便利性</a:t>
            </a:r>
            <a:endParaRPr lang="zh-CN" altLang="id-ID" b="1" dirty="0">
              <a:solidFill>
                <a:schemeClr val="bg2"/>
              </a:solidFill>
              <a:latin typeface="微软雅黑" panose="020B0503020204020204" charset="-122"/>
              <a:ea typeface="微软雅黑" panose="020B0503020204020204" charset="-122"/>
            </a:endParaRPr>
          </a:p>
        </p:txBody>
      </p:sp>
      <p:sp>
        <p:nvSpPr>
          <p:cNvPr id="77" name="文本框 76"/>
          <p:cNvSpPr txBox="1"/>
          <p:nvPr/>
        </p:nvSpPr>
        <p:spPr>
          <a:xfrm>
            <a:off x="6004560" y="2108200"/>
            <a:ext cx="4897120" cy="829945"/>
          </a:xfrm>
          <a:prstGeom prst="rect">
            <a:avLst/>
          </a:prstGeom>
          <a:noFill/>
        </p:spPr>
        <p:txBody>
          <a:bodyPr wrap="square" rtlCol="0">
            <a:spAutoFit/>
          </a:bodyPr>
          <a:p>
            <a:pPr algn="dist"/>
            <a:r>
              <a:rPr lang="zh-CN" altLang="en-US" sz="4800" b="1">
                <a:solidFill>
                  <a:schemeClr val="tx2"/>
                </a:solidFill>
                <a:latin typeface="微软雅黑" panose="020B0503020204020204" charset="-122"/>
                <a:ea typeface="微软雅黑" panose="020B0503020204020204" charset="-122"/>
              </a:rPr>
              <a:t>运</a:t>
            </a:r>
            <a:r>
              <a:rPr lang="zh-CN" altLang="en-US" sz="4800" b="1">
                <a:solidFill>
                  <a:schemeClr val="bg2"/>
                </a:solidFill>
                <a:latin typeface="微软雅黑" panose="020B0503020204020204" charset="-122"/>
                <a:ea typeface="微软雅黑" panose="020B0503020204020204" charset="-122"/>
              </a:rPr>
              <a:t>营</a:t>
            </a:r>
            <a:r>
              <a:rPr lang="zh-CN" altLang="en-US" sz="4800" b="1">
                <a:solidFill>
                  <a:schemeClr val="tx2"/>
                </a:solidFill>
                <a:latin typeface="微软雅黑" panose="020B0503020204020204" charset="-122"/>
                <a:ea typeface="微软雅黑" panose="020B0503020204020204" charset="-122"/>
              </a:rPr>
              <a:t>升</a:t>
            </a:r>
            <a:r>
              <a:rPr lang="zh-CN" altLang="en-US" sz="4800" b="1">
                <a:solidFill>
                  <a:schemeClr val="bg2"/>
                </a:solidFill>
                <a:latin typeface="微软雅黑" panose="020B0503020204020204" charset="-122"/>
                <a:ea typeface="微软雅黑" panose="020B0503020204020204" charset="-122"/>
              </a:rPr>
              <a:t>级</a:t>
            </a:r>
            <a:endParaRPr lang="zh-CN" altLang="en-US" sz="4800" b="1">
              <a:solidFill>
                <a:schemeClr val="bg2"/>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anim calcmode="lin" valueType="num">
                                      <p:cBhvr>
                                        <p:cTn id="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500"/>
                                        <p:tgtEl>
                                          <p:spTgt spid="7">
                                            <p:txEl>
                                              <p:pRg st="1" end="1"/>
                                            </p:txEl>
                                          </p:spTgt>
                                        </p:tgtEl>
                                      </p:cBhvr>
                                    </p:animEffect>
                                    <p:anim calcmode="lin" valueType="num">
                                      <p:cBhvr>
                                        <p:cTn id="15"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45"/>
                                        </p:tgtEl>
                                        <p:attrNameLst>
                                          <p:attrName>style.visibility</p:attrName>
                                        </p:attrNameLst>
                                      </p:cBhvr>
                                      <p:to>
                                        <p:strVal val="visible"/>
                                      </p:to>
                                    </p:set>
                                    <p:animEffect transition="in" filter="wipe(left)">
                                      <p:cBhvr>
                                        <p:cTn id="20" dur="500"/>
                                        <p:tgtEl>
                                          <p:spTgt spid="45"/>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58"/>
                                        </p:tgtEl>
                                        <p:attrNameLst>
                                          <p:attrName>style.visibility</p:attrName>
                                        </p:attrNameLst>
                                      </p:cBhvr>
                                      <p:to>
                                        <p:strVal val="visible"/>
                                      </p:to>
                                    </p:set>
                                    <p:animEffect transition="in" filter="fade">
                                      <p:cBhvr>
                                        <p:cTn id="24" dur="500"/>
                                        <p:tgtEl>
                                          <p:spTgt spid="58"/>
                                        </p:tgtEl>
                                      </p:cBhvr>
                                    </p:animEffect>
                                  </p:childTnLst>
                                </p:cTn>
                              </p:par>
                              <p:par>
                                <p:cTn id="25" presetID="10" presetClass="entr" presetSubtype="0" fill="hold"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500"/>
                                        <p:tgtEl>
                                          <p:spTgt spid="59"/>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fade">
                                      <p:cBhvr>
                                        <p:cTn id="35" dur="500"/>
                                        <p:tgtEl>
                                          <p:spTgt spid="61"/>
                                        </p:tgtEl>
                                      </p:cBhvr>
                                    </p:animEffect>
                                  </p:childTnLst>
                                </p:cTn>
                              </p:par>
                            </p:childTnLst>
                          </p:cTn>
                        </p:par>
                        <p:par>
                          <p:cTn id="36" fill="hold">
                            <p:stCondLst>
                              <p:cond delay="2500"/>
                            </p:stCondLst>
                            <p:childTnLst>
                              <p:par>
                                <p:cTn id="37" presetID="10" presetClass="entr" presetSubtype="0" fill="hold" nodeType="afterEffect">
                                  <p:stCondLst>
                                    <p:cond delay="0"/>
                                  </p:stCondLst>
                                  <p:childTnLst>
                                    <p:set>
                                      <p:cBhvr>
                                        <p:cTn id="38" dur="1" fill="hold">
                                          <p:stCondLst>
                                            <p:cond delay="0"/>
                                          </p:stCondLst>
                                        </p:cTn>
                                        <p:tgtEl>
                                          <p:spTgt spid="62"/>
                                        </p:tgtEl>
                                        <p:attrNameLst>
                                          <p:attrName>style.visibility</p:attrName>
                                        </p:attrNameLst>
                                      </p:cBhvr>
                                      <p:to>
                                        <p:strVal val="visible"/>
                                      </p:to>
                                    </p:set>
                                    <p:animEffect transition="in" filter="fade">
                                      <p:cBhvr>
                                        <p:cTn id="39"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支持运营商上网帐号代拨</a:t>
            </a:r>
            <a:endParaRPr lang="en-US" altLang="zh-CN" b="1" dirty="0"/>
          </a:p>
        </p:txBody>
      </p:sp>
      <p:grpSp>
        <p:nvGrpSpPr>
          <p:cNvPr id="102" name="组合 101"/>
          <p:cNvGrpSpPr/>
          <p:nvPr/>
        </p:nvGrpSpPr>
        <p:grpSpPr>
          <a:xfrm>
            <a:off x="338455" y="1746250"/>
            <a:ext cx="11515166" cy="3740150"/>
            <a:chOff x="1604" y="2244"/>
            <a:chExt cx="16201" cy="5262"/>
          </a:xfrm>
        </p:grpSpPr>
        <p:grpSp>
          <p:nvGrpSpPr>
            <p:cNvPr id="93" name="组合 92"/>
            <p:cNvGrpSpPr/>
            <p:nvPr/>
          </p:nvGrpSpPr>
          <p:grpSpPr>
            <a:xfrm>
              <a:off x="1604" y="2244"/>
              <a:ext cx="16201" cy="5262"/>
              <a:chOff x="-196" y="2918"/>
              <a:chExt cx="19198" cy="6236"/>
            </a:xfrm>
          </p:grpSpPr>
          <p:cxnSp>
            <p:nvCxnSpPr>
              <p:cNvPr id="9" name="Straight Connector 8"/>
              <p:cNvCxnSpPr/>
              <p:nvPr/>
            </p:nvCxnSpPr>
            <p:spPr>
              <a:xfrm flipH="1">
                <a:off x="-196" y="6048"/>
                <a:ext cx="19198" cy="0"/>
              </a:xfrm>
              <a:prstGeom prst="line">
                <a:avLst/>
              </a:prstGeom>
              <a:noFill/>
              <a:ln w="19050" cap="flat" cmpd="sng" algn="ctr">
                <a:solidFill>
                  <a:schemeClr val="bg1">
                    <a:lumMod val="75000"/>
                  </a:schemeClr>
                </a:solidFill>
                <a:prstDash val="sysDash"/>
              </a:ln>
              <a:effectLst/>
            </p:spPr>
          </p:cxnSp>
          <p:grpSp>
            <p:nvGrpSpPr>
              <p:cNvPr id="10" name="Group 9"/>
              <p:cNvGrpSpPr/>
              <p:nvPr/>
            </p:nvGrpSpPr>
            <p:grpSpPr>
              <a:xfrm>
                <a:off x="6810" y="6495"/>
                <a:ext cx="205" cy="585"/>
                <a:chOff x="4448446" y="4124261"/>
                <a:chExt cx="130279" cy="371441"/>
              </a:xfrm>
            </p:grpSpPr>
            <p:cxnSp>
              <p:nvCxnSpPr>
                <p:cNvPr id="11" name="Straight Connector 10"/>
                <p:cNvCxnSpPr>
                  <a:stCxn id="29" idx="4"/>
                  <a:endCxn id="12" idx="0"/>
                </p:cNvCxnSpPr>
                <p:nvPr/>
              </p:nvCxnSpPr>
              <p:spPr>
                <a:xfrm flipH="1">
                  <a:off x="4513787" y="4124261"/>
                  <a:ext cx="635" cy="241300"/>
                </a:xfrm>
                <a:prstGeom prst="line">
                  <a:avLst/>
                </a:prstGeom>
                <a:noFill/>
                <a:ln w="6350" cap="flat" cmpd="sng" algn="ctr">
                  <a:solidFill>
                    <a:schemeClr val="bg1">
                      <a:lumMod val="75000"/>
                    </a:schemeClr>
                  </a:solidFill>
                  <a:prstDash val="sysDash"/>
                </a:ln>
                <a:effectLst/>
              </p:spPr>
            </p:cxnSp>
            <p:sp>
              <p:nvSpPr>
                <p:cNvPr id="12" name="Oval 11"/>
                <p:cNvSpPr/>
                <p:nvPr/>
              </p:nvSpPr>
              <p:spPr>
                <a:xfrm>
                  <a:off x="4448446" y="4365426"/>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grpSp>
          <p:grpSp>
            <p:nvGrpSpPr>
              <p:cNvPr id="13" name="Group 12"/>
              <p:cNvGrpSpPr/>
              <p:nvPr/>
            </p:nvGrpSpPr>
            <p:grpSpPr>
              <a:xfrm>
                <a:off x="11824" y="6495"/>
                <a:ext cx="205" cy="585"/>
                <a:chOff x="7632768" y="4124261"/>
                <a:chExt cx="130279" cy="371441"/>
              </a:xfrm>
            </p:grpSpPr>
            <p:cxnSp>
              <p:nvCxnSpPr>
                <p:cNvPr id="14" name="Straight Connector 13"/>
                <p:cNvCxnSpPr>
                  <a:stCxn id="35" idx="4"/>
                  <a:endCxn id="15" idx="0"/>
                </p:cNvCxnSpPr>
                <p:nvPr/>
              </p:nvCxnSpPr>
              <p:spPr>
                <a:xfrm flipH="1">
                  <a:off x="7698559" y="4124261"/>
                  <a:ext cx="3175" cy="241300"/>
                </a:xfrm>
                <a:prstGeom prst="line">
                  <a:avLst/>
                </a:prstGeom>
                <a:noFill/>
                <a:ln w="6350" cap="flat" cmpd="sng" algn="ctr">
                  <a:solidFill>
                    <a:schemeClr val="bg1">
                      <a:lumMod val="75000"/>
                    </a:schemeClr>
                  </a:solidFill>
                  <a:prstDash val="sysDash"/>
                </a:ln>
                <a:effectLst/>
              </p:spPr>
            </p:cxnSp>
            <p:sp>
              <p:nvSpPr>
                <p:cNvPr id="15" name="Oval 14"/>
                <p:cNvSpPr/>
                <p:nvPr/>
              </p:nvSpPr>
              <p:spPr>
                <a:xfrm>
                  <a:off x="7632768" y="4365426"/>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grpSp>
          <p:grpSp>
            <p:nvGrpSpPr>
              <p:cNvPr id="16" name="Group 15"/>
              <p:cNvGrpSpPr/>
              <p:nvPr/>
            </p:nvGrpSpPr>
            <p:grpSpPr>
              <a:xfrm>
                <a:off x="4286" y="4994"/>
                <a:ext cx="205" cy="583"/>
                <a:chOff x="2845435" y="3170977"/>
                <a:chExt cx="130279" cy="370306"/>
              </a:xfrm>
            </p:grpSpPr>
            <p:cxnSp>
              <p:nvCxnSpPr>
                <p:cNvPr id="17" name="Straight Connector 16"/>
                <p:cNvCxnSpPr>
                  <a:stCxn id="18" idx="4"/>
                  <a:endCxn id="26" idx="0"/>
                </p:cNvCxnSpPr>
                <p:nvPr/>
              </p:nvCxnSpPr>
              <p:spPr>
                <a:xfrm flipH="1">
                  <a:off x="2909305" y="3301253"/>
                  <a:ext cx="1905" cy="240030"/>
                </a:xfrm>
                <a:prstGeom prst="line">
                  <a:avLst/>
                </a:prstGeom>
                <a:noFill/>
                <a:ln w="6350" cap="flat" cmpd="sng" algn="ctr">
                  <a:solidFill>
                    <a:schemeClr val="bg1">
                      <a:lumMod val="75000"/>
                    </a:schemeClr>
                  </a:solidFill>
                  <a:prstDash val="sysDash"/>
                </a:ln>
                <a:effectLst/>
              </p:spPr>
            </p:cxnSp>
            <p:sp>
              <p:nvSpPr>
                <p:cNvPr id="18" name="Oval 17"/>
                <p:cNvSpPr/>
                <p:nvPr/>
              </p:nvSpPr>
              <p:spPr>
                <a:xfrm>
                  <a:off x="2845435" y="3170977"/>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19" name="Group 18"/>
              <p:cNvGrpSpPr/>
              <p:nvPr/>
            </p:nvGrpSpPr>
            <p:grpSpPr>
              <a:xfrm>
                <a:off x="9302" y="4989"/>
                <a:ext cx="205" cy="588"/>
                <a:chOff x="6031255" y="3168150"/>
                <a:chExt cx="130279" cy="373481"/>
              </a:xfrm>
            </p:grpSpPr>
            <p:cxnSp>
              <p:nvCxnSpPr>
                <p:cNvPr id="20" name="Straight Connector 19"/>
                <p:cNvCxnSpPr>
                  <a:stCxn id="21" idx="4"/>
                  <a:endCxn id="32" idx="0"/>
                </p:cNvCxnSpPr>
                <p:nvPr/>
              </p:nvCxnSpPr>
              <p:spPr>
                <a:xfrm flipH="1">
                  <a:off x="6095125" y="3298426"/>
                  <a:ext cx="1270" cy="243205"/>
                </a:xfrm>
                <a:prstGeom prst="line">
                  <a:avLst/>
                </a:prstGeom>
                <a:noFill/>
                <a:ln w="6350" cap="flat" cmpd="sng" algn="ctr">
                  <a:solidFill>
                    <a:schemeClr val="bg1">
                      <a:lumMod val="75000"/>
                    </a:schemeClr>
                  </a:solidFill>
                  <a:prstDash val="sysDash"/>
                </a:ln>
                <a:effectLst/>
              </p:spPr>
            </p:cxnSp>
            <p:sp>
              <p:nvSpPr>
                <p:cNvPr id="21" name="Oval 20"/>
                <p:cNvSpPr/>
                <p:nvPr/>
              </p:nvSpPr>
              <p:spPr>
                <a:xfrm>
                  <a:off x="6031255" y="3168150"/>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22" name="Group 21"/>
              <p:cNvGrpSpPr/>
              <p:nvPr/>
            </p:nvGrpSpPr>
            <p:grpSpPr>
              <a:xfrm>
                <a:off x="14370" y="4992"/>
                <a:ext cx="205" cy="585"/>
                <a:chOff x="9250048" y="3170033"/>
                <a:chExt cx="130279" cy="371576"/>
              </a:xfrm>
            </p:grpSpPr>
            <p:cxnSp>
              <p:nvCxnSpPr>
                <p:cNvPr id="23" name="Straight Connector 22"/>
                <p:cNvCxnSpPr>
                  <a:stCxn id="24" idx="4"/>
                  <a:endCxn id="38" idx="0"/>
                </p:cNvCxnSpPr>
                <p:nvPr/>
              </p:nvCxnSpPr>
              <p:spPr>
                <a:xfrm flipH="1">
                  <a:off x="9313918" y="3300309"/>
                  <a:ext cx="1270" cy="241300"/>
                </a:xfrm>
                <a:prstGeom prst="line">
                  <a:avLst/>
                </a:prstGeom>
                <a:noFill/>
                <a:ln w="6350" cap="flat" cmpd="sng" algn="ctr">
                  <a:solidFill>
                    <a:schemeClr val="bg1">
                      <a:lumMod val="75000"/>
                    </a:schemeClr>
                  </a:solidFill>
                  <a:prstDash val="sysDash"/>
                </a:ln>
                <a:effectLst/>
              </p:spPr>
            </p:cxnSp>
            <p:sp>
              <p:nvSpPr>
                <p:cNvPr id="24" name="Oval 23"/>
                <p:cNvSpPr/>
                <p:nvPr/>
              </p:nvSpPr>
              <p:spPr>
                <a:xfrm>
                  <a:off x="9250048" y="3170033"/>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25" name="Group 24"/>
              <p:cNvGrpSpPr/>
              <p:nvPr/>
            </p:nvGrpSpPr>
            <p:grpSpPr>
              <a:xfrm>
                <a:off x="3927" y="5577"/>
                <a:ext cx="917" cy="918"/>
                <a:chOff x="2617810" y="3541589"/>
                <a:chExt cx="582684" cy="582672"/>
              </a:xfrm>
            </p:grpSpPr>
            <p:sp>
              <p:nvSpPr>
                <p:cNvPr id="26" name="Oval 25"/>
                <p:cNvSpPr/>
                <p:nvPr/>
              </p:nvSpPr>
              <p:spPr>
                <a:xfrm>
                  <a:off x="2617810"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27" name="Oval 26"/>
                <p:cNvSpPr/>
                <p:nvPr/>
              </p:nvSpPr>
              <p:spPr>
                <a:xfrm>
                  <a:off x="2716822" y="3640600"/>
                  <a:ext cx="384660" cy="384651"/>
                </a:xfrm>
                <a:prstGeom prst="ellipse">
                  <a:avLst/>
                </a:prstGeom>
                <a:noFill/>
                <a:ln w="88900" cap="flat" cmpd="sng" algn="ctr">
                  <a:solidFill>
                    <a:schemeClr val="accent1"/>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28" name="Group 27"/>
              <p:cNvGrpSpPr/>
              <p:nvPr/>
            </p:nvGrpSpPr>
            <p:grpSpPr>
              <a:xfrm>
                <a:off x="6455" y="5577"/>
                <a:ext cx="917" cy="918"/>
                <a:chOff x="4223080" y="3541589"/>
                <a:chExt cx="582684" cy="582672"/>
              </a:xfrm>
            </p:grpSpPr>
            <p:sp>
              <p:nvSpPr>
                <p:cNvPr id="29" name="Oval 28"/>
                <p:cNvSpPr/>
                <p:nvPr/>
              </p:nvSpPr>
              <p:spPr>
                <a:xfrm>
                  <a:off x="4223080"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30" name="Oval 29"/>
                <p:cNvSpPr/>
                <p:nvPr/>
              </p:nvSpPr>
              <p:spPr>
                <a:xfrm>
                  <a:off x="4322092" y="3640600"/>
                  <a:ext cx="384660" cy="384651"/>
                </a:xfrm>
                <a:prstGeom prst="ellipse">
                  <a:avLst/>
                </a:prstGeom>
                <a:solidFill>
                  <a:srgbClr val="F4F4F4"/>
                </a:solidFill>
                <a:ln w="88900" cap="flat" cmpd="sng" algn="ctr">
                  <a:solidFill>
                    <a:schemeClr val="accent3"/>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31" name="Group 30"/>
              <p:cNvGrpSpPr/>
              <p:nvPr/>
            </p:nvGrpSpPr>
            <p:grpSpPr>
              <a:xfrm>
                <a:off x="8944" y="5577"/>
                <a:ext cx="917" cy="918"/>
                <a:chOff x="5803655" y="3541589"/>
                <a:chExt cx="582684" cy="582672"/>
              </a:xfrm>
            </p:grpSpPr>
            <p:sp>
              <p:nvSpPr>
                <p:cNvPr id="32" name="Oval 31"/>
                <p:cNvSpPr/>
                <p:nvPr/>
              </p:nvSpPr>
              <p:spPr>
                <a:xfrm>
                  <a:off x="5803655"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33" name="Oval 32"/>
                <p:cNvSpPr/>
                <p:nvPr/>
              </p:nvSpPr>
              <p:spPr>
                <a:xfrm>
                  <a:off x="5902667" y="3640600"/>
                  <a:ext cx="384660" cy="384651"/>
                </a:xfrm>
                <a:prstGeom prst="ellipse">
                  <a:avLst/>
                </a:prstGeom>
                <a:solidFill>
                  <a:srgbClr val="F4F4F4"/>
                </a:solidFill>
                <a:ln w="88900" cap="flat" cmpd="sng" algn="ctr">
                  <a:solidFill>
                    <a:schemeClr val="accent4"/>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34" name="Group 33"/>
              <p:cNvGrpSpPr/>
              <p:nvPr/>
            </p:nvGrpSpPr>
            <p:grpSpPr>
              <a:xfrm>
                <a:off x="11473" y="5577"/>
                <a:ext cx="917" cy="918"/>
                <a:chOff x="7409757" y="3541589"/>
                <a:chExt cx="582684" cy="582672"/>
              </a:xfrm>
            </p:grpSpPr>
            <p:sp>
              <p:nvSpPr>
                <p:cNvPr id="35" name="Oval 34"/>
                <p:cNvSpPr/>
                <p:nvPr/>
              </p:nvSpPr>
              <p:spPr>
                <a:xfrm>
                  <a:off x="7409757"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36" name="Oval 35"/>
                <p:cNvSpPr/>
                <p:nvPr/>
              </p:nvSpPr>
              <p:spPr>
                <a:xfrm>
                  <a:off x="7508769" y="3640600"/>
                  <a:ext cx="384660" cy="384651"/>
                </a:xfrm>
                <a:prstGeom prst="ellipse">
                  <a:avLst/>
                </a:prstGeom>
                <a:solidFill>
                  <a:srgbClr val="F4F4F4"/>
                </a:solidFill>
                <a:ln w="88900" cap="flat" cmpd="sng" algn="ctr">
                  <a:solidFill>
                    <a:schemeClr val="accent6"/>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37" name="Group 36"/>
              <p:cNvGrpSpPr/>
              <p:nvPr/>
            </p:nvGrpSpPr>
            <p:grpSpPr>
              <a:xfrm>
                <a:off x="14012" y="5577"/>
                <a:ext cx="917" cy="918"/>
                <a:chOff x="9022448" y="3541589"/>
                <a:chExt cx="582684" cy="582672"/>
              </a:xfrm>
            </p:grpSpPr>
            <p:sp>
              <p:nvSpPr>
                <p:cNvPr id="38" name="Oval 37"/>
                <p:cNvSpPr/>
                <p:nvPr/>
              </p:nvSpPr>
              <p:spPr>
                <a:xfrm>
                  <a:off x="9022448"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39" name="Oval 38"/>
                <p:cNvSpPr/>
                <p:nvPr/>
              </p:nvSpPr>
              <p:spPr>
                <a:xfrm>
                  <a:off x="9121460" y="3640600"/>
                  <a:ext cx="384660" cy="384651"/>
                </a:xfrm>
                <a:prstGeom prst="ellipse">
                  <a:avLst/>
                </a:prstGeom>
                <a:solidFill>
                  <a:srgbClr val="F4F4F4"/>
                </a:solidFill>
                <a:ln w="88900" cap="flat" cmpd="sng" algn="ctr">
                  <a:solidFill>
                    <a:schemeClr val="accent2"/>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40" name="Group 39"/>
              <p:cNvGrpSpPr/>
              <p:nvPr/>
            </p:nvGrpSpPr>
            <p:grpSpPr>
              <a:xfrm>
                <a:off x="3056" y="2922"/>
                <a:ext cx="2671" cy="1925"/>
                <a:chOff x="2064295" y="1855459"/>
                <a:chExt cx="1696282" cy="1222508"/>
              </a:xfrm>
            </p:grpSpPr>
            <p:sp>
              <p:nvSpPr>
                <p:cNvPr id="41" name="Rounded Rectangle 40"/>
                <p:cNvSpPr/>
                <p:nvPr/>
              </p:nvSpPr>
              <p:spPr>
                <a:xfrm>
                  <a:off x="2064295" y="1855459"/>
                  <a:ext cx="1694844" cy="1222508"/>
                </a:xfrm>
                <a:prstGeom prst="roundRect">
                  <a:avLst>
                    <a:gd name="adj" fmla="val 3820"/>
                  </a:avLst>
                </a:prstGeom>
                <a:noFill/>
                <a:ln w="6350" cap="flat" cmpd="sng" algn="ctr">
                  <a:solidFill>
                    <a:schemeClr val="accent1"/>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42" name="Round Same Side Corner Rectangle 41"/>
                <p:cNvSpPr/>
                <p:nvPr/>
              </p:nvSpPr>
              <p:spPr>
                <a:xfrm>
                  <a:off x="2065813" y="1856170"/>
                  <a:ext cx="1694764" cy="457456"/>
                </a:xfrm>
                <a:prstGeom prst="round2SameRect">
                  <a:avLst>
                    <a:gd name="adj1" fmla="val 12497"/>
                    <a:gd name="adj2" fmla="val 0"/>
                  </a:avLst>
                </a:prstGeom>
                <a:solidFill>
                  <a:schemeClr val="accent1"/>
                </a:solidFill>
                <a:ln w="6350" cap="flat" cmpd="sng" algn="ctr">
                  <a:solidFill>
                    <a:schemeClr val="accent1"/>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43" name="TextBox 42"/>
                <p:cNvSpPr txBox="1"/>
                <p:nvPr/>
              </p:nvSpPr>
              <p:spPr>
                <a:xfrm>
                  <a:off x="2075206" y="1926236"/>
                  <a:ext cx="1667946"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一号一密</a:t>
                  </a:r>
                  <a:endParaRPr lang="zh-CN" altLang="en-US" sz="1200" b="1" dirty="0">
                    <a:solidFill>
                      <a:schemeClr val="bg1"/>
                    </a:solidFill>
                    <a:latin typeface="微软雅黑" panose="020B0503020204020204" charset="-122"/>
                    <a:ea typeface="微软雅黑" panose="020B0503020204020204" charset="-122"/>
                  </a:endParaRPr>
                </a:p>
              </p:txBody>
            </p:sp>
            <p:sp>
              <p:nvSpPr>
                <p:cNvPr id="44" name="TextBox 43"/>
                <p:cNvSpPr txBox="1"/>
                <p:nvPr/>
              </p:nvSpPr>
              <p:spPr>
                <a:xfrm>
                  <a:off x="2075206" y="2426322"/>
                  <a:ext cx="1667946" cy="487472"/>
                </a:xfrm>
                <a:prstGeom prst="rect">
                  <a:avLst/>
                </a:prstGeom>
                <a:noFill/>
              </p:spPr>
              <p:txBody>
                <a:bodyPr wrap="square" rtlCol="0">
                  <a:spAutoFit/>
                </a:bodyPr>
                <a:p>
                  <a:pPr algn="l"/>
                  <a:r>
                    <a:rPr lang="zh-CN" altLang="en-US" sz="12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用户只需记住手机号和密码即可</a:t>
                  </a:r>
                  <a:endParaRPr 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nvGrpSpPr>
              <p:cNvPr id="45" name="Group 44"/>
              <p:cNvGrpSpPr/>
              <p:nvPr/>
            </p:nvGrpSpPr>
            <p:grpSpPr>
              <a:xfrm>
                <a:off x="8072" y="2918"/>
                <a:ext cx="2671" cy="1930"/>
                <a:chOff x="5250115" y="1852631"/>
                <a:chExt cx="1696282" cy="1225335"/>
              </a:xfrm>
            </p:grpSpPr>
            <p:sp>
              <p:nvSpPr>
                <p:cNvPr id="46" name="Rounded Rectangle 45"/>
                <p:cNvSpPr/>
                <p:nvPr/>
              </p:nvSpPr>
              <p:spPr>
                <a:xfrm>
                  <a:off x="5250115" y="1852631"/>
                  <a:ext cx="1694844" cy="1225335"/>
                </a:xfrm>
                <a:prstGeom prst="roundRect">
                  <a:avLst>
                    <a:gd name="adj" fmla="val 3820"/>
                  </a:avLst>
                </a:prstGeom>
                <a:noFill/>
                <a:ln w="6350" cap="flat" cmpd="sng" algn="ctr">
                  <a:solidFill>
                    <a:schemeClr val="accent4"/>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47" name="Round Same Side Corner Rectangle 46"/>
                <p:cNvSpPr/>
                <p:nvPr/>
              </p:nvSpPr>
              <p:spPr>
                <a:xfrm>
                  <a:off x="5251633" y="1853343"/>
                  <a:ext cx="1694764" cy="457456"/>
                </a:xfrm>
                <a:prstGeom prst="round2SameRect">
                  <a:avLst>
                    <a:gd name="adj1" fmla="val 12497"/>
                    <a:gd name="adj2" fmla="val 0"/>
                  </a:avLst>
                </a:prstGeom>
                <a:solidFill>
                  <a:schemeClr val="accent4"/>
                </a:solidFill>
                <a:ln w="6350" cap="flat" cmpd="sng" algn="ctr">
                  <a:solidFill>
                    <a:schemeClr val="accent4"/>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48" name="TextBox 47"/>
                <p:cNvSpPr txBox="1"/>
                <p:nvPr/>
              </p:nvSpPr>
              <p:spPr>
                <a:xfrm>
                  <a:off x="5261026" y="1923408"/>
                  <a:ext cx="1667946"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对账清晰</a:t>
                  </a:r>
                  <a:endParaRPr lang="zh-CN" altLang="en-US" sz="1200" b="1" dirty="0">
                    <a:solidFill>
                      <a:schemeClr val="bg1"/>
                    </a:solidFill>
                    <a:latin typeface="微软雅黑" panose="020B0503020204020204" charset="-122"/>
                    <a:ea typeface="微软雅黑" panose="020B0503020204020204" charset="-122"/>
                  </a:endParaRPr>
                </a:p>
              </p:txBody>
            </p:sp>
            <p:sp>
              <p:nvSpPr>
                <p:cNvPr id="49" name="TextBox 48"/>
                <p:cNvSpPr txBox="1"/>
                <p:nvPr/>
              </p:nvSpPr>
              <p:spPr>
                <a:xfrm>
                  <a:off x="5250115" y="2316910"/>
                  <a:ext cx="1695486" cy="682939"/>
                </a:xfrm>
                <a:prstGeom prst="rect">
                  <a:avLst/>
                </a:prstGeom>
                <a:noFill/>
              </p:spPr>
              <p:txBody>
                <a:bodyPr wrap="square" rtlCol="0">
                  <a:spAutoFit/>
                </a:bodyPr>
                <a:p>
                  <a:pPr algn="l"/>
                  <a:r>
                    <a:rPr lang="zh-CN" altLang="en-US" sz="12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认证平台有所有用户上网的数据，可出统计报表</a:t>
                  </a:r>
                  <a:endParaRPr 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nvGrpSpPr>
              <p:cNvPr id="50" name="Group 49"/>
              <p:cNvGrpSpPr/>
              <p:nvPr/>
            </p:nvGrpSpPr>
            <p:grpSpPr>
              <a:xfrm>
                <a:off x="13132" y="2920"/>
                <a:ext cx="2712" cy="1927"/>
                <a:chOff x="8463887" y="1854515"/>
                <a:chExt cx="1722442" cy="1223452"/>
              </a:xfrm>
            </p:grpSpPr>
            <p:sp>
              <p:nvSpPr>
                <p:cNvPr id="51" name="Rounded Rectangle 50"/>
                <p:cNvSpPr/>
                <p:nvPr/>
              </p:nvSpPr>
              <p:spPr>
                <a:xfrm>
                  <a:off x="8468908" y="1854515"/>
                  <a:ext cx="1694844" cy="1223452"/>
                </a:xfrm>
                <a:prstGeom prst="roundRect">
                  <a:avLst>
                    <a:gd name="adj" fmla="val 3820"/>
                  </a:avLst>
                </a:prstGeom>
                <a:noFill/>
                <a:ln w="6350" cap="flat" cmpd="sng" algn="ctr">
                  <a:solidFill>
                    <a:schemeClr val="accent2"/>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52" name="Round Same Side Corner Rectangle 51"/>
                <p:cNvSpPr/>
                <p:nvPr/>
              </p:nvSpPr>
              <p:spPr>
                <a:xfrm>
                  <a:off x="8470426" y="1855226"/>
                  <a:ext cx="1694764" cy="457456"/>
                </a:xfrm>
                <a:prstGeom prst="round2SameRect">
                  <a:avLst>
                    <a:gd name="adj1" fmla="val 12497"/>
                    <a:gd name="adj2" fmla="val 0"/>
                  </a:avLst>
                </a:prstGeom>
                <a:solidFill>
                  <a:schemeClr val="accent2"/>
                </a:solidFill>
                <a:ln w="6350" cap="flat" cmpd="sng" algn="ctr">
                  <a:solidFill>
                    <a:schemeClr val="accent2"/>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53" name="TextBox 52"/>
                <p:cNvSpPr txBox="1"/>
                <p:nvPr/>
              </p:nvSpPr>
              <p:spPr>
                <a:xfrm>
                  <a:off x="8518383" y="1940715"/>
                  <a:ext cx="1667946"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学生自由选择套餐</a:t>
                  </a:r>
                  <a:endParaRPr lang="zh-CN" altLang="en-US" sz="1200" b="1" dirty="0">
                    <a:solidFill>
                      <a:schemeClr val="bg1"/>
                    </a:solidFill>
                    <a:latin typeface="微软雅黑" panose="020B0503020204020204" charset="-122"/>
                    <a:ea typeface="微软雅黑" panose="020B0503020204020204" charset="-122"/>
                  </a:endParaRPr>
                </a:p>
              </p:txBody>
            </p:sp>
            <p:sp>
              <p:nvSpPr>
                <p:cNvPr id="54" name="TextBox 53"/>
                <p:cNvSpPr txBox="1"/>
                <p:nvPr/>
              </p:nvSpPr>
              <p:spPr>
                <a:xfrm>
                  <a:off x="8463887" y="2329254"/>
                  <a:ext cx="1667946" cy="682951"/>
                </a:xfrm>
                <a:prstGeom prst="rect">
                  <a:avLst/>
                </a:prstGeom>
                <a:noFill/>
              </p:spPr>
              <p:txBody>
                <a:bodyPr wrap="square" rtlCol="0">
                  <a:spAutoFit/>
                </a:bodyPr>
                <a:p>
                  <a:pPr algn="l"/>
                  <a:r>
                    <a:rPr lang="zh-CN" altLang="en-US" sz="12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用户自由选择运营商套餐，可自助修改无需管理员干预</a:t>
                  </a:r>
                  <a:endParaRPr lang="zh-CN" altLang="en-US" sz="12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55" name="Group 54"/>
              <p:cNvGrpSpPr/>
              <p:nvPr/>
            </p:nvGrpSpPr>
            <p:grpSpPr>
              <a:xfrm>
                <a:off x="10538" y="7177"/>
                <a:ext cx="2765" cy="1972"/>
                <a:chOff x="6816260" y="4557096"/>
                <a:chExt cx="1755689" cy="1252015"/>
              </a:xfrm>
            </p:grpSpPr>
            <p:grpSp>
              <p:nvGrpSpPr>
                <p:cNvPr id="56" name="Group 55"/>
                <p:cNvGrpSpPr/>
                <p:nvPr/>
              </p:nvGrpSpPr>
              <p:grpSpPr>
                <a:xfrm>
                  <a:off x="6816260" y="4557096"/>
                  <a:ext cx="1755689" cy="1252015"/>
                  <a:chOff x="6816260" y="4430096"/>
                  <a:chExt cx="1755689" cy="1252015"/>
                </a:xfrm>
              </p:grpSpPr>
              <p:sp>
                <p:nvSpPr>
                  <p:cNvPr id="58" name="Rounded Rectangle 57"/>
                  <p:cNvSpPr/>
                  <p:nvPr/>
                </p:nvSpPr>
                <p:spPr>
                  <a:xfrm>
                    <a:off x="6851628" y="4430096"/>
                    <a:ext cx="1694844" cy="1252015"/>
                  </a:xfrm>
                  <a:prstGeom prst="roundRect">
                    <a:avLst>
                      <a:gd name="adj" fmla="val 3820"/>
                    </a:avLst>
                  </a:prstGeom>
                  <a:noFill/>
                  <a:ln w="6350" cap="flat" cmpd="sng" algn="ctr">
                    <a:solidFill>
                      <a:schemeClr val="accent6"/>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59" name="Round Same Side Corner Rectangle 58"/>
                  <p:cNvSpPr/>
                  <p:nvPr/>
                </p:nvSpPr>
                <p:spPr>
                  <a:xfrm>
                    <a:off x="6853146" y="4430808"/>
                    <a:ext cx="1694764" cy="457455"/>
                  </a:xfrm>
                  <a:prstGeom prst="round2SameRect">
                    <a:avLst>
                      <a:gd name="adj1" fmla="val 12497"/>
                      <a:gd name="adj2" fmla="val 0"/>
                    </a:avLst>
                  </a:prstGeom>
                  <a:solidFill>
                    <a:schemeClr val="accent6"/>
                  </a:solidFill>
                  <a:ln w="6350" cap="flat" cmpd="sng" algn="ctr">
                    <a:solidFill>
                      <a:schemeClr val="accent6"/>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60" name="TextBox 59"/>
                  <p:cNvSpPr txBox="1"/>
                  <p:nvPr/>
                </p:nvSpPr>
                <p:spPr>
                  <a:xfrm>
                    <a:off x="6816260" y="4500829"/>
                    <a:ext cx="1755689"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功能多样 灵活定义</a:t>
                    </a:r>
                    <a:endParaRPr lang="zh-CN" altLang="en-US" sz="1200" b="1" dirty="0">
                      <a:solidFill>
                        <a:schemeClr val="bg1"/>
                      </a:solidFill>
                      <a:latin typeface="微软雅黑" panose="020B0503020204020204" charset="-122"/>
                      <a:ea typeface="微软雅黑" panose="020B0503020204020204" charset="-122"/>
                    </a:endParaRPr>
                  </a:p>
                </p:txBody>
              </p:sp>
            </p:grpSp>
            <p:sp>
              <p:nvSpPr>
                <p:cNvPr id="57" name="TextBox 56"/>
                <p:cNvSpPr txBox="1"/>
                <p:nvPr/>
              </p:nvSpPr>
              <p:spPr>
                <a:xfrm>
                  <a:off x="6850877" y="5025890"/>
                  <a:ext cx="1700001" cy="682947"/>
                </a:xfrm>
                <a:prstGeom prst="rect">
                  <a:avLst/>
                </a:prstGeom>
                <a:noFill/>
              </p:spPr>
              <p:txBody>
                <a:bodyPr wrap="square" rtlCol="0">
                  <a:spAutoFit/>
                </a:bodyPr>
                <a:p>
                  <a:pPr algn="l"/>
                  <a:r>
                    <a:rPr lang="zh-CN" altLang="en-US" sz="12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企业不受限于运营商平台功能限制，定制个性化功能</a:t>
                  </a:r>
                  <a:endParaRPr lang="zh-CN" altLang="en-US" sz="12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p:txBody>
            </p:sp>
          </p:grpSp>
          <p:grpSp>
            <p:nvGrpSpPr>
              <p:cNvPr id="61" name="Group 60"/>
              <p:cNvGrpSpPr/>
              <p:nvPr/>
            </p:nvGrpSpPr>
            <p:grpSpPr>
              <a:xfrm>
                <a:off x="5525" y="7177"/>
                <a:ext cx="2787" cy="1977"/>
                <a:chOff x="3632690" y="4557097"/>
                <a:chExt cx="1769989" cy="1255080"/>
              </a:xfrm>
            </p:grpSpPr>
            <p:grpSp>
              <p:nvGrpSpPr>
                <p:cNvPr id="62" name="Group 61"/>
                <p:cNvGrpSpPr/>
                <p:nvPr/>
              </p:nvGrpSpPr>
              <p:grpSpPr>
                <a:xfrm>
                  <a:off x="3632690" y="4557097"/>
                  <a:ext cx="1769989" cy="1255080"/>
                  <a:chOff x="3632690" y="4430097"/>
                  <a:chExt cx="1769989" cy="1255080"/>
                </a:xfrm>
              </p:grpSpPr>
              <p:sp>
                <p:nvSpPr>
                  <p:cNvPr id="64" name="Rounded Rectangle 63"/>
                  <p:cNvSpPr/>
                  <p:nvPr/>
                </p:nvSpPr>
                <p:spPr>
                  <a:xfrm>
                    <a:off x="3667306" y="4430097"/>
                    <a:ext cx="1694844" cy="1255080"/>
                  </a:xfrm>
                  <a:prstGeom prst="roundRect">
                    <a:avLst>
                      <a:gd name="adj" fmla="val 3820"/>
                    </a:avLst>
                  </a:prstGeom>
                  <a:noFill/>
                  <a:ln w="6350" cap="flat" cmpd="sng" algn="ctr">
                    <a:solidFill>
                      <a:schemeClr val="accent3"/>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65" name="Round Same Side Corner Rectangle 64"/>
                  <p:cNvSpPr/>
                  <p:nvPr/>
                </p:nvSpPr>
                <p:spPr>
                  <a:xfrm>
                    <a:off x="3668824" y="4430808"/>
                    <a:ext cx="1694764" cy="457455"/>
                  </a:xfrm>
                  <a:prstGeom prst="round2SameRect">
                    <a:avLst>
                      <a:gd name="adj1" fmla="val 12497"/>
                      <a:gd name="adj2" fmla="val 0"/>
                    </a:avLst>
                  </a:prstGeom>
                  <a:solidFill>
                    <a:schemeClr val="accent3"/>
                  </a:solidFill>
                  <a:ln w="6350" cap="flat" cmpd="sng" algn="ctr">
                    <a:solidFill>
                      <a:schemeClr val="accent3"/>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66" name="TextBox 65"/>
                  <p:cNvSpPr txBox="1"/>
                  <p:nvPr/>
                </p:nvSpPr>
                <p:spPr>
                  <a:xfrm>
                    <a:off x="3632690" y="4500830"/>
                    <a:ext cx="1769989" cy="291756"/>
                  </a:xfrm>
                  <a:prstGeom prst="rect">
                    <a:avLst/>
                  </a:prstGeom>
                  <a:noFill/>
                </p:spPr>
                <p:txBody>
                  <a:bodyPr wrap="square" rtlCol="0">
                    <a:spAutoFit/>
                  </a:bodyPr>
                  <a:p>
                    <a:pPr algn="ctr"/>
                    <a:r>
                      <a:rPr lang="zh-CN" sz="1200" b="1" dirty="0">
                        <a:solidFill>
                          <a:schemeClr val="bg1"/>
                        </a:solidFill>
                        <a:latin typeface="微软雅黑" panose="020B0503020204020204" charset="-122"/>
                        <a:ea typeface="微软雅黑" panose="020B0503020204020204" charset="-122"/>
                      </a:rPr>
                      <a:t>二次认证 双向管理</a:t>
                    </a:r>
                    <a:endParaRPr lang="zh-CN" sz="1200" b="1" dirty="0">
                      <a:solidFill>
                        <a:schemeClr val="bg1"/>
                      </a:solidFill>
                      <a:latin typeface="微软雅黑" panose="020B0503020204020204" charset="-122"/>
                      <a:ea typeface="微软雅黑" panose="020B0503020204020204" charset="-122"/>
                    </a:endParaRPr>
                  </a:p>
                </p:txBody>
              </p:sp>
            </p:grpSp>
            <p:sp>
              <p:nvSpPr>
                <p:cNvPr id="63" name="TextBox 62"/>
                <p:cNvSpPr txBox="1"/>
                <p:nvPr/>
              </p:nvSpPr>
              <p:spPr>
                <a:xfrm>
                  <a:off x="3632690" y="5004822"/>
                  <a:ext cx="1769236" cy="682888"/>
                </a:xfrm>
                <a:prstGeom prst="rect">
                  <a:avLst/>
                </a:prstGeom>
                <a:noFill/>
              </p:spPr>
              <p:txBody>
                <a:bodyPr wrap="square" rtlCol="0">
                  <a:spAutoFit/>
                </a:bodyPr>
                <a:p>
                  <a:pPr algn="l" fontAlgn="base">
                    <a:spcBef>
                      <a:spcPct val="0"/>
                    </a:spcBef>
                    <a:spcAft>
                      <a:spcPct val="0"/>
                    </a:spcAft>
                  </a:pPr>
                  <a:r>
                    <a:rPr lang="zh-CN" altLang="en-US" sz="12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用户上网需要本地和运营商二次授权，这里只需要一次</a:t>
                  </a:r>
                  <a:endParaRPr 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nvGrpSpPr>
              <p:cNvPr id="69" name="Group 27"/>
              <p:cNvGrpSpPr/>
              <p:nvPr/>
            </p:nvGrpSpPr>
            <p:grpSpPr>
              <a:xfrm>
                <a:off x="1082" y="5577"/>
                <a:ext cx="917" cy="918"/>
                <a:chOff x="4223080" y="3541589"/>
                <a:chExt cx="582684" cy="582672"/>
              </a:xfrm>
            </p:grpSpPr>
            <p:sp>
              <p:nvSpPr>
                <p:cNvPr id="70" name="Oval 28"/>
                <p:cNvSpPr/>
                <p:nvPr/>
              </p:nvSpPr>
              <p:spPr>
                <a:xfrm>
                  <a:off x="4223080"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71" name="Oval 29"/>
                <p:cNvSpPr/>
                <p:nvPr/>
              </p:nvSpPr>
              <p:spPr>
                <a:xfrm>
                  <a:off x="4322092" y="3640600"/>
                  <a:ext cx="384660" cy="384651"/>
                </a:xfrm>
                <a:prstGeom prst="ellipse">
                  <a:avLst/>
                </a:prstGeom>
                <a:solidFill>
                  <a:srgbClr val="F4F4F4"/>
                </a:solidFill>
                <a:ln w="88900" cap="flat" cmpd="sng" algn="ctr">
                  <a:solidFill>
                    <a:schemeClr val="accent3"/>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72" name="Group 60"/>
              <p:cNvGrpSpPr/>
              <p:nvPr/>
            </p:nvGrpSpPr>
            <p:grpSpPr>
              <a:xfrm>
                <a:off x="181" y="7177"/>
                <a:ext cx="2694" cy="1977"/>
                <a:chOff x="3652665" y="4557097"/>
                <a:chExt cx="1710923" cy="1255080"/>
              </a:xfrm>
            </p:grpSpPr>
            <p:grpSp>
              <p:nvGrpSpPr>
                <p:cNvPr id="73" name="Group 61"/>
                <p:cNvGrpSpPr/>
                <p:nvPr/>
              </p:nvGrpSpPr>
              <p:grpSpPr>
                <a:xfrm>
                  <a:off x="3667306" y="4557097"/>
                  <a:ext cx="1696282" cy="1255080"/>
                  <a:chOff x="3667306" y="4430097"/>
                  <a:chExt cx="1696282" cy="1255080"/>
                </a:xfrm>
              </p:grpSpPr>
              <p:sp>
                <p:nvSpPr>
                  <p:cNvPr id="74" name="Rounded Rectangle 63"/>
                  <p:cNvSpPr/>
                  <p:nvPr/>
                </p:nvSpPr>
                <p:spPr>
                  <a:xfrm>
                    <a:off x="3667306" y="4430097"/>
                    <a:ext cx="1694844" cy="1255080"/>
                  </a:xfrm>
                  <a:prstGeom prst="roundRect">
                    <a:avLst>
                      <a:gd name="adj" fmla="val 3820"/>
                    </a:avLst>
                  </a:prstGeom>
                  <a:noFill/>
                  <a:ln w="6350" cap="flat" cmpd="sng" algn="ctr">
                    <a:solidFill>
                      <a:schemeClr val="accent3"/>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75" name="Round Same Side Corner Rectangle 64"/>
                  <p:cNvSpPr/>
                  <p:nvPr/>
                </p:nvSpPr>
                <p:spPr>
                  <a:xfrm>
                    <a:off x="3668824" y="4430808"/>
                    <a:ext cx="1694764" cy="457455"/>
                  </a:xfrm>
                  <a:prstGeom prst="round2SameRect">
                    <a:avLst>
                      <a:gd name="adj1" fmla="val 12497"/>
                      <a:gd name="adj2" fmla="val 0"/>
                    </a:avLst>
                  </a:prstGeom>
                  <a:solidFill>
                    <a:schemeClr val="accent3"/>
                  </a:solidFill>
                  <a:ln w="6350" cap="flat" cmpd="sng" algn="ctr">
                    <a:solidFill>
                      <a:schemeClr val="accent3"/>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76" name="TextBox 65"/>
                  <p:cNvSpPr txBox="1"/>
                  <p:nvPr/>
                </p:nvSpPr>
                <p:spPr>
                  <a:xfrm>
                    <a:off x="3678217" y="4500874"/>
                    <a:ext cx="1667946" cy="291756"/>
                  </a:xfrm>
                  <a:prstGeom prst="rect">
                    <a:avLst/>
                  </a:prstGeom>
                  <a:noFill/>
                </p:spPr>
                <p:txBody>
                  <a:bodyPr wrap="square" rtlCol="0">
                    <a:spAutoFit/>
                  </a:bodyPr>
                  <a:p>
                    <a:pPr algn="ctr"/>
                    <a:r>
                      <a:rPr lang="zh-CN" sz="1200" b="1" dirty="0">
                        <a:solidFill>
                          <a:schemeClr val="bg1"/>
                        </a:solidFill>
                        <a:latin typeface="微软雅黑" panose="020B0503020204020204" charset="-122"/>
                        <a:ea typeface="微软雅黑" panose="020B0503020204020204" charset="-122"/>
                      </a:rPr>
                      <a:t>配置简化</a:t>
                    </a:r>
                    <a:endParaRPr lang="zh-CN" sz="1200" b="1" dirty="0">
                      <a:solidFill>
                        <a:schemeClr val="bg1"/>
                      </a:solidFill>
                      <a:latin typeface="微软雅黑" panose="020B0503020204020204" charset="-122"/>
                      <a:ea typeface="微软雅黑" panose="020B0503020204020204" charset="-122"/>
                    </a:endParaRPr>
                  </a:p>
                </p:txBody>
              </p:sp>
            </p:grpSp>
            <p:sp>
              <p:nvSpPr>
                <p:cNvPr id="77" name="TextBox 62"/>
                <p:cNvSpPr txBox="1"/>
                <p:nvPr/>
              </p:nvSpPr>
              <p:spPr>
                <a:xfrm>
                  <a:off x="3652665" y="5200278"/>
                  <a:ext cx="1693882" cy="291756"/>
                </a:xfrm>
                <a:prstGeom prst="rect">
                  <a:avLst/>
                </a:prstGeom>
                <a:noFill/>
              </p:spPr>
              <p:txBody>
                <a:bodyPr wrap="square" rtlCol="0">
                  <a:spAutoFit/>
                </a:bodyPr>
                <a:p>
                  <a:pPr algn="l" fontAlgn="base">
                    <a:spcBef>
                      <a:spcPct val="0"/>
                    </a:spcBef>
                    <a:spcAft>
                      <a:spcPct val="0"/>
                    </a:spcAft>
                  </a:pPr>
                  <a:r>
                    <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rPr>
                    <a:t>运营商无需</a:t>
                  </a:r>
                  <a:r>
                    <a:rPr lang="en-US" altLang="zh-CN"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rPr>
                    <a:t>AAA</a:t>
                  </a:r>
                  <a:r>
                    <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rPr>
                    <a:t>认证</a:t>
                  </a:r>
                  <a:endPar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nvGrpSpPr>
              <p:cNvPr id="78" name="Group 9"/>
              <p:cNvGrpSpPr/>
              <p:nvPr/>
            </p:nvGrpSpPr>
            <p:grpSpPr>
              <a:xfrm>
                <a:off x="1426" y="6495"/>
                <a:ext cx="205" cy="585"/>
                <a:chOff x="4448446" y="4124261"/>
                <a:chExt cx="130279" cy="371441"/>
              </a:xfrm>
            </p:grpSpPr>
            <p:cxnSp>
              <p:nvCxnSpPr>
                <p:cNvPr id="79" name="Straight Connector 10"/>
                <p:cNvCxnSpPr>
                  <a:endCxn id="80" idx="0"/>
                </p:cNvCxnSpPr>
                <p:nvPr/>
              </p:nvCxnSpPr>
              <p:spPr>
                <a:xfrm flipH="1">
                  <a:off x="4513787" y="4124261"/>
                  <a:ext cx="635" cy="241300"/>
                </a:xfrm>
                <a:prstGeom prst="line">
                  <a:avLst/>
                </a:prstGeom>
                <a:noFill/>
                <a:ln w="6350" cap="flat" cmpd="sng" algn="ctr">
                  <a:solidFill>
                    <a:schemeClr val="bg1">
                      <a:lumMod val="75000"/>
                    </a:schemeClr>
                  </a:solidFill>
                  <a:prstDash val="sysDash"/>
                </a:ln>
                <a:effectLst/>
              </p:spPr>
            </p:cxnSp>
            <p:sp>
              <p:nvSpPr>
                <p:cNvPr id="80" name="Oval 11"/>
                <p:cNvSpPr/>
                <p:nvPr/>
              </p:nvSpPr>
              <p:spPr>
                <a:xfrm>
                  <a:off x="4448446" y="4365426"/>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grpSp>
          <p:grpSp>
            <p:nvGrpSpPr>
              <p:cNvPr id="81" name="Group 12"/>
              <p:cNvGrpSpPr/>
              <p:nvPr/>
            </p:nvGrpSpPr>
            <p:grpSpPr>
              <a:xfrm>
                <a:off x="16994" y="6478"/>
                <a:ext cx="205" cy="585"/>
                <a:chOff x="7632768" y="4124261"/>
                <a:chExt cx="130279" cy="371441"/>
              </a:xfrm>
            </p:grpSpPr>
            <p:cxnSp>
              <p:nvCxnSpPr>
                <p:cNvPr id="82" name="Straight Connector 13"/>
                <p:cNvCxnSpPr>
                  <a:stCxn id="85" idx="4"/>
                  <a:endCxn id="83" idx="0"/>
                </p:cNvCxnSpPr>
                <p:nvPr/>
              </p:nvCxnSpPr>
              <p:spPr>
                <a:xfrm flipH="1">
                  <a:off x="7698559" y="4124261"/>
                  <a:ext cx="3175" cy="241300"/>
                </a:xfrm>
                <a:prstGeom prst="line">
                  <a:avLst/>
                </a:prstGeom>
                <a:noFill/>
                <a:ln w="6350" cap="flat" cmpd="sng" algn="ctr">
                  <a:solidFill>
                    <a:schemeClr val="bg1">
                      <a:lumMod val="75000"/>
                    </a:schemeClr>
                  </a:solidFill>
                  <a:prstDash val="sysDash"/>
                </a:ln>
                <a:effectLst/>
              </p:spPr>
            </p:cxnSp>
            <p:sp>
              <p:nvSpPr>
                <p:cNvPr id="83" name="Oval 14"/>
                <p:cNvSpPr/>
                <p:nvPr/>
              </p:nvSpPr>
              <p:spPr>
                <a:xfrm>
                  <a:off x="7632768" y="4365426"/>
                  <a:ext cx="130279" cy="130276"/>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grpSp>
          <p:grpSp>
            <p:nvGrpSpPr>
              <p:cNvPr id="84" name="Group 33"/>
              <p:cNvGrpSpPr/>
              <p:nvPr/>
            </p:nvGrpSpPr>
            <p:grpSpPr>
              <a:xfrm>
                <a:off x="16643" y="5560"/>
                <a:ext cx="917" cy="918"/>
                <a:chOff x="7409757" y="3541589"/>
                <a:chExt cx="582684" cy="582672"/>
              </a:xfrm>
            </p:grpSpPr>
            <p:sp>
              <p:nvSpPr>
                <p:cNvPr id="85" name="Oval 34"/>
                <p:cNvSpPr/>
                <p:nvPr/>
              </p:nvSpPr>
              <p:spPr>
                <a:xfrm>
                  <a:off x="7409757" y="3541589"/>
                  <a:ext cx="582684" cy="582672"/>
                </a:xfrm>
                <a:prstGeom prst="ellipse">
                  <a:avLst/>
                </a:prstGeom>
                <a:solidFill>
                  <a:srgbClr val="F4F4F4"/>
                </a:solidFill>
                <a:ln w="6350" cap="flat" cmpd="sng" algn="ctr">
                  <a:solidFill>
                    <a:schemeClr val="bg1">
                      <a:lumMod val="75000"/>
                    </a:schemeClr>
                  </a:solidFill>
                  <a:prstDash val="sysDash"/>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sp>
              <p:nvSpPr>
                <p:cNvPr id="86" name="Oval 35"/>
                <p:cNvSpPr/>
                <p:nvPr/>
              </p:nvSpPr>
              <p:spPr>
                <a:xfrm>
                  <a:off x="7508769" y="3640600"/>
                  <a:ext cx="384660" cy="384651"/>
                </a:xfrm>
                <a:prstGeom prst="ellipse">
                  <a:avLst/>
                </a:prstGeom>
                <a:solidFill>
                  <a:srgbClr val="F4F4F4"/>
                </a:solidFill>
                <a:ln w="88900" cap="flat" cmpd="sng" algn="ctr">
                  <a:solidFill>
                    <a:schemeClr val="accent6"/>
                  </a:solidFill>
                  <a:prstDash val="solid"/>
                </a:ln>
                <a:effectLst/>
              </p:spPr>
              <p:txBody>
                <a:bodyPr rtlCol="0" anchor="ctr"/>
                <a:p>
                  <a:pPr algn="ctr" defTabSz="457200">
                    <a:defRPr/>
                  </a:pPr>
                  <a:endParaRPr lang="en-US" sz="1200" b="1" kern="0">
                    <a:solidFill>
                      <a:srgbClr val="070707"/>
                    </a:solidFill>
                    <a:latin typeface="微软雅黑" panose="020B0503020204020204" charset="-122"/>
                    <a:ea typeface="微软雅黑" panose="020B0503020204020204" charset="-122"/>
                  </a:endParaRPr>
                </a:p>
              </p:txBody>
            </p:sp>
          </p:grpSp>
          <p:grpSp>
            <p:nvGrpSpPr>
              <p:cNvPr id="87" name="Group 54"/>
              <p:cNvGrpSpPr/>
              <p:nvPr/>
            </p:nvGrpSpPr>
            <p:grpSpPr>
              <a:xfrm>
                <a:off x="15764" y="7160"/>
                <a:ext cx="2671" cy="1972"/>
                <a:chOff x="6851628" y="4557096"/>
                <a:chExt cx="1696282" cy="1252015"/>
              </a:xfrm>
            </p:grpSpPr>
            <p:grpSp>
              <p:nvGrpSpPr>
                <p:cNvPr id="88" name="Group 55"/>
                <p:cNvGrpSpPr/>
                <p:nvPr/>
              </p:nvGrpSpPr>
              <p:grpSpPr>
                <a:xfrm>
                  <a:off x="6851628" y="4557096"/>
                  <a:ext cx="1696282" cy="1252015"/>
                  <a:chOff x="6851628" y="4430096"/>
                  <a:chExt cx="1696282" cy="1252015"/>
                </a:xfrm>
              </p:grpSpPr>
              <p:sp>
                <p:nvSpPr>
                  <p:cNvPr id="89" name="Rounded Rectangle 57"/>
                  <p:cNvSpPr/>
                  <p:nvPr/>
                </p:nvSpPr>
                <p:spPr>
                  <a:xfrm>
                    <a:off x="6851628" y="4430096"/>
                    <a:ext cx="1694844" cy="1252015"/>
                  </a:xfrm>
                  <a:prstGeom prst="roundRect">
                    <a:avLst>
                      <a:gd name="adj" fmla="val 3820"/>
                    </a:avLst>
                  </a:prstGeom>
                  <a:noFill/>
                  <a:ln w="6350" cap="flat" cmpd="sng" algn="ctr">
                    <a:solidFill>
                      <a:schemeClr val="accent6"/>
                    </a:solidFill>
                    <a:prstDash val="solid"/>
                  </a:ln>
                  <a:effectLst/>
                </p:spPr>
                <p:txBody>
                  <a:bodyPr rtlCol="0" anchor="ctr"/>
                  <a:p>
                    <a:pPr algn="ctr" defTabSz="457200">
                      <a:defRPr/>
                    </a:pPr>
                    <a:endParaRPr lang="en-US" sz="1200" b="1" kern="0">
                      <a:solidFill>
                        <a:srgbClr val="F4F4F4"/>
                      </a:solidFill>
                      <a:latin typeface="微软雅黑" panose="020B0503020204020204" charset="-122"/>
                      <a:ea typeface="微软雅黑" panose="020B0503020204020204" charset="-122"/>
                    </a:endParaRPr>
                  </a:p>
                </p:txBody>
              </p:sp>
              <p:sp>
                <p:nvSpPr>
                  <p:cNvPr id="90" name="Round Same Side Corner Rectangle 58"/>
                  <p:cNvSpPr/>
                  <p:nvPr/>
                </p:nvSpPr>
                <p:spPr>
                  <a:xfrm>
                    <a:off x="6853146" y="4430808"/>
                    <a:ext cx="1694764" cy="457455"/>
                  </a:xfrm>
                  <a:prstGeom prst="round2SameRect">
                    <a:avLst>
                      <a:gd name="adj1" fmla="val 12497"/>
                      <a:gd name="adj2" fmla="val 0"/>
                    </a:avLst>
                  </a:prstGeom>
                  <a:solidFill>
                    <a:schemeClr val="accent6"/>
                  </a:solidFill>
                  <a:ln w="6350" cap="flat" cmpd="sng" algn="ctr">
                    <a:solidFill>
                      <a:schemeClr val="accent6"/>
                    </a:solidFill>
                    <a:prstDash val="solid"/>
                  </a:ln>
                  <a:effectLst/>
                </p:spPr>
                <p:txBody>
                  <a:bodyPr rtlCol="0" anchor="ctr"/>
                  <a:p>
                    <a:pPr algn="ctr" defTabSz="457200">
                      <a:defRPr/>
                    </a:pPr>
                    <a:endParaRPr lang="en-US" sz="1200" b="1" kern="0">
                      <a:solidFill>
                        <a:schemeClr val="bg1"/>
                      </a:solidFill>
                      <a:latin typeface="微软雅黑" panose="020B0503020204020204" charset="-122"/>
                      <a:ea typeface="微软雅黑" panose="020B0503020204020204" charset="-122"/>
                    </a:endParaRPr>
                  </a:p>
                </p:txBody>
              </p:sp>
              <p:sp>
                <p:nvSpPr>
                  <p:cNvPr id="91" name="TextBox 59"/>
                  <p:cNvSpPr txBox="1"/>
                  <p:nvPr/>
                </p:nvSpPr>
                <p:spPr>
                  <a:xfrm>
                    <a:off x="6862539" y="4500873"/>
                    <a:ext cx="1667946" cy="291756"/>
                  </a:xfrm>
                  <a:prstGeom prst="rect">
                    <a:avLst/>
                  </a:prstGeom>
                  <a:noFill/>
                </p:spPr>
                <p:txBody>
                  <a:bodyPr wrap="square" rtlCol="0">
                    <a:spAutoFit/>
                  </a:bodyPr>
                  <a:p>
                    <a:pPr algn="ctr"/>
                    <a:r>
                      <a:rPr lang="zh-CN" altLang="en-US" sz="1200" b="1" dirty="0">
                        <a:solidFill>
                          <a:schemeClr val="bg1"/>
                        </a:solidFill>
                        <a:latin typeface="微软雅黑" panose="020B0503020204020204" charset="-122"/>
                        <a:ea typeface="微软雅黑" panose="020B0503020204020204" charset="-122"/>
                      </a:rPr>
                      <a:t>统一认证、管理</a:t>
                    </a:r>
                    <a:endParaRPr lang="zh-CN" altLang="en-US" sz="1200" b="1" dirty="0">
                      <a:solidFill>
                        <a:schemeClr val="bg1"/>
                      </a:solidFill>
                      <a:latin typeface="微软雅黑" panose="020B0503020204020204" charset="-122"/>
                      <a:ea typeface="微软雅黑" panose="020B0503020204020204" charset="-122"/>
                    </a:endParaRPr>
                  </a:p>
                </p:txBody>
              </p:sp>
            </p:grpSp>
            <p:sp>
              <p:nvSpPr>
                <p:cNvPr id="92" name="TextBox 56"/>
                <p:cNvSpPr txBox="1"/>
                <p:nvPr/>
              </p:nvSpPr>
              <p:spPr>
                <a:xfrm>
                  <a:off x="6862539" y="5127002"/>
                  <a:ext cx="1667946" cy="487380"/>
                </a:xfrm>
                <a:prstGeom prst="rect">
                  <a:avLst/>
                </a:prstGeom>
                <a:noFill/>
              </p:spPr>
              <p:txBody>
                <a:bodyPr wrap="square" rtlCol="0">
                  <a:spAutoFit/>
                </a:bodyPr>
                <a:p>
                  <a:pPr algn="l"/>
                  <a:r>
                    <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rPr>
                    <a:t>有线、无线统一管理，统一认证</a:t>
                  </a:r>
                  <a:endParaRPr lang="zh-CN" altLang="en-US" sz="1200" dirty="0">
                    <a:solidFill>
                      <a:schemeClr val="tx1">
                        <a:lumMod val="65000"/>
                        <a:lumOff val="35000"/>
                      </a:schemeClr>
                    </a:solidFill>
                    <a:latin typeface="微软雅黑" panose="020B0503020204020204" charset="-122"/>
                    <a:ea typeface="微软雅黑" panose="020B0503020204020204" charset="-122"/>
                    <a:cs typeface="Clear Sans" panose="020B0503030202020304" pitchFamily="34" charset="0"/>
                  </a:endParaRPr>
                </a:p>
              </p:txBody>
            </p:sp>
          </p:grpSp>
        </p:grpSp>
        <p:sp>
          <p:nvSpPr>
            <p:cNvPr id="95" name="文本框 94"/>
            <p:cNvSpPr txBox="1"/>
            <p:nvPr/>
          </p:nvSpPr>
          <p:spPr>
            <a:xfrm>
              <a:off x="2828" y="4620"/>
              <a:ext cx="771" cy="432"/>
            </a:xfrm>
            <a:prstGeom prst="rect">
              <a:avLst/>
            </a:prstGeom>
            <a:noFill/>
          </p:spPr>
          <p:txBody>
            <a:bodyPr wrap="square" rtlCol="0">
              <a:spAutoFit/>
            </a:bodyPr>
            <a:p>
              <a:r>
                <a:rPr lang="en-US" altLang="zh-CN" sz="1400" b="1">
                  <a:solidFill>
                    <a:schemeClr val="bg2"/>
                  </a:solidFill>
                  <a:latin typeface="微软雅黑" panose="020B0503020204020204" charset="-122"/>
                  <a:ea typeface="微软雅黑" panose="020B0503020204020204" charset="-122"/>
                </a:rPr>
                <a:t>1</a:t>
              </a:r>
              <a:endParaRPr lang="en-US" altLang="zh-CN" sz="1400" b="1">
                <a:solidFill>
                  <a:schemeClr val="bg2"/>
                </a:solidFill>
                <a:latin typeface="微软雅黑" panose="020B0503020204020204" charset="-122"/>
                <a:ea typeface="微软雅黑" panose="020B0503020204020204" charset="-122"/>
              </a:endParaRPr>
            </a:p>
          </p:txBody>
        </p:sp>
        <p:sp>
          <p:nvSpPr>
            <p:cNvPr id="96" name="文本框 95"/>
            <p:cNvSpPr txBox="1"/>
            <p:nvPr/>
          </p:nvSpPr>
          <p:spPr>
            <a:xfrm>
              <a:off x="5231" y="4634"/>
              <a:ext cx="771" cy="432"/>
            </a:xfrm>
            <a:prstGeom prst="rect">
              <a:avLst/>
            </a:prstGeom>
            <a:noFill/>
          </p:spPr>
          <p:txBody>
            <a:bodyPr wrap="square" rtlCol="0">
              <a:spAutoFit/>
            </a:bodyPr>
            <a:p>
              <a:r>
                <a:rPr lang="en-US" altLang="zh-CN" sz="1400" b="1">
                  <a:solidFill>
                    <a:schemeClr val="bg2"/>
                  </a:solidFill>
                  <a:latin typeface="微软雅黑" panose="020B0503020204020204" charset="-122"/>
                  <a:ea typeface="微软雅黑" panose="020B0503020204020204" charset="-122"/>
                </a:rPr>
                <a:t>2</a:t>
              </a:r>
              <a:endParaRPr lang="en-US" altLang="zh-CN" sz="1400" b="1">
                <a:solidFill>
                  <a:schemeClr val="bg2"/>
                </a:solidFill>
                <a:latin typeface="微软雅黑" panose="020B0503020204020204" charset="-122"/>
                <a:ea typeface="微软雅黑" panose="020B0503020204020204" charset="-122"/>
              </a:endParaRPr>
            </a:p>
          </p:txBody>
        </p:sp>
        <p:sp>
          <p:nvSpPr>
            <p:cNvPr id="97" name="文本框 96"/>
            <p:cNvSpPr txBox="1"/>
            <p:nvPr/>
          </p:nvSpPr>
          <p:spPr>
            <a:xfrm>
              <a:off x="7377" y="4634"/>
              <a:ext cx="771" cy="432"/>
            </a:xfrm>
            <a:prstGeom prst="rect">
              <a:avLst/>
            </a:prstGeom>
            <a:noFill/>
          </p:spPr>
          <p:txBody>
            <a:bodyPr wrap="square" rtlCol="0">
              <a:spAutoFit/>
            </a:bodyPr>
            <a:p>
              <a:r>
                <a:rPr lang="en-US" altLang="zh-CN" sz="1400" b="1">
                  <a:solidFill>
                    <a:schemeClr val="bg2"/>
                  </a:solidFill>
                  <a:latin typeface="微软雅黑" panose="020B0503020204020204" charset="-122"/>
                  <a:ea typeface="微软雅黑" panose="020B0503020204020204" charset="-122"/>
                </a:rPr>
                <a:t>3</a:t>
              </a:r>
              <a:endParaRPr lang="en-US" altLang="zh-CN" sz="1400" b="1">
                <a:solidFill>
                  <a:schemeClr val="bg2"/>
                </a:solidFill>
                <a:latin typeface="微软雅黑" panose="020B0503020204020204" charset="-122"/>
                <a:ea typeface="微软雅黑" panose="020B0503020204020204" charset="-122"/>
              </a:endParaRPr>
            </a:p>
          </p:txBody>
        </p:sp>
        <p:sp>
          <p:nvSpPr>
            <p:cNvPr id="98" name="文本框 97"/>
            <p:cNvSpPr txBox="1"/>
            <p:nvPr/>
          </p:nvSpPr>
          <p:spPr>
            <a:xfrm>
              <a:off x="9465" y="4634"/>
              <a:ext cx="771" cy="432"/>
            </a:xfrm>
            <a:prstGeom prst="rect">
              <a:avLst/>
            </a:prstGeom>
            <a:noFill/>
          </p:spPr>
          <p:txBody>
            <a:bodyPr wrap="square" rtlCol="0">
              <a:spAutoFit/>
            </a:bodyPr>
            <a:p>
              <a:r>
                <a:rPr lang="en-US" altLang="zh-CN" sz="1400" b="1">
                  <a:solidFill>
                    <a:schemeClr val="tx2"/>
                  </a:solidFill>
                  <a:latin typeface="微软雅黑" panose="020B0503020204020204" charset="-122"/>
                  <a:ea typeface="微软雅黑" panose="020B0503020204020204" charset="-122"/>
                </a:rPr>
                <a:t>4</a:t>
              </a:r>
              <a:endParaRPr lang="en-US" altLang="zh-CN" sz="1400" b="1">
                <a:solidFill>
                  <a:schemeClr val="tx2"/>
                </a:solidFill>
                <a:latin typeface="微软雅黑" panose="020B0503020204020204" charset="-122"/>
                <a:ea typeface="微软雅黑" panose="020B0503020204020204" charset="-122"/>
              </a:endParaRPr>
            </a:p>
          </p:txBody>
        </p:sp>
        <p:sp>
          <p:nvSpPr>
            <p:cNvPr id="99" name="文本框 98"/>
            <p:cNvSpPr txBox="1"/>
            <p:nvPr/>
          </p:nvSpPr>
          <p:spPr>
            <a:xfrm>
              <a:off x="11597" y="4634"/>
              <a:ext cx="771" cy="432"/>
            </a:xfrm>
            <a:prstGeom prst="rect">
              <a:avLst/>
            </a:prstGeom>
            <a:noFill/>
          </p:spPr>
          <p:txBody>
            <a:bodyPr wrap="square" rtlCol="0">
              <a:spAutoFit/>
            </a:bodyPr>
            <a:p>
              <a:r>
                <a:rPr lang="en-US" altLang="zh-CN" sz="1400" b="1">
                  <a:solidFill>
                    <a:schemeClr val="tx2"/>
                  </a:solidFill>
                  <a:latin typeface="微软雅黑" panose="020B0503020204020204" charset="-122"/>
                  <a:ea typeface="微软雅黑" panose="020B0503020204020204" charset="-122"/>
                </a:rPr>
                <a:t>5</a:t>
              </a:r>
              <a:endParaRPr lang="en-US" altLang="zh-CN" sz="1400" b="1">
                <a:solidFill>
                  <a:schemeClr val="tx2"/>
                </a:solidFill>
                <a:latin typeface="微软雅黑" panose="020B0503020204020204" charset="-122"/>
                <a:ea typeface="微软雅黑" panose="020B0503020204020204" charset="-122"/>
              </a:endParaRPr>
            </a:p>
          </p:txBody>
        </p:sp>
        <p:sp>
          <p:nvSpPr>
            <p:cNvPr id="100" name="文本框 99"/>
            <p:cNvSpPr txBox="1"/>
            <p:nvPr/>
          </p:nvSpPr>
          <p:spPr>
            <a:xfrm>
              <a:off x="13740" y="4634"/>
              <a:ext cx="771" cy="432"/>
            </a:xfrm>
            <a:prstGeom prst="rect">
              <a:avLst/>
            </a:prstGeom>
            <a:noFill/>
          </p:spPr>
          <p:txBody>
            <a:bodyPr wrap="square" rtlCol="0">
              <a:spAutoFit/>
            </a:bodyPr>
            <a:p>
              <a:r>
                <a:rPr lang="en-US" altLang="zh-CN" sz="1400" b="1">
                  <a:solidFill>
                    <a:schemeClr val="tx2"/>
                  </a:solidFill>
                  <a:latin typeface="微软雅黑" panose="020B0503020204020204" charset="-122"/>
                  <a:ea typeface="微软雅黑" panose="020B0503020204020204" charset="-122"/>
                </a:rPr>
                <a:t>6</a:t>
              </a:r>
              <a:endParaRPr lang="en-US" altLang="zh-CN" sz="1400" b="1">
                <a:solidFill>
                  <a:schemeClr val="tx2"/>
                </a:solidFill>
                <a:latin typeface="微软雅黑" panose="020B0503020204020204" charset="-122"/>
                <a:ea typeface="微软雅黑" panose="020B0503020204020204" charset="-122"/>
              </a:endParaRPr>
            </a:p>
          </p:txBody>
        </p:sp>
        <p:sp>
          <p:nvSpPr>
            <p:cNvPr id="101" name="文本框 100"/>
            <p:cNvSpPr txBox="1"/>
            <p:nvPr/>
          </p:nvSpPr>
          <p:spPr>
            <a:xfrm>
              <a:off x="15974" y="4634"/>
              <a:ext cx="771" cy="432"/>
            </a:xfrm>
            <a:prstGeom prst="rect">
              <a:avLst/>
            </a:prstGeom>
            <a:noFill/>
          </p:spPr>
          <p:txBody>
            <a:bodyPr wrap="square" rtlCol="0">
              <a:spAutoFit/>
            </a:bodyPr>
            <a:p>
              <a:r>
                <a:rPr lang="en-US" altLang="zh-CN" sz="1400" b="1">
                  <a:solidFill>
                    <a:schemeClr val="tx2"/>
                  </a:solidFill>
                  <a:latin typeface="微软雅黑" panose="020B0503020204020204" charset="-122"/>
                  <a:ea typeface="微软雅黑" panose="020B0503020204020204" charset="-122"/>
                </a:rPr>
                <a:t>7</a:t>
              </a:r>
              <a:endParaRPr lang="en-US" altLang="zh-CN" sz="1400" b="1">
                <a:solidFill>
                  <a:schemeClr val="tx2"/>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形 8"/>
          <p:cNvPicPr>
            <a:picLocks noChangeAspect="1"/>
          </p:cNvPicPr>
          <p:nvPr/>
        </p:nvPicPr>
        <p:blipFill rotWithShape="1">
          <a:blip r:embed="rId1"/>
          <a:srcRect l="26754"/>
          <a:stretch>
            <a:fillRect/>
          </a:stretch>
        </p:blipFill>
        <p:spPr>
          <a:xfrm>
            <a:off x="3592286" y="464895"/>
            <a:ext cx="1981390" cy="2705100"/>
          </a:xfrm>
          <a:prstGeom prst="rect">
            <a:avLst/>
          </a:prstGeom>
        </p:spPr>
      </p:pic>
      <p:sp>
        <p:nvSpPr>
          <p:cNvPr id="4" name="淘宝店chenying0907出品 4"/>
          <p:cNvSpPr/>
          <p:nvPr>
            <p:custDataLst>
              <p:tags r:id="rId2"/>
            </p:custDataLst>
          </p:nvPr>
        </p:nvSpPr>
        <p:spPr>
          <a:xfrm>
            <a:off x="3282043" y="3167063"/>
            <a:ext cx="8909958" cy="449263"/>
          </a:xfrm>
          <a:prstGeom prst="rect">
            <a:avLst/>
          </a:prstGeom>
          <a:gradFill>
            <a:gsLst>
              <a:gs pos="0">
                <a:srgbClr val="1F9AE6"/>
              </a:gs>
              <a:gs pos="100000">
                <a:srgbClr val="8E65FA"/>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endParaRPr lang="zh-CN" altLang="en-US" sz="2400">
              <a:gradFill>
                <a:gsLst>
                  <a:gs pos="0">
                    <a:srgbClr val="1F9AE6"/>
                  </a:gs>
                  <a:gs pos="100000">
                    <a:srgbClr val="8E65FA"/>
                  </a:gs>
                </a:gsLst>
                <a:lin ang="10800000" scaled="1"/>
              </a:gradFill>
            </a:endParaRPr>
          </a:p>
        </p:txBody>
      </p:sp>
      <p:sp>
        <p:nvSpPr>
          <p:cNvPr id="5" name="TextBox 5"/>
          <p:cNvSpPr txBox="1"/>
          <p:nvPr>
            <p:custDataLst>
              <p:tags r:id="rId3"/>
            </p:custDataLst>
          </p:nvPr>
        </p:nvSpPr>
        <p:spPr>
          <a:xfrm>
            <a:off x="-513129" y="-2479502"/>
            <a:ext cx="5530215" cy="11786870"/>
          </a:xfrm>
          <a:prstGeom prst="rect">
            <a:avLst/>
          </a:prstGeom>
          <a:noFill/>
          <a:effectLst/>
        </p:spPr>
        <p:txBody>
          <a:bodyPr wrap="none" lIns="91440" tIns="45720" rIns="91440" bIns="45720">
            <a:spAutoFit/>
          </a:bodyPr>
          <a:lstStyle/>
          <a:p>
            <a:pPr>
              <a:defRPr/>
            </a:pPr>
            <a:r>
              <a:rPr lang="en-US" altLang="zh-CN" sz="76000" dirty="0">
                <a:solidFill>
                  <a:srgbClr val="8E65FA"/>
                </a:solidFill>
                <a:latin typeface="华文细黑" panose="02010600040101010101" pitchFamily="2" charset="-122"/>
                <a:ea typeface="华文细黑" panose="02010600040101010101" pitchFamily="2" charset="-122"/>
              </a:rPr>
              <a:t>5</a:t>
            </a:r>
            <a:endParaRPr lang="zh-CN" altLang="en-US" sz="76000" dirty="0">
              <a:solidFill>
                <a:srgbClr val="8E65FA"/>
              </a:solidFill>
              <a:latin typeface="华文细黑" panose="02010600040101010101" pitchFamily="2" charset="-122"/>
              <a:ea typeface="华文细黑" panose="02010600040101010101" pitchFamily="2" charset="-122"/>
            </a:endParaRPr>
          </a:p>
        </p:txBody>
      </p:sp>
      <p:sp>
        <p:nvSpPr>
          <p:cNvPr id="6" name="淘宝店chenying0907出品 4"/>
          <p:cNvSpPr>
            <a:spLocks noChangeArrowheads="1"/>
          </p:cNvSpPr>
          <p:nvPr>
            <p:custDataLst>
              <p:tags r:id="rId4"/>
            </p:custDataLst>
          </p:nvPr>
        </p:nvSpPr>
        <p:spPr bwMode="auto">
          <a:xfrm>
            <a:off x="5573487" y="3155951"/>
            <a:ext cx="5724703" cy="460375"/>
          </a:xfrm>
          <a:prstGeom prst="rect">
            <a:avLst/>
          </a:prstGeom>
          <a:noFill/>
          <a:ln w="9525">
            <a:noFill/>
            <a:miter lim="800000"/>
          </a:ln>
        </p:spPr>
        <p:txBody>
          <a:bodyPr wrap="square" lIns="91440" tIns="45720" rIns="91440" bIns="45720">
            <a:spAutoFit/>
          </a:bodyPr>
          <a:lstStyle/>
          <a:p>
            <a:pPr algn="r"/>
            <a:r>
              <a:rPr lang="en-US" altLang="zh-CN" sz="2400" b="1" dirty="0">
                <a:solidFill>
                  <a:schemeClr val="bg1"/>
                </a:solidFill>
                <a:latin typeface="Microsoft YaHei UI" panose="020B0503020204020204" charset="-122"/>
                <a:ea typeface="Microsoft YaHei UI" panose="020B0503020204020204" charset="-122"/>
                <a:sym typeface="+mn-ea"/>
              </a:rPr>
              <a:t>PART FIVE</a:t>
            </a:r>
            <a:endParaRPr lang="zh-CN" altLang="en-US" sz="2400" b="1" dirty="0">
              <a:solidFill>
                <a:schemeClr val="bg1"/>
              </a:solidFill>
              <a:latin typeface="方正兰亭超细黑简体" panose="02000000000000000000" pitchFamily="2" charset="-122"/>
              <a:ea typeface="方正兰亭超细黑简体" panose="02000000000000000000" pitchFamily="2" charset="-122"/>
            </a:endParaRPr>
          </a:p>
        </p:txBody>
      </p:sp>
      <p:sp>
        <p:nvSpPr>
          <p:cNvPr id="7" name="淘宝店chenying0907出品 2"/>
          <p:cNvSpPr>
            <a:spLocks noChangeArrowheads="1"/>
          </p:cNvSpPr>
          <p:nvPr>
            <p:custDataLst>
              <p:tags r:id="rId5"/>
            </p:custDataLst>
          </p:nvPr>
        </p:nvSpPr>
        <p:spPr bwMode="auto">
          <a:xfrm>
            <a:off x="9288587" y="2258200"/>
            <a:ext cx="2214880" cy="706755"/>
          </a:xfrm>
          <a:prstGeom prst="rect">
            <a:avLst/>
          </a:prstGeom>
          <a:noFill/>
          <a:ln w="9525">
            <a:noFill/>
            <a:miter lim="800000"/>
          </a:ln>
        </p:spPr>
        <p:txBody>
          <a:bodyPr wrap="none" lIns="91440" tIns="45720" rIns="91440" bIns="45720">
            <a:spAutoFit/>
          </a:bodyPr>
          <a:lstStyle/>
          <a:p>
            <a:pPr algn="r"/>
            <a:r>
              <a:rPr lang="zh-CN" altLang="en-US" sz="4000"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项目案例</a:t>
            </a:r>
            <a:endParaRPr lang="zh-CN" altLang="en-US" sz="4000" dirty="0">
              <a:gradFill flip="none" rotWithShape="1">
                <a:gsLst>
                  <a:gs pos="0">
                    <a:srgbClr val="1F9AE6"/>
                  </a:gs>
                  <a:gs pos="100000">
                    <a:srgbClr val="8E65FA"/>
                  </a:gs>
                </a:gsLst>
                <a:lin ang="10800000" scaled="1"/>
                <a:tileRect/>
              </a:gradFill>
              <a:latin typeface="+mj-ea"/>
              <a:sym typeface="方正清刻本悦宋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5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50000">
                                          <p:cBhvr additive="base">
                                            <p:cTn id="11" dur="1500" fill="hold"/>
                                            <p:tgtEl>
                                              <p:spTgt spid="4"/>
                                            </p:tgtEl>
                                            <p:attrNameLst>
                                              <p:attrName>ppt_x</p:attrName>
                                            </p:attrNameLst>
                                          </p:cBhvr>
                                          <p:tavLst>
                                            <p:tav tm="0">
                                              <p:val>
                                                <p:strVal val="1+#ppt_w/2"/>
                                              </p:val>
                                            </p:tav>
                                            <p:tav tm="100000">
                                              <p:val>
                                                <p:strVal val="#ppt_x"/>
                                              </p:val>
                                            </p:tav>
                                          </p:tavLst>
                                        </p:anim>
                                        <p:anim calcmode="lin" valueType="num" p14:bounceEnd="50000">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500" fill="hold"/>
                                            <p:tgtEl>
                                              <p:spTgt spid="4"/>
                                            </p:tgtEl>
                                            <p:attrNameLst>
                                              <p:attrName>ppt_x</p:attrName>
                                            </p:attrNameLst>
                                          </p:cBhvr>
                                          <p:tavLst>
                                            <p:tav tm="0">
                                              <p:val>
                                                <p:strVal val="1+#ppt_w/2"/>
                                              </p:val>
                                            </p:tav>
                                            <p:tav tm="100000">
                                              <p:val>
                                                <p:strVal val="#ppt_x"/>
                                              </p:val>
                                            </p:tav>
                                          </p:tavLst>
                                        </p:anim>
                                        <p:anim calcmode="lin" valueType="num">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 </a:t>
            </a:r>
            <a:r>
              <a:rPr lang="zh-CN" b="1" dirty="0">
                <a:sym typeface="+mn-ea"/>
              </a:rPr>
              <a:t> 案例</a:t>
            </a:r>
            <a:r>
              <a:rPr lang="en-US" altLang="zh-CN" b="1" dirty="0">
                <a:sym typeface="+mn-ea"/>
              </a:rPr>
              <a:t>1</a:t>
            </a:r>
            <a:r>
              <a:rPr lang="zh-CN" b="1" dirty="0">
                <a:sym typeface="+mn-ea"/>
              </a:rPr>
              <a:t>-成都富士康青年公寓</a:t>
            </a:r>
            <a:endParaRPr lang="zh-CN" b="1" dirty="0">
              <a:sym typeface="+mn-ea"/>
            </a:endParaRPr>
          </a:p>
        </p:txBody>
      </p:sp>
      <p:grpSp>
        <p:nvGrpSpPr>
          <p:cNvPr id="6" name="组合 5"/>
          <p:cNvGrpSpPr/>
          <p:nvPr/>
        </p:nvGrpSpPr>
        <p:grpSpPr>
          <a:xfrm>
            <a:off x="1283970" y="1602105"/>
            <a:ext cx="4598035" cy="669925"/>
            <a:chOff x="2035" y="2670"/>
            <a:chExt cx="7241" cy="1055"/>
          </a:xfrm>
        </p:grpSpPr>
        <p:sp>
          <p:nvSpPr>
            <p:cNvPr id="43" name="TextBox 42"/>
            <p:cNvSpPr txBox="1"/>
            <p:nvPr/>
          </p:nvSpPr>
          <p:spPr>
            <a:xfrm>
              <a:off x="2035" y="3386"/>
              <a:ext cx="7241" cy="339"/>
            </a:xfrm>
            <a:prstGeom prst="rect">
              <a:avLst/>
            </a:prstGeom>
            <a:noFill/>
          </p:spPr>
          <p:txBody>
            <a:bodyPr wrap="square" lIns="0" tIns="0" rIns="0" bIns="0" rtlCol="0">
              <a:spAutoFit/>
            </a:bodyPr>
            <a:p>
              <a:r>
                <a:rPr lang="zh-CN" altLang="id-ID" sz="1400" dirty="0">
                  <a:solidFill>
                    <a:schemeClr val="tx1">
                      <a:lumMod val="50000"/>
                      <a:lumOff val="50000"/>
                    </a:schemeClr>
                  </a:solidFill>
                  <a:latin typeface="微软雅黑" panose="020B0503020204020204" charset="-122"/>
                  <a:ea typeface="微软雅黑" panose="020B0503020204020204" charset="-122"/>
                </a:rPr>
                <a:t>共有约十万常住企业员工</a:t>
              </a:r>
              <a:r>
                <a:rPr lang="id-ID" sz="1400" dirty="0">
                  <a:solidFill>
                    <a:schemeClr val="tx1">
                      <a:lumMod val="50000"/>
                      <a:lumOff val="50000"/>
                    </a:schemeClr>
                  </a:solidFill>
                  <a:latin typeface="微软雅黑" panose="020B0503020204020204" charset="-122"/>
                  <a:ea typeface="微软雅黑" panose="020B0503020204020204" charset="-122"/>
                </a:rPr>
                <a:t>，目前跟</a:t>
              </a:r>
              <a:r>
                <a:rPr lang="zh-CN" altLang="id-ID" sz="1400" dirty="0">
                  <a:solidFill>
                    <a:schemeClr val="tx1">
                      <a:lumMod val="50000"/>
                      <a:lumOff val="50000"/>
                    </a:schemeClr>
                  </a:solidFill>
                  <a:latin typeface="微软雅黑" panose="020B0503020204020204" charset="-122"/>
                  <a:ea typeface="微软雅黑" panose="020B0503020204020204" charset="-122"/>
                </a:rPr>
                <a:t>联通</a:t>
              </a:r>
              <a:r>
                <a:rPr lang="id-ID" sz="1400" dirty="0">
                  <a:solidFill>
                    <a:schemeClr val="tx1">
                      <a:lumMod val="50000"/>
                      <a:lumOff val="50000"/>
                    </a:schemeClr>
                  </a:solidFill>
                  <a:latin typeface="微软雅黑" panose="020B0503020204020204" charset="-122"/>
                  <a:ea typeface="微软雅黑" panose="020B0503020204020204" charset="-122"/>
                </a:rPr>
                <a:t>合作，共同运营。</a:t>
              </a:r>
              <a:endParaRPr lang="id-ID" sz="1400" dirty="0">
                <a:solidFill>
                  <a:schemeClr val="tx1">
                    <a:lumMod val="50000"/>
                    <a:lumOff val="50000"/>
                  </a:schemeClr>
                </a:solidFill>
                <a:latin typeface="微软雅黑" panose="020B0503020204020204" charset="-122"/>
                <a:ea typeface="微软雅黑" panose="020B0503020204020204" charset="-122"/>
              </a:endParaRPr>
            </a:p>
          </p:txBody>
        </p:sp>
        <p:sp>
          <p:nvSpPr>
            <p:cNvPr id="44" name="TextBox 43"/>
            <p:cNvSpPr txBox="1"/>
            <p:nvPr/>
          </p:nvSpPr>
          <p:spPr>
            <a:xfrm>
              <a:off x="2079" y="2670"/>
              <a:ext cx="3656" cy="484"/>
            </a:xfrm>
            <a:prstGeom prst="rect">
              <a:avLst/>
            </a:prstGeom>
            <a:noFill/>
          </p:spPr>
          <p:txBody>
            <a:bodyPr wrap="square" lIns="0" tIns="0" rIns="0" bIns="0" rtlCol="0">
              <a:spAutoFit/>
            </a:bodyPr>
            <a:p>
              <a:r>
                <a:rPr lang="zh-CN" altLang="en-US" sz="2000" b="1" dirty="0">
                  <a:solidFill>
                    <a:schemeClr val="accent1"/>
                  </a:solidFill>
                  <a:latin typeface="微软雅黑" panose="020B0503020204020204" charset="-122"/>
                  <a:ea typeface="微软雅黑" panose="020B0503020204020204" charset="-122"/>
                  <a:cs typeface="Clear Sans" panose="020B0503030202020304" pitchFamily="34" charset="0"/>
                </a:rPr>
                <a:t>网络的基本情况</a:t>
              </a:r>
              <a:endParaRPr lang="zh-CN" altLang="en-US" sz="2000" b="1" dirty="0">
                <a:solidFill>
                  <a:schemeClr val="accent1"/>
                </a:solidFill>
                <a:latin typeface="微软雅黑" panose="020B0503020204020204" charset="-122"/>
                <a:ea typeface="微软雅黑" panose="020B0503020204020204" charset="-122"/>
                <a:cs typeface="Clear Sans" panose="020B0503030202020304" pitchFamily="34" charset="0"/>
              </a:endParaRPr>
            </a:p>
          </p:txBody>
        </p:sp>
      </p:grpSp>
      <p:grpSp>
        <p:nvGrpSpPr>
          <p:cNvPr id="5" name="组合 4"/>
          <p:cNvGrpSpPr/>
          <p:nvPr/>
        </p:nvGrpSpPr>
        <p:grpSpPr>
          <a:xfrm>
            <a:off x="1273175" y="3154045"/>
            <a:ext cx="4905375" cy="1440180"/>
            <a:chOff x="2495" y="4701"/>
            <a:chExt cx="7725" cy="2268"/>
          </a:xfrm>
        </p:grpSpPr>
        <p:sp>
          <p:nvSpPr>
            <p:cNvPr id="45" name="TextBox 44"/>
            <p:cNvSpPr txBox="1"/>
            <p:nvPr/>
          </p:nvSpPr>
          <p:spPr>
            <a:xfrm>
              <a:off x="2556" y="5952"/>
              <a:ext cx="7664" cy="1017"/>
            </a:xfrm>
            <a:prstGeom prst="rect">
              <a:avLst/>
            </a:prstGeom>
            <a:noFill/>
          </p:spPr>
          <p:txBody>
            <a:bodyPr wrap="square" lIns="0" tIns="0" rIns="0" bIns="0" rtlCol="0">
              <a:spAutoFit/>
            </a:bodyPr>
            <a:p>
              <a:r>
                <a:rPr 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所有用户通过web portal认证方式。</a:t>
              </a:r>
              <a:r>
                <a:rPr 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运营商账号直接走运营商的AAA认证，</a:t>
              </a:r>
              <a:r>
                <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用户自助输</a:t>
              </a:r>
              <a:r>
                <a:rPr 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套餐即可上网</a:t>
              </a:r>
              <a:r>
                <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，无需到营业厅办理，极大提升了开户效率，提升用户入网率</a:t>
              </a:r>
              <a:endParaRPr lang="en-US" altLang="zh-CN"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46" name="TextBox 45"/>
            <p:cNvSpPr txBox="1"/>
            <p:nvPr/>
          </p:nvSpPr>
          <p:spPr>
            <a:xfrm>
              <a:off x="2495" y="4701"/>
              <a:ext cx="3656" cy="484"/>
            </a:xfrm>
            <a:prstGeom prst="rect">
              <a:avLst/>
            </a:prstGeom>
            <a:noFill/>
          </p:spPr>
          <p:txBody>
            <a:bodyPr wrap="square" lIns="0" tIns="0" rIns="0" bIns="0" rtlCol="0">
              <a:spAutoFit/>
            </a:bodyPr>
            <a:p>
              <a:r>
                <a:rPr lang="zh-CN" altLang="id-ID" sz="2000" b="1" dirty="0">
                  <a:solidFill>
                    <a:schemeClr val="accent2"/>
                  </a:solidFill>
                  <a:latin typeface="微软雅黑" panose="020B0503020204020204" charset="-122"/>
                  <a:ea typeface="微软雅黑" panose="020B0503020204020204" charset="-122"/>
                  <a:cs typeface="Clear Sans" panose="020B0503030202020304" pitchFamily="34" charset="0"/>
                </a:rPr>
                <a:t>客户需求</a:t>
              </a:r>
              <a:endParaRPr lang="id-ID" sz="2000" b="1" dirty="0">
                <a:solidFill>
                  <a:schemeClr val="accent2"/>
                </a:solidFill>
                <a:latin typeface="微软雅黑" panose="020B0503020204020204" charset="-122"/>
                <a:ea typeface="微软雅黑" panose="020B0503020204020204" charset="-122"/>
                <a:cs typeface="Clear Sans" panose="020B0503030202020304" pitchFamily="34" charset="0"/>
              </a:endParaRPr>
            </a:p>
          </p:txBody>
        </p:sp>
      </p:grpSp>
      <p:grpSp>
        <p:nvGrpSpPr>
          <p:cNvPr id="52" name="Group 51"/>
          <p:cNvGrpSpPr/>
          <p:nvPr/>
        </p:nvGrpSpPr>
        <p:grpSpPr>
          <a:xfrm>
            <a:off x="860425" y="3948430"/>
            <a:ext cx="259715" cy="260532"/>
            <a:chOff x="1220106" y="2624919"/>
            <a:chExt cx="445826" cy="447228"/>
          </a:xfrm>
          <a:solidFill>
            <a:schemeClr val="tx2"/>
          </a:solidFill>
        </p:grpSpPr>
        <p:sp>
          <p:nvSpPr>
            <p:cNvPr id="53"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4" name="TextBox 53"/>
            <p:cNvSpPr txBox="1"/>
            <p:nvPr/>
          </p:nvSpPr>
          <p:spPr>
            <a:xfrm>
              <a:off x="1289812" y="2625231"/>
              <a:ext cx="306372" cy="446916"/>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1</a:t>
              </a:r>
              <a:endParaRPr lang="en-US" altLang="zh-CN" sz="1100" b="1" dirty="0">
                <a:solidFill>
                  <a:schemeClr val="bg1"/>
                </a:solidFill>
                <a:latin typeface="微软雅黑" panose="020B0503020204020204" charset="-122"/>
                <a:ea typeface="微软雅黑" panose="020B0503020204020204" charset="-122"/>
              </a:endParaRPr>
            </a:p>
          </p:txBody>
        </p:sp>
      </p:grpSp>
      <p:grpSp>
        <p:nvGrpSpPr>
          <p:cNvPr id="7" name="Group 51"/>
          <p:cNvGrpSpPr/>
          <p:nvPr/>
        </p:nvGrpSpPr>
        <p:grpSpPr>
          <a:xfrm>
            <a:off x="862965" y="4754880"/>
            <a:ext cx="259715" cy="260532"/>
            <a:chOff x="1220106" y="2624919"/>
            <a:chExt cx="445826" cy="447228"/>
          </a:xfrm>
          <a:solidFill>
            <a:schemeClr val="tx2"/>
          </a:solidFill>
        </p:grpSpPr>
        <p:sp>
          <p:nvSpPr>
            <p:cNvPr id="8"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TextBox 53"/>
            <p:cNvSpPr txBox="1"/>
            <p:nvPr/>
          </p:nvSpPr>
          <p:spPr>
            <a:xfrm>
              <a:off x="1289812" y="2625231"/>
              <a:ext cx="306372" cy="446916"/>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2</a:t>
              </a:r>
              <a:endParaRPr lang="en-US" altLang="zh-CN" sz="1100" b="1" dirty="0">
                <a:solidFill>
                  <a:schemeClr val="bg1"/>
                </a:solidFill>
                <a:latin typeface="微软雅黑" panose="020B0503020204020204" charset="-122"/>
                <a:ea typeface="微软雅黑" panose="020B0503020204020204" charset="-122"/>
              </a:endParaRPr>
            </a:p>
          </p:txBody>
        </p:sp>
      </p:grpSp>
      <p:grpSp>
        <p:nvGrpSpPr>
          <p:cNvPr id="10" name="Group 51"/>
          <p:cNvGrpSpPr/>
          <p:nvPr/>
        </p:nvGrpSpPr>
        <p:grpSpPr>
          <a:xfrm>
            <a:off x="850900" y="5483860"/>
            <a:ext cx="259715" cy="260532"/>
            <a:chOff x="1220106" y="2624919"/>
            <a:chExt cx="445826" cy="447228"/>
          </a:xfrm>
          <a:solidFill>
            <a:schemeClr val="tx2"/>
          </a:solidFill>
        </p:grpSpPr>
        <p:sp>
          <p:nvSpPr>
            <p:cNvPr id="11"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2" name="TextBox 53"/>
            <p:cNvSpPr txBox="1"/>
            <p:nvPr/>
          </p:nvSpPr>
          <p:spPr>
            <a:xfrm>
              <a:off x="1289812" y="2625231"/>
              <a:ext cx="306372" cy="446916"/>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3</a:t>
              </a:r>
              <a:endParaRPr lang="en-US" altLang="zh-CN" sz="1100" b="1" dirty="0">
                <a:solidFill>
                  <a:schemeClr val="bg1"/>
                </a:solidFill>
                <a:latin typeface="微软雅黑" panose="020B0503020204020204" charset="-122"/>
                <a:ea typeface="微软雅黑" panose="020B0503020204020204" charset="-122"/>
              </a:endParaRPr>
            </a:p>
          </p:txBody>
        </p:sp>
      </p:grpSp>
      <p:sp>
        <p:nvSpPr>
          <p:cNvPr id="20" name="TextBox 44"/>
          <p:cNvSpPr txBox="1"/>
          <p:nvPr/>
        </p:nvSpPr>
        <p:spPr>
          <a:xfrm>
            <a:off x="1273175" y="4754880"/>
            <a:ext cx="4866640" cy="430530"/>
          </a:xfrm>
          <a:prstGeom prst="rect">
            <a:avLst/>
          </a:prstGeom>
          <a:noFill/>
        </p:spPr>
        <p:txBody>
          <a:bodyPr wrap="square" lIns="0" tIns="0" rIns="0" bIns="0" rtlCol="0">
            <a:spAutoFit/>
          </a:bodyPr>
          <a:p>
            <a:r>
              <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运营商账号不走本地计费，用户端拨号后账号走运营商出口，直接到运营商</a:t>
            </a:r>
            <a:r>
              <a:rPr lang="zh-CN" altLang="en-US"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认证平台</a:t>
            </a:r>
            <a:r>
              <a:rPr lang="zh-CN" altLang="en-US"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认证上网。</a:t>
            </a:r>
            <a:endParaRPr lang="zh-CN" altLang="en-US"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1" name="TextBox 44"/>
          <p:cNvSpPr txBox="1"/>
          <p:nvPr/>
        </p:nvSpPr>
        <p:spPr>
          <a:xfrm>
            <a:off x="1273175" y="5483860"/>
            <a:ext cx="4867275" cy="215265"/>
          </a:xfrm>
          <a:prstGeom prst="rect">
            <a:avLst/>
          </a:prstGeom>
          <a:noFill/>
        </p:spPr>
        <p:txBody>
          <a:bodyPr wrap="square" lIns="0" tIns="0" rIns="0" bIns="0" rtlCol="0">
            <a:spAutoFit/>
          </a:bodyPr>
          <a:p>
            <a:r>
              <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本地需要提供运营商账号的拨号记录，可出统计表方便结算。</a:t>
            </a:r>
            <a:endPar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grpSp>
        <p:nvGrpSpPr>
          <p:cNvPr id="111" name="组合 110"/>
          <p:cNvGrpSpPr/>
          <p:nvPr/>
        </p:nvGrpSpPr>
        <p:grpSpPr>
          <a:xfrm>
            <a:off x="569595" y="1536065"/>
            <a:ext cx="574675" cy="575310"/>
            <a:chOff x="8779" y="6898"/>
            <a:chExt cx="3294" cy="3296"/>
          </a:xfrm>
        </p:grpSpPr>
        <p:grpSp>
          <p:nvGrpSpPr>
            <p:cNvPr id="112" name="Group 3"/>
            <p:cNvGrpSpPr/>
            <p:nvPr/>
          </p:nvGrpSpPr>
          <p:grpSpPr>
            <a:xfrm>
              <a:off x="9373" y="7617"/>
              <a:ext cx="1907" cy="1911"/>
              <a:chOff x="2100442" y="2703636"/>
              <a:chExt cx="2379753" cy="2382151"/>
            </a:xfrm>
            <a:solidFill>
              <a:schemeClr val="accent3"/>
            </a:solidFill>
          </p:grpSpPr>
          <p:sp>
            <p:nvSpPr>
              <p:cNvPr id="113" name="Block Arc 4"/>
              <p:cNvSpPr/>
              <p:nvPr/>
            </p:nvSpPr>
            <p:spPr>
              <a:xfrm flipH="1">
                <a:off x="2100442" y="2706034"/>
                <a:ext cx="2379753" cy="2379753"/>
              </a:xfrm>
              <a:prstGeom prst="blockArc">
                <a:avLst>
                  <a:gd name="adj1" fmla="val 20053114"/>
                  <a:gd name="adj2" fmla="val 16214381"/>
                  <a:gd name="adj3" fmla="val 167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14" name="Oval 5"/>
              <p:cNvSpPr/>
              <p:nvPr/>
            </p:nvSpPr>
            <p:spPr>
              <a:xfrm>
                <a:off x="3092477" y="2703636"/>
                <a:ext cx="400383" cy="4003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a:endParaRPr lang="en-US" sz="1600" dirty="0">
                  <a:solidFill>
                    <a:srgbClr val="FFFFFF"/>
                  </a:solidFill>
                </a:endParaRPr>
              </a:p>
            </p:txBody>
          </p:sp>
        </p:grpSp>
        <p:grpSp>
          <p:nvGrpSpPr>
            <p:cNvPr id="115" name="Group 6"/>
            <p:cNvGrpSpPr/>
            <p:nvPr/>
          </p:nvGrpSpPr>
          <p:grpSpPr>
            <a:xfrm>
              <a:off x="9708" y="7956"/>
              <a:ext cx="1217" cy="1218"/>
              <a:chOff x="2531315" y="3136907"/>
              <a:chExt cx="1518008" cy="1518008"/>
            </a:xfrm>
            <a:solidFill>
              <a:schemeClr val="accent1"/>
            </a:solidFill>
          </p:grpSpPr>
          <p:sp>
            <p:nvSpPr>
              <p:cNvPr id="116" name="Block Arc 7"/>
              <p:cNvSpPr/>
              <p:nvPr/>
            </p:nvSpPr>
            <p:spPr>
              <a:xfrm flipH="1">
                <a:off x="2531315" y="3136907"/>
                <a:ext cx="1518008" cy="1518008"/>
              </a:xfrm>
              <a:prstGeom prst="blockArc">
                <a:avLst>
                  <a:gd name="adj1" fmla="val 2466917"/>
                  <a:gd name="adj2" fmla="val 16177562"/>
                  <a:gd name="adj3" fmla="val 264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17" name="Oval 8"/>
              <p:cNvSpPr/>
              <p:nvPr/>
            </p:nvSpPr>
            <p:spPr>
              <a:xfrm>
                <a:off x="3092477" y="3136907"/>
                <a:ext cx="400383" cy="4003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18" name="Group 9"/>
            <p:cNvGrpSpPr/>
            <p:nvPr/>
          </p:nvGrpSpPr>
          <p:grpSpPr>
            <a:xfrm>
              <a:off x="9067" y="7275"/>
              <a:ext cx="2602" cy="2606"/>
              <a:chOff x="1667173" y="2270364"/>
              <a:chExt cx="3246294" cy="3248695"/>
            </a:xfrm>
            <a:solidFill>
              <a:schemeClr val="tx1">
                <a:lumMod val="85000"/>
                <a:lumOff val="15000"/>
              </a:schemeClr>
            </a:solidFill>
          </p:grpSpPr>
          <p:sp>
            <p:nvSpPr>
              <p:cNvPr id="119" name="Block Arc 10"/>
              <p:cNvSpPr/>
              <p:nvPr/>
            </p:nvSpPr>
            <p:spPr>
              <a:xfrm flipH="1">
                <a:off x="1667173" y="2272765"/>
                <a:ext cx="3246294" cy="3246294"/>
              </a:xfrm>
              <a:prstGeom prst="blockArc">
                <a:avLst>
                  <a:gd name="adj1" fmla="val 4094364"/>
                  <a:gd name="adj2" fmla="val 16203514"/>
                  <a:gd name="adj3" fmla="val 1231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20" name="Oval 11"/>
              <p:cNvSpPr/>
              <p:nvPr/>
            </p:nvSpPr>
            <p:spPr>
              <a:xfrm>
                <a:off x="3092477" y="2270364"/>
                <a:ext cx="400383" cy="40038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21" name="Group 12"/>
            <p:cNvGrpSpPr/>
            <p:nvPr/>
          </p:nvGrpSpPr>
          <p:grpSpPr>
            <a:xfrm>
              <a:off x="8779" y="6898"/>
              <a:ext cx="3295" cy="3296"/>
              <a:chOff x="1237496" y="1843088"/>
              <a:chExt cx="4105646" cy="4105646"/>
            </a:xfrm>
            <a:solidFill>
              <a:srgbClr val="118CE7"/>
            </a:solidFill>
          </p:grpSpPr>
          <p:sp>
            <p:nvSpPr>
              <p:cNvPr id="122" name="Block Arc 13"/>
              <p:cNvSpPr/>
              <p:nvPr/>
            </p:nvSpPr>
            <p:spPr>
              <a:xfrm flipH="1">
                <a:off x="1237496" y="1843088"/>
                <a:ext cx="4105646" cy="4105646"/>
              </a:xfrm>
              <a:prstGeom prst="blockArc">
                <a:avLst>
                  <a:gd name="adj1" fmla="val 7444034"/>
                  <a:gd name="adj2" fmla="val 16212586"/>
                  <a:gd name="adj3" fmla="val 987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23" name="Oval 14"/>
              <p:cNvSpPr/>
              <p:nvPr/>
            </p:nvSpPr>
            <p:spPr>
              <a:xfrm>
                <a:off x="3092477" y="1843088"/>
                <a:ext cx="400383" cy="40038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AU" sz="1600" dirty="0">
                  <a:solidFill>
                    <a:srgbClr val="FFFFFF"/>
                  </a:solidFill>
                  <a:latin typeface="FontAwesome" pitchFamily="2" charset="0"/>
                </a:endParaRPr>
              </a:p>
            </p:txBody>
          </p:sp>
        </p:grpSp>
      </p:grpSp>
      <p:grpSp>
        <p:nvGrpSpPr>
          <p:cNvPr id="22" name="组合 21"/>
          <p:cNvGrpSpPr/>
          <p:nvPr/>
        </p:nvGrpSpPr>
        <p:grpSpPr>
          <a:xfrm>
            <a:off x="176692" y="3045295"/>
            <a:ext cx="984058" cy="523915"/>
            <a:chOff x="374" y="2796"/>
            <a:chExt cx="2666" cy="1420"/>
          </a:xfrm>
        </p:grpSpPr>
        <p:cxnSp>
          <p:nvCxnSpPr>
            <p:cNvPr id="60" name="Straight Connector 13"/>
            <p:cNvCxnSpPr/>
            <p:nvPr/>
          </p:nvCxnSpPr>
          <p:spPr>
            <a:xfrm flipH="1">
              <a:off x="2309" y="3057"/>
              <a:ext cx="2" cy="842"/>
            </a:xfrm>
            <a:prstGeom prst="line">
              <a:avLst/>
            </a:prstGeom>
            <a:ln w="76200" cmpd="dbl">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6" name="Straight Connector 64"/>
            <p:cNvCxnSpPr/>
            <p:nvPr/>
          </p:nvCxnSpPr>
          <p:spPr>
            <a:xfrm flipV="1">
              <a:off x="374" y="3484"/>
              <a:ext cx="1112" cy="2"/>
            </a:xfrm>
            <a:prstGeom prst="line">
              <a:avLst/>
            </a:prstGeom>
            <a:ln w="12700">
              <a:solidFill>
                <a:schemeClr val="bg1">
                  <a:lumMod val="7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grpSp>
          <p:nvGrpSpPr>
            <p:cNvPr id="87" name="Group 5"/>
            <p:cNvGrpSpPr/>
            <p:nvPr/>
          </p:nvGrpSpPr>
          <p:grpSpPr>
            <a:xfrm>
              <a:off x="1620" y="2796"/>
              <a:ext cx="1420" cy="1420"/>
              <a:chOff x="8879341" y="2174297"/>
              <a:chExt cx="901768" cy="901768"/>
            </a:xfrm>
          </p:grpSpPr>
          <p:sp>
            <p:nvSpPr>
              <p:cNvPr id="88" name="Oval 16"/>
              <p:cNvSpPr/>
              <p:nvPr/>
            </p:nvSpPr>
            <p:spPr>
              <a:xfrm>
                <a:off x="8879341" y="2174297"/>
                <a:ext cx="901768" cy="901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p>
            </p:txBody>
          </p:sp>
          <p:grpSp>
            <p:nvGrpSpPr>
              <p:cNvPr id="89" name="Group 70"/>
              <p:cNvGrpSpPr/>
              <p:nvPr/>
            </p:nvGrpSpPr>
            <p:grpSpPr>
              <a:xfrm>
                <a:off x="9112432" y="2451311"/>
                <a:ext cx="409353" cy="331061"/>
                <a:chOff x="312738" y="3205163"/>
                <a:chExt cx="290513" cy="234950"/>
              </a:xfrm>
              <a:solidFill>
                <a:schemeClr val="bg1"/>
              </a:solidFill>
            </p:grpSpPr>
            <p:sp>
              <p:nvSpPr>
                <p:cNvPr id="90" name="Freeform 5"/>
                <p:cNvSpPr>
                  <a:spLocks noEditPoints="1"/>
                </p:cNvSpPr>
                <p:nvPr/>
              </p:nvSpPr>
              <p:spPr bwMode="auto">
                <a:xfrm>
                  <a:off x="312738" y="3205163"/>
                  <a:ext cx="290513" cy="234950"/>
                </a:xfrm>
                <a:custGeom>
                  <a:avLst/>
                  <a:gdLst>
                    <a:gd name="T0" fmla="*/ 78 w 153"/>
                    <a:gd name="T1" fmla="*/ 0 h 124"/>
                    <a:gd name="T2" fmla="*/ 0 w 153"/>
                    <a:gd name="T3" fmla="*/ 68 h 124"/>
                    <a:gd name="T4" fmla="*/ 15 w 153"/>
                    <a:gd name="T5" fmla="*/ 68 h 124"/>
                    <a:gd name="T6" fmla="*/ 21 w 153"/>
                    <a:gd name="T7" fmla="*/ 63 h 124"/>
                    <a:gd name="T8" fmla="*/ 21 w 153"/>
                    <a:gd name="T9" fmla="*/ 120 h 124"/>
                    <a:gd name="T10" fmla="*/ 24 w 153"/>
                    <a:gd name="T11" fmla="*/ 124 h 124"/>
                    <a:gd name="T12" fmla="*/ 62 w 153"/>
                    <a:gd name="T13" fmla="*/ 124 h 124"/>
                    <a:gd name="T14" fmla="*/ 62 w 153"/>
                    <a:gd name="T15" fmla="*/ 92 h 124"/>
                    <a:gd name="T16" fmla="*/ 67 w 153"/>
                    <a:gd name="T17" fmla="*/ 87 h 124"/>
                    <a:gd name="T18" fmla="*/ 83 w 153"/>
                    <a:gd name="T19" fmla="*/ 87 h 124"/>
                    <a:gd name="T20" fmla="*/ 89 w 153"/>
                    <a:gd name="T21" fmla="*/ 92 h 124"/>
                    <a:gd name="T22" fmla="*/ 88 w 153"/>
                    <a:gd name="T23" fmla="*/ 124 h 124"/>
                    <a:gd name="T24" fmla="*/ 126 w 153"/>
                    <a:gd name="T25" fmla="*/ 124 h 124"/>
                    <a:gd name="T26" fmla="*/ 130 w 153"/>
                    <a:gd name="T27" fmla="*/ 119 h 124"/>
                    <a:gd name="T28" fmla="*/ 130 w 153"/>
                    <a:gd name="T29" fmla="*/ 62 h 124"/>
                    <a:gd name="T30" fmla="*/ 136 w 153"/>
                    <a:gd name="T31" fmla="*/ 68 h 124"/>
                    <a:gd name="T32" fmla="*/ 153 w 153"/>
                    <a:gd name="T33" fmla="*/ 68 h 124"/>
                    <a:gd name="T34" fmla="*/ 78 w 153"/>
                    <a:gd name="T35" fmla="*/ 0 h 124"/>
                    <a:gd name="T36" fmla="*/ 76 w 153"/>
                    <a:gd name="T37" fmla="*/ 75 h 124"/>
                    <a:gd name="T38" fmla="*/ 59 w 153"/>
                    <a:gd name="T39" fmla="*/ 59 h 124"/>
                    <a:gd name="T40" fmla="*/ 76 w 153"/>
                    <a:gd name="T41" fmla="*/ 42 h 124"/>
                    <a:gd name="T42" fmla="*/ 92 w 153"/>
                    <a:gd name="T43" fmla="*/ 59 h 124"/>
                    <a:gd name="T44" fmla="*/ 76 w 153"/>
                    <a:gd name="T45" fmla="*/ 75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3" h="124">
                      <a:moveTo>
                        <a:pt x="78" y="0"/>
                      </a:moveTo>
                      <a:cubicBezTo>
                        <a:pt x="0" y="68"/>
                        <a:pt x="0" y="68"/>
                        <a:pt x="0" y="68"/>
                      </a:cubicBezTo>
                      <a:cubicBezTo>
                        <a:pt x="0" y="68"/>
                        <a:pt x="5" y="77"/>
                        <a:pt x="15" y="68"/>
                      </a:cubicBezTo>
                      <a:cubicBezTo>
                        <a:pt x="21" y="63"/>
                        <a:pt x="21" y="63"/>
                        <a:pt x="21" y="63"/>
                      </a:cubicBezTo>
                      <a:cubicBezTo>
                        <a:pt x="21" y="120"/>
                        <a:pt x="21" y="120"/>
                        <a:pt x="21" y="120"/>
                      </a:cubicBezTo>
                      <a:cubicBezTo>
                        <a:pt x="21" y="120"/>
                        <a:pt x="20" y="124"/>
                        <a:pt x="24" y="124"/>
                      </a:cubicBezTo>
                      <a:cubicBezTo>
                        <a:pt x="28" y="124"/>
                        <a:pt x="62" y="124"/>
                        <a:pt x="62" y="124"/>
                      </a:cubicBezTo>
                      <a:cubicBezTo>
                        <a:pt x="62" y="92"/>
                        <a:pt x="62" y="92"/>
                        <a:pt x="62" y="92"/>
                      </a:cubicBezTo>
                      <a:cubicBezTo>
                        <a:pt x="62" y="92"/>
                        <a:pt x="62" y="87"/>
                        <a:pt x="67" y="87"/>
                      </a:cubicBezTo>
                      <a:cubicBezTo>
                        <a:pt x="83" y="87"/>
                        <a:pt x="83" y="87"/>
                        <a:pt x="83" y="87"/>
                      </a:cubicBezTo>
                      <a:cubicBezTo>
                        <a:pt x="89" y="87"/>
                        <a:pt x="89" y="92"/>
                        <a:pt x="89" y="92"/>
                      </a:cubicBezTo>
                      <a:cubicBezTo>
                        <a:pt x="88" y="124"/>
                        <a:pt x="88" y="124"/>
                        <a:pt x="88" y="124"/>
                      </a:cubicBezTo>
                      <a:cubicBezTo>
                        <a:pt x="88" y="124"/>
                        <a:pt x="121" y="124"/>
                        <a:pt x="126" y="124"/>
                      </a:cubicBezTo>
                      <a:cubicBezTo>
                        <a:pt x="130" y="124"/>
                        <a:pt x="130" y="119"/>
                        <a:pt x="130" y="119"/>
                      </a:cubicBezTo>
                      <a:cubicBezTo>
                        <a:pt x="130" y="62"/>
                        <a:pt x="130" y="62"/>
                        <a:pt x="130" y="62"/>
                      </a:cubicBezTo>
                      <a:cubicBezTo>
                        <a:pt x="136" y="68"/>
                        <a:pt x="136" y="68"/>
                        <a:pt x="136" y="68"/>
                      </a:cubicBezTo>
                      <a:cubicBezTo>
                        <a:pt x="148" y="76"/>
                        <a:pt x="153" y="68"/>
                        <a:pt x="153" y="68"/>
                      </a:cubicBezTo>
                      <a:lnTo>
                        <a:pt x="78" y="0"/>
                      </a:lnTo>
                      <a:close/>
                      <a:moveTo>
                        <a:pt x="76" y="75"/>
                      </a:moveTo>
                      <a:cubicBezTo>
                        <a:pt x="67" y="75"/>
                        <a:pt x="59" y="68"/>
                        <a:pt x="59" y="59"/>
                      </a:cubicBezTo>
                      <a:cubicBezTo>
                        <a:pt x="59" y="50"/>
                        <a:pt x="67" y="42"/>
                        <a:pt x="76" y="42"/>
                      </a:cubicBezTo>
                      <a:cubicBezTo>
                        <a:pt x="85" y="42"/>
                        <a:pt x="92" y="50"/>
                        <a:pt x="92" y="59"/>
                      </a:cubicBezTo>
                      <a:cubicBezTo>
                        <a:pt x="92" y="68"/>
                        <a:pt x="85" y="75"/>
                        <a:pt x="76" y="7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p>
                  <a:endParaRPr lang="en-US" sz="2400"/>
                </a:p>
              </p:txBody>
            </p:sp>
            <p:sp>
              <p:nvSpPr>
                <p:cNvPr id="91" name="Freeform 6"/>
                <p:cNvSpPr/>
                <p:nvPr/>
              </p:nvSpPr>
              <p:spPr bwMode="auto">
                <a:xfrm>
                  <a:off x="541338" y="3233738"/>
                  <a:ext cx="28575" cy="58738"/>
                </a:xfrm>
                <a:custGeom>
                  <a:avLst/>
                  <a:gdLst>
                    <a:gd name="T0" fmla="*/ 18 w 18"/>
                    <a:gd name="T1" fmla="*/ 37 h 37"/>
                    <a:gd name="T2" fmla="*/ 18 w 18"/>
                    <a:gd name="T3" fmla="*/ 0 h 37"/>
                    <a:gd name="T4" fmla="*/ 0 w 18"/>
                    <a:gd name="T5" fmla="*/ 0 h 37"/>
                    <a:gd name="T6" fmla="*/ 0 w 18"/>
                    <a:gd name="T7" fmla="*/ 21 h 37"/>
                    <a:gd name="T8" fmla="*/ 18 w 18"/>
                    <a:gd name="T9" fmla="*/ 37 h 37"/>
                  </a:gdLst>
                  <a:ahLst/>
                  <a:cxnLst>
                    <a:cxn ang="0">
                      <a:pos x="T0" y="T1"/>
                    </a:cxn>
                    <a:cxn ang="0">
                      <a:pos x="T2" y="T3"/>
                    </a:cxn>
                    <a:cxn ang="0">
                      <a:pos x="T4" y="T5"/>
                    </a:cxn>
                    <a:cxn ang="0">
                      <a:pos x="T6" y="T7"/>
                    </a:cxn>
                    <a:cxn ang="0">
                      <a:pos x="T8" y="T9"/>
                    </a:cxn>
                  </a:cxnLst>
                  <a:rect l="0" t="0" r="r" b="b"/>
                  <a:pathLst>
                    <a:path w="18" h="37">
                      <a:moveTo>
                        <a:pt x="18" y="37"/>
                      </a:moveTo>
                      <a:lnTo>
                        <a:pt x="18" y="0"/>
                      </a:lnTo>
                      <a:lnTo>
                        <a:pt x="0" y="0"/>
                      </a:lnTo>
                      <a:lnTo>
                        <a:pt x="0" y="21"/>
                      </a:lnTo>
                      <a:lnTo>
                        <a:pt x="18" y="3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p>
                  <a:endParaRPr lang="en-US" sz="2400"/>
                </a:p>
              </p:txBody>
            </p:sp>
            <p:sp>
              <p:nvSpPr>
                <p:cNvPr id="92" name="Oval 7"/>
                <p:cNvSpPr>
                  <a:spLocks noChangeArrowheads="1"/>
                </p:cNvSpPr>
                <p:nvPr/>
              </p:nvSpPr>
              <p:spPr bwMode="auto">
                <a:xfrm>
                  <a:off x="439738" y="3300413"/>
                  <a:ext cx="33338" cy="317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p>
                  <a:endParaRPr lang="en-US" sz="2400"/>
                </a:p>
              </p:txBody>
            </p:sp>
          </p:grpSp>
        </p:grpSp>
      </p:grpSp>
      <p:cxnSp>
        <p:nvCxnSpPr>
          <p:cNvPr id="23" name="Straight Connector 8"/>
          <p:cNvCxnSpPr/>
          <p:nvPr/>
        </p:nvCxnSpPr>
        <p:spPr>
          <a:xfrm flipH="1" flipV="1">
            <a:off x="1273175" y="2812415"/>
            <a:ext cx="4465320" cy="5080"/>
          </a:xfrm>
          <a:prstGeom prst="line">
            <a:avLst/>
          </a:prstGeom>
          <a:noFill/>
          <a:ln w="19050" cap="flat" cmpd="sng" algn="ctr">
            <a:solidFill>
              <a:schemeClr val="bg1">
                <a:lumMod val="75000"/>
              </a:schemeClr>
            </a:solidFill>
            <a:prstDash val="sysDash"/>
          </a:ln>
          <a:effectLst/>
        </p:spPr>
      </p:cxnSp>
      <p:cxnSp>
        <p:nvCxnSpPr>
          <p:cNvPr id="24" name="Straight Connector 64"/>
          <p:cNvCxnSpPr/>
          <p:nvPr/>
        </p:nvCxnSpPr>
        <p:spPr>
          <a:xfrm flipV="1">
            <a:off x="220345" y="1822450"/>
            <a:ext cx="386715" cy="1270"/>
          </a:xfrm>
          <a:prstGeom prst="line">
            <a:avLst/>
          </a:prstGeom>
          <a:ln w="12700">
            <a:solidFill>
              <a:schemeClr val="bg1">
                <a:lumMod val="7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1"/>
          <a:stretch>
            <a:fillRect/>
          </a:stretch>
        </p:blipFill>
        <p:spPr>
          <a:xfrm>
            <a:off x="6586220" y="2119630"/>
            <a:ext cx="5106670" cy="27000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22" presetClass="entr" presetSubtype="8"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 PPPoE 代拔方案-上网流程</a:t>
            </a:r>
            <a:endParaRPr lang="zh-CN" b="1" dirty="0"/>
          </a:p>
        </p:txBody>
      </p:sp>
      <p:sp>
        <p:nvSpPr>
          <p:cNvPr id="3" name="文本框 2"/>
          <p:cNvSpPr txBox="1"/>
          <p:nvPr/>
        </p:nvSpPr>
        <p:spPr>
          <a:xfrm>
            <a:off x="920115" y="979805"/>
            <a:ext cx="10147935" cy="1408430"/>
          </a:xfrm>
          <a:prstGeom prst="rect">
            <a:avLst/>
          </a:prstGeom>
          <a:noFill/>
        </p:spPr>
        <p:txBody>
          <a:bodyPr wrap="square" rtlCol="0">
            <a:spAutoFit/>
          </a:bodyPr>
          <a:p>
            <a:pPr indent="0" algn="l">
              <a:lnSpc>
                <a:spcPct val="170000"/>
              </a:lnSpc>
              <a:buFont typeface="+mj-lt"/>
              <a:buNone/>
            </a:pPr>
            <a:r>
              <a:rPr lang="zh-CN" altLang="en-US" sz="2400" b="1">
                <a:latin typeface="微软雅黑" panose="020B0503020204020204" charset="-122"/>
                <a:ea typeface="微软雅黑" panose="020B0503020204020204" charset="-122"/>
                <a:cs typeface="微软雅黑" panose="020B0503020204020204" charset="-122"/>
              </a:rPr>
              <a:t>本方案的核心：通过企业BAS中转PPPOE认证到运营商BAS</a:t>
            </a:r>
            <a:endParaRPr lang="zh-CN" altLang="en-US" sz="1600" b="1">
              <a:latin typeface="微软雅黑" panose="020B0503020204020204" charset="-122"/>
              <a:ea typeface="微软雅黑" panose="020B0503020204020204" charset="-122"/>
              <a:cs typeface="微软雅黑" panose="020B0503020204020204" charset="-122"/>
            </a:endParaRPr>
          </a:p>
          <a:p>
            <a:pPr indent="0" algn="l">
              <a:lnSpc>
                <a:spcPct val="17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对于</a:t>
            </a:r>
            <a:r>
              <a:rPr lang="zh-CN" altLang="en-US" sz="1400" b="1">
                <a:solidFill>
                  <a:schemeClr val="tx2"/>
                </a:solidFill>
                <a:latin typeface="微软雅黑" panose="020B0503020204020204" charset="-122"/>
                <a:ea typeface="微软雅黑" panose="020B0503020204020204" charset="-122"/>
                <a:cs typeface="微软雅黑" panose="020B0503020204020204" charset="-122"/>
              </a:rPr>
              <a:t>【运营商】</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来说，</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满足了统一网络需求，企业</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也是和家宽一样的PPPOE接入</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0" algn="l">
              <a:lnSpc>
                <a:spcPct val="150000"/>
              </a:lnSpc>
              <a:buFont typeface="+mj-lt"/>
              <a:buNone/>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对于</a:t>
            </a:r>
            <a:r>
              <a:rPr lang="zh-CN" altLang="en-US" sz="1400" b="1">
                <a:solidFill>
                  <a:schemeClr val="bg2"/>
                </a:solidFill>
                <a:latin typeface="微软雅黑" panose="020B0503020204020204" charset="-122"/>
                <a:ea typeface="微软雅黑" panose="020B0503020204020204" charset="-122"/>
                <a:cs typeface="微软雅黑" panose="020B0503020204020204" charset="-122"/>
              </a:rPr>
              <a:t>【企业】</a:t>
            </a: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网络来说，是在出口处转为二层网络</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3401695" y="3132455"/>
            <a:ext cx="5462905" cy="306705"/>
          </a:xfrm>
          <a:prstGeom prst="rect">
            <a:avLst/>
          </a:prstGeom>
          <a:solidFill>
            <a:schemeClr val="accent1"/>
          </a:solidFill>
          <a:ln>
            <a:noFill/>
          </a:ln>
        </p:spPr>
        <p:txBody>
          <a:bodyPr wrap="square" rtlCol="0">
            <a:spAutoFit/>
          </a:bodyPr>
          <a:p>
            <a:pPr algn="l"/>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用户在网上开通宽带帐号，选择不同的运营商交费</a:t>
            </a:r>
            <a:endPar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9" name="文本框 8"/>
          <p:cNvSpPr txBox="1"/>
          <p:nvPr/>
        </p:nvSpPr>
        <p:spPr>
          <a:xfrm>
            <a:off x="3401695" y="3602355"/>
            <a:ext cx="5462905" cy="306705"/>
          </a:xfrm>
          <a:prstGeom prst="rect">
            <a:avLst/>
          </a:prstGeom>
          <a:solidFill>
            <a:schemeClr val="accent1"/>
          </a:solidFill>
          <a:ln>
            <a:noFill/>
          </a:ln>
        </p:spPr>
        <p:txBody>
          <a:bodyPr wrap="square" rtlCol="0">
            <a:spAutoFit/>
          </a:bodyPr>
          <a:p>
            <a:pPr algn="l"/>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用户输入运营商账号密码认证，在认证界面选择正确的运营商</a:t>
            </a:r>
            <a:endPar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nvSpPr>
        <p:spPr>
          <a:xfrm>
            <a:off x="3401695" y="4061460"/>
            <a:ext cx="5462905" cy="306705"/>
          </a:xfrm>
          <a:prstGeom prst="rect">
            <a:avLst/>
          </a:prstGeom>
          <a:solidFill>
            <a:schemeClr val="accent1"/>
          </a:solidFill>
          <a:ln>
            <a:noFill/>
          </a:ln>
        </p:spPr>
        <p:txBody>
          <a:bodyPr wrap="square" rtlCol="0">
            <a:spAutoFit/>
          </a:bodyPr>
          <a:p>
            <a:pPr algn="l"/>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网关收到认证请求，根据</a:t>
            </a:r>
            <a:r>
              <a:rPr lang="en-US" altLang="zh-CN" sz="1400" b="1">
                <a:solidFill>
                  <a:schemeClr val="bg1"/>
                </a:solidFill>
                <a:latin typeface="微软雅黑" panose="020B0503020204020204" charset="-122"/>
                <a:ea typeface="微软雅黑" panose="020B0503020204020204" charset="-122"/>
                <a:cs typeface="微软雅黑" panose="020B0503020204020204" charset="-122"/>
                <a:sym typeface="+mn-ea"/>
              </a:rPr>
              <a:t>protal</a:t>
            </a: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下发的地址池名称选择运营商出口</a:t>
            </a:r>
            <a:endPar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3401695" y="4507865"/>
            <a:ext cx="5460365" cy="306705"/>
          </a:xfrm>
          <a:prstGeom prst="rect">
            <a:avLst/>
          </a:prstGeom>
          <a:solidFill>
            <a:schemeClr val="accent1"/>
          </a:solidFill>
          <a:ln>
            <a:noFill/>
          </a:ln>
        </p:spPr>
        <p:txBody>
          <a:bodyPr wrap="square" rtlCol="0">
            <a:spAutoFit/>
          </a:bodyPr>
          <a:p>
            <a:pPr algn="l"/>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运营商收到认证请求，认证成功后，</a:t>
            </a:r>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允许用户上网。</a:t>
            </a:r>
            <a:endPar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17" name="文本框 16"/>
          <p:cNvSpPr txBox="1"/>
          <p:nvPr/>
        </p:nvSpPr>
        <p:spPr>
          <a:xfrm>
            <a:off x="3401695" y="4968240"/>
            <a:ext cx="5462905" cy="306705"/>
          </a:xfrm>
          <a:prstGeom prst="rect">
            <a:avLst/>
          </a:prstGeom>
          <a:solidFill>
            <a:schemeClr val="accent1"/>
          </a:solidFill>
          <a:ln>
            <a:noFill/>
          </a:ln>
        </p:spPr>
        <p:txBody>
          <a:bodyPr wrap="square" rtlCol="0">
            <a:spAutoFit/>
          </a:bodyPr>
          <a:p>
            <a:pPr algn="l"/>
            <a:r>
              <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rPr>
              <a:t>用户下线时，向运营BAS发起下线</a:t>
            </a:r>
            <a:endParaRPr lang="zh-CN" altLang="en-US" sz="14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19" name="下箭头 18"/>
          <p:cNvSpPr/>
          <p:nvPr/>
        </p:nvSpPr>
        <p:spPr>
          <a:xfrm>
            <a:off x="2875280" y="3168015"/>
            <a:ext cx="400050" cy="269240"/>
          </a:xfrm>
          <a:prstGeom prst="downArrow">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20" name="下箭头 19"/>
          <p:cNvSpPr/>
          <p:nvPr/>
        </p:nvSpPr>
        <p:spPr>
          <a:xfrm>
            <a:off x="2875280" y="3627120"/>
            <a:ext cx="400050" cy="269240"/>
          </a:xfrm>
          <a:prstGeom prst="downArrow">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23" name="下箭头 22"/>
          <p:cNvSpPr/>
          <p:nvPr/>
        </p:nvSpPr>
        <p:spPr>
          <a:xfrm>
            <a:off x="2875280" y="4545330"/>
            <a:ext cx="400050" cy="269240"/>
          </a:xfrm>
          <a:prstGeom prst="downArrow">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25" name="下箭头 24"/>
          <p:cNvSpPr/>
          <p:nvPr/>
        </p:nvSpPr>
        <p:spPr>
          <a:xfrm>
            <a:off x="2875280" y="5004435"/>
            <a:ext cx="400050" cy="269240"/>
          </a:xfrm>
          <a:prstGeom prst="downArrow">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28" name="下箭头 27"/>
          <p:cNvSpPr/>
          <p:nvPr/>
        </p:nvSpPr>
        <p:spPr>
          <a:xfrm>
            <a:off x="2875280" y="4086225"/>
            <a:ext cx="400050" cy="269240"/>
          </a:xfrm>
          <a:prstGeom prst="downArrow">
            <a:avLst/>
          </a:prstGeom>
          <a:solidFill>
            <a:schemeClr val="tx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50" name="Freeform 16"/>
          <p:cNvSpPr>
            <a:spLocks noEditPoints="1"/>
          </p:cNvSpPr>
          <p:nvPr/>
        </p:nvSpPr>
        <p:spPr bwMode="auto">
          <a:xfrm>
            <a:off x="726440" y="1787525"/>
            <a:ext cx="193675" cy="203835"/>
          </a:xfrm>
          <a:custGeom>
            <a:avLst/>
            <a:gdLst>
              <a:gd name="T0" fmla="*/ 16 w 26"/>
              <a:gd name="T1" fmla="*/ 14 h 27"/>
              <a:gd name="T2" fmla="*/ 3 w 26"/>
              <a:gd name="T3" fmla="*/ 26 h 27"/>
              <a:gd name="T4" fmla="*/ 3 w 26"/>
              <a:gd name="T5" fmla="*/ 27 h 27"/>
              <a:gd name="T6" fmla="*/ 2 w 26"/>
              <a:gd name="T7" fmla="*/ 26 h 27"/>
              <a:gd name="T8" fmla="*/ 1 w 26"/>
              <a:gd name="T9" fmla="*/ 25 h 27"/>
              <a:gd name="T10" fmla="*/ 0 w 26"/>
              <a:gd name="T11" fmla="*/ 24 h 27"/>
              <a:gd name="T12" fmla="*/ 1 w 26"/>
              <a:gd name="T13" fmla="*/ 24 h 27"/>
              <a:gd name="T14" fmla="*/ 11 w 26"/>
              <a:gd name="T15" fmla="*/ 13 h 27"/>
              <a:gd name="T16" fmla="*/ 1 w 26"/>
              <a:gd name="T17" fmla="*/ 3 h 27"/>
              <a:gd name="T18" fmla="*/ 0 w 26"/>
              <a:gd name="T19" fmla="*/ 2 h 27"/>
              <a:gd name="T20" fmla="*/ 1 w 26"/>
              <a:gd name="T21" fmla="*/ 1 h 27"/>
              <a:gd name="T22" fmla="*/ 2 w 26"/>
              <a:gd name="T23" fmla="*/ 0 h 27"/>
              <a:gd name="T24" fmla="*/ 3 w 26"/>
              <a:gd name="T25" fmla="*/ 0 h 27"/>
              <a:gd name="T26" fmla="*/ 3 w 26"/>
              <a:gd name="T27" fmla="*/ 0 h 27"/>
              <a:gd name="T28" fmla="*/ 16 w 26"/>
              <a:gd name="T29" fmla="*/ 13 h 27"/>
              <a:gd name="T30" fmla="*/ 16 w 26"/>
              <a:gd name="T31" fmla="*/ 13 h 27"/>
              <a:gd name="T32" fmla="*/ 16 w 26"/>
              <a:gd name="T33" fmla="*/ 14 h 27"/>
              <a:gd name="T34" fmla="*/ 26 w 26"/>
              <a:gd name="T35" fmla="*/ 14 h 27"/>
              <a:gd name="T36" fmla="*/ 13 w 26"/>
              <a:gd name="T37" fmla="*/ 26 h 27"/>
              <a:gd name="T38" fmla="*/ 13 w 26"/>
              <a:gd name="T39" fmla="*/ 27 h 27"/>
              <a:gd name="T40" fmla="*/ 12 w 26"/>
              <a:gd name="T41" fmla="*/ 26 h 27"/>
              <a:gd name="T42" fmla="*/ 11 w 26"/>
              <a:gd name="T43" fmla="*/ 25 h 27"/>
              <a:gd name="T44" fmla="*/ 11 w 26"/>
              <a:gd name="T45" fmla="*/ 24 h 27"/>
              <a:gd name="T46" fmla="*/ 11 w 26"/>
              <a:gd name="T47" fmla="*/ 24 h 27"/>
              <a:gd name="T48" fmla="*/ 21 w 26"/>
              <a:gd name="T49" fmla="*/ 13 h 27"/>
              <a:gd name="T50" fmla="*/ 11 w 26"/>
              <a:gd name="T51" fmla="*/ 3 h 27"/>
              <a:gd name="T52" fmla="*/ 11 w 26"/>
              <a:gd name="T53" fmla="*/ 2 h 27"/>
              <a:gd name="T54" fmla="*/ 11 w 26"/>
              <a:gd name="T55" fmla="*/ 1 h 27"/>
              <a:gd name="T56" fmla="*/ 12 w 26"/>
              <a:gd name="T57" fmla="*/ 0 h 27"/>
              <a:gd name="T58" fmla="*/ 13 w 26"/>
              <a:gd name="T59" fmla="*/ 0 h 27"/>
              <a:gd name="T60" fmla="*/ 13 w 26"/>
              <a:gd name="T61" fmla="*/ 0 h 27"/>
              <a:gd name="T62" fmla="*/ 26 w 26"/>
              <a:gd name="T63" fmla="*/ 13 h 27"/>
              <a:gd name="T64" fmla="*/ 26 w 26"/>
              <a:gd name="T65" fmla="*/ 13 h 27"/>
              <a:gd name="T66" fmla="*/ 26 w 26"/>
              <a:gd name="T67"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 h="27">
                <a:moveTo>
                  <a:pt x="16" y="14"/>
                </a:moveTo>
                <a:cubicBezTo>
                  <a:pt x="3" y="26"/>
                  <a:pt x="3" y="26"/>
                  <a:pt x="3" y="26"/>
                </a:cubicBezTo>
                <a:cubicBezTo>
                  <a:pt x="3" y="26"/>
                  <a:pt x="3" y="27"/>
                  <a:pt x="3" y="27"/>
                </a:cubicBezTo>
                <a:cubicBezTo>
                  <a:pt x="2" y="27"/>
                  <a:pt x="2" y="26"/>
                  <a:pt x="2" y="26"/>
                </a:cubicBezTo>
                <a:cubicBezTo>
                  <a:pt x="1" y="25"/>
                  <a:pt x="1" y="25"/>
                  <a:pt x="1" y="25"/>
                </a:cubicBezTo>
                <a:cubicBezTo>
                  <a:pt x="0" y="25"/>
                  <a:pt x="0" y="25"/>
                  <a:pt x="0" y="24"/>
                </a:cubicBezTo>
                <a:cubicBezTo>
                  <a:pt x="0" y="24"/>
                  <a:pt x="0" y="24"/>
                  <a:pt x="1" y="24"/>
                </a:cubicBezTo>
                <a:cubicBezTo>
                  <a:pt x="11" y="13"/>
                  <a:pt x="11" y="13"/>
                  <a:pt x="11" y="13"/>
                </a:cubicBezTo>
                <a:cubicBezTo>
                  <a:pt x="1" y="3"/>
                  <a:pt x="1" y="3"/>
                  <a:pt x="1" y="3"/>
                </a:cubicBezTo>
                <a:cubicBezTo>
                  <a:pt x="0" y="2"/>
                  <a:pt x="0" y="2"/>
                  <a:pt x="0" y="2"/>
                </a:cubicBezTo>
                <a:cubicBezTo>
                  <a:pt x="0" y="2"/>
                  <a:pt x="0" y="2"/>
                  <a:pt x="1" y="1"/>
                </a:cubicBezTo>
                <a:cubicBezTo>
                  <a:pt x="2" y="0"/>
                  <a:pt x="2" y="0"/>
                  <a:pt x="2" y="0"/>
                </a:cubicBezTo>
                <a:cubicBezTo>
                  <a:pt x="2" y="0"/>
                  <a:pt x="2" y="0"/>
                  <a:pt x="3" y="0"/>
                </a:cubicBezTo>
                <a:cubicBezTo>
                  <a:pt x="3" y="0"/>
                  <a:pt x="3" y="0"/>
                  <a:pt x="3" y="0"/>
                </a:cubicBezTo>
                <a:cubicBezTo>
                  <a:pt x="16" y="13"/>
                  <a:pt x="16" y="13"/>
                  <a:pt x="16" y="13"/>
                </a:cubicBezTo>
                <a:cubicBezTo>
                  <a:pt x="16" y="13"/>
                  <a:pt x="16" y="13"/>
                  <a:pt x="16" y="13"/>
                </a:cubicBezTo>
                <a:cubicBezTo>
                  <a:pt x="16" y="13"/>
                  <a:pt x="16" y="14"/>
                  <a:pt x="16" y="14"/>
                </a:cubicBezTo>
                <a:close/>
                <a:moveTo>
                  <a:pt x="26" y="14"/>
                </a:moveTo>
                <a:cubicBezTo>
                  <a:pt x="13" y="26"/>
                  <a:pt x="13" y="26"/>
                  <a:pt x="13" y="26"/>
                </a:cubicBezTo>
                <a:cubicBezTo>
                  <a:pt x="13" y="26"/>
                  <a:pt x="13" y="27"/>
                  <a:pt x="13" y="27"/>
                </a:cubicBezTo>
                <a:cubicBezTo>
                  <a:pt x="13" y="27"/>
                  <a:pt x="12" y="26"/>
                  <a:pt x="12" y="26"/>
                </a:cubicBezTo>
                <a:cubicBezTo>
                  <a:pt x="11" y="25"/>
                  <a:pt x="11" y="25"/>
                  <a:pt x="11" y="25"/>
                </a:cubicBezTo>
                <a:cubicBezTo>
                  <a:pt x="11" y="25"/>
                  <a:pt x="11" y="25"/>
                  <a:pt x="11" y="24"/>
                </a:cubicBezTo>
                <a:cubicBezTo>
                  <a:pt x="11" y="24"/>
                  <a:pt x="11" y="24"/>
                  <a:pt x="11" y="24"/>
                </a:cubicBezTo>
                <a:cubicBezTo>
                  <a:pt x="21" y="13"/>
                  <a:pt x="21" y="13"/>
                  <a:pt x="21" y="13"/>
                </a:cubicBezTo>
                <a:cubicBezTo>
                  <a:pt x="11" y="3"/>
                  <a:pt x="11" y="3"/>
                  <a:pt x="11" y="3"/>
                </a:cubicBezTo>
                <a:cubicBezTo>
                  <a:pt x="11" y="2"/>
                  <a:pt x="11" y="2"/>
                  <a:pt x="11" y="2"/>
                </a:cubicBezTo>
                <a:cubicBezTo>
                  <a:pt x="11" y="2"/>
                  <a:pt x="11" y="2"/>
                  <a:pt x="11" y="1"/>
                </a:cubicBezTo>
                <a:cubicBezTo>
                  <a:pt x="12" y="0"/>
                  <a:pt x="12" y="0"/>
                  <a:pt x="12" y="0"/>
                </a:cubicBezTo>
                <a:cubicBezTo>
                  <a:pt x="12" y="0"/>
                  <a:pt x="13" y="0"/>
                  <a:pt x="13" y="0"/>
                </a:cubicBezTo>
                <a:cubicBezTo>
                  <a:pt x="13" y="0"/>
                  <a:pt x="13" y="0"/>
                  <a:pt x="13" y="0"/>
                </a:cubicBezTo>
                <a:cubicBezTo>
                  <a:pt x="26" y="13"/>
                  <a:pt x="26" y="13"/>
                  <a:pt x="26" y="13"/>
                </a:cubicBezTo>
                <a:cubicBezTo>
                  <a:pt x="26" y="13"/>
                  <a:pt x="26" y="13"/>
                  <a:pt x="26" y="13"/>
                </a:cubicBezTo>
                <a:cubicBezTo>
                  <a:pt x="26" y="13"/>
                  <a:pt x="26" y="14"/>
                  <a:pt x="26" y="14"/>
                </a:cubicBez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31" tIns="45715" rIns="91431" bIns="45715" numCol="1" anchor="t" anchorCtr="0" compatLnSpc="1"/>
          <a:p>
            <a:endParaRPr lang="id-ID"/>
          </a:p>
        </p:txBody>
      </p:sp>
      <p:sp>
        <p:nvSpPr>
          <p:cNvPr id="46" name="Freeform 16"/>
          <p:cNvSpPr>
            <a:spLocks noEditPoints="1"/>
          </p:cNvSpPr>
          <p:nvPr/>
        </p:nvSpPr>
        <p:spPr bwMode="auto">
          <a:xfrm>
            <a:off x="726440" y="2083435"/>
            <a:ext cx="193675" cy="203835"/>
          </a:xfrm>
          <a:custGeom>
            <a:avLst/>
            <a:gdLst>
              <a:gd name="T0" fmla="*/ 16 w 26"/>
              <a:gd name="T1" fmla="*/ 14 h 27"/>
              <a:gd name="T2" fmla="*/ 3 w 26"/>
              <a:gd name="T3" fmla="*/ 26 h 27"/>
              <a:gd name="T4" fmla="*/ 3 w 26"/>
              <a:gd name="T5" fmla="*/ 27 h 27"/>
              <a:gd name="T6" fmla="*/ 2 w 26"/>
              <a:gd name="T7" fmla="*/ 26 h 27"/>
              <a:gd name="T8" fmla="*/ 1 w 26"/>
              <a:gd name="T9" fmla="*/ 25 h 27"/>
              <a:gd name="T10" fmla="*/ 0 w 26"/>
              <a:gd name="T11" fmla="*/ 24 h 27"/>
              <a:gd name="T12" fmla="*/ 1 w 26"/>
              <a:gd name="T13" fmla="*/ 24 h 27"/>
              <a:gd name="T14" fmla="*/ 11 w 26"/>
              <a:gd name="T15" fmla="*/ 13 h 27"/>
              <a:gd name="T16" fmla="*/ 1 w 26"/>
              <a:gd name="T17" fmla="*/ 3 h 27"/>
              <a:gd name="T18" fmla="*/ 0 w 26"/>
              <a:gd name="T19" fmla="*/ 2 h 27"/>
              <a:gd name="T20" fmla="*/ 1 w 26"/>
              <a:gd name="T21" fmla="*/ 1 h 27"/>
              <a:gd name="T22" fmla="*/ 2 w 26"/>
              <a:gd name="T23" fmla="*/ 0 h 27"/>
              <a:gd name="T24" fmla="*/ 3 w 26"/>
              <a:gd name="T25" fmla="*/ 0 h 27"/>
              <a:gd name="T26" fmla="*/ 3 w 26"/>
              <a:gd name="T27" fmla="*/ 0 h 27"/>
              <a:gd name="T28" fmla="*/ 16 w 26"/>
              <a:gd name="T29" fmla="*/ 13 h 27"/>
              <a:gd name="T30" fmla="*/ 16 w 26"/>
              <a:gd name="T31" fmla="*/ 13 h 27"/>
              <a:gd name="T32" fmla="*/ 16 w 26"/>
              <a:gd name="T33" fmla="*/ 14 h 27"/>
              <a:gd name="T34" fmla="*/ 26 w 26"/>
              <a:gd name="T35" fmla="*/ 14 h 27"/>
              <a:gd name="T36" fmla="*/ 13 w 26"/>
              <a:gd name="T37" fmla="*/ 26 h 27"/>
              <a:gd name="T38" fmla="*/ 13 w 26"/>
              <a:gd name="T39" fmla="*/ 27 h 27"/>
              <a:gd name="T40" fmla="*/ 12 w 26"/>
              <a:gd name="T41" fmla="*/ 26 h 27"/>
              <a:gd name="T42" fmla="*/ 11 w 26"/>
              <a:gd name="T43" fmla="*/ 25 h 27"/>
              <a:gd name="T44" fmla="*/ 11 w 26"/>
              <a:gd name="T45" fmla="*/ 24 h 27"/>
              <a:gd name="T46" fmla="*/ 11 w 26"/>
              <a:gd name="T47" fmla="*/ 24 h 27"/>
              <a:gd name="T48" fmla="*/ 21 w 26"/>
              <a:gd name="T49" fmla="*/ 13 h 27"/>
              <a:gd name="T50" fmla="*/ 11 w 26"/>
              <a:gd name="T51" fmla="*/ 3 h 27"/>
              <a:gd name="T52" fmla="*/ 11 w 26"/>
              <a:gd name="T53" fmla="*/ 2 h 27"/>
              <a:gd name="T54" fmla="*/ 11 w 26"/>
              <a:gd name="T55" fmla="*/ 1 h 27"/>
              <a:gd name="T56" fmla="*/ 12 w 26"/>
              <a:gd name="T57" fmla="*/ 0 h 27"/>
              <a:gd name="T58" fmla="*/ 13 w 26"/>
              <a:gd name="T59" fmla="*/ 0 h 27"/>
              <a:gd name="T60" fmla="*/ 13 w 26"/>
              <a:gd name="T61" fmla="*/ 0 h 27"/>
              <a:gd name="T62" fmla="*/ 26 w 26"/>
              <a:gd name="T63" fmla="*/ 13 h 27"/>
              <a:gd name="T64" fmla="*/ 26 w 26"/>
              <a:gd name="T65" fmla="*/ 13 h 27"/>
              <a:gd name="T66" fmla="*/ 26 w 26"/>
              <a:gd name="T67"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 h="27">
                <a:moveTo>
                  <a:pt x="16" y="14"/>
                </a:moveTo>
                <a:cubicBezTo>
                  <a:pt x="3" y="26"/>
                  <a:pt x="3" y="26"/>
                  <a:pt x="3" y="26"/>
                </a:cubicBezTo>
                <a:cubicBezTo>
                  <a:pt x="3" y="26"/>
                  <a:pt x="3" y="27"/>
                  <a:pt x="3" y="27"/>
                </a:cubicBezTo>
                <a:cubicBezTo>
                  <a:pt x="2" y="27"/>
                  <a:pt x="2" y="26"/>
                  <a:pt x="2" y="26"/>
                </a:cubicBezTo>
                <a:cubicBezTo>
                  <a:pt x="1" y="25"/>
                  <a:pt x="1" y="25"/>
                  <a:pt x="1" y="25"/>
                </a:cubicBezTo>
                <a:cubicBezTo>
                  <a:pt x="0" y="25"/>
                  <a:pt x="0" y="25"/>
                  <a:pt x="0" y="24"/>
                </a:cubicBezTo>
                <a:cubicBezTo>
                  <a:pt x="0" y="24"/>
                  <a:pt x="0" y="24"/>
                  <a:pt x="1" y="24"/>
                </a:cubicBezTo>
                <a:cubicBezTo>
                  <a:pt x="11" y="13"/>
                  <a:pt x="11" y="13"/>
                  <a:pt x="11" y="13"/>
                </a:cubicBezTo>
                <a:cubicBezTo>
                  <a:pt x="1" y="3"/>
                  <a:pt x="1" y="3"/>
                  <a:pt x="1" y="3"/>
                </a:cubicBezTo>
                <a:cubicBezTo>
                  <a:pt x="0" y="2"/>
                  <a:pt x="0" y="2"/>
                  <a:pt x="0" y="2"/>
                </a:cubicBezTo>
                <a:cubicBezTo>
                  <a:pt x="0" y="2"/>
                  <a:pt x="0" y="2"/>
                  <a:pt x="1" y="1"/>
                </a:cubicBezTo>
                <a:cubicBezTo>
                  <a:pt x="2" y="0"/>
                  <a:pt x="2" y="0"/>
                  <a:pt x="2" y="0"/>
                </a:cubicBezTo>
                <a:cubicBezTo>
                  <a:pt x="2" y="0"/>
                  <a:pt x="2" y="0"/>
                  <a:pt x="3" y="0"/>
                </a:cubicBezTo>
                <a:cubicBezTo>
                  <a:pt x="3" y="0"/>
                  <a:pt x="3" y="0"/>
                  <a:pt x="3" y="0"/>
                </a:cubicBezTo>
                <a:cubicBezTo>
                  <a:pt x="16" y="13"/>
                  <a:pt x="16" y="13"/>
                  <a:pt x="16" y="13"/>
                </a:cubicBezTo>
                <a:cubicBezTo>
                  <a:pt x="16" y="13"/>
                  <a:pt x="16" y="13"/>
                  <a:pt x="16" y="13"/>
                </a:cubicBezTo>
                <a:cubicBezTo>
                  <a:pt x="16" y="13"/>
                  <a:pt x="16" y="14"/>
                  <a:pt x="16" y="14"/>
                </a:cubicBezTo>
                <a:close/>
                <a:moveTo>
                  <a:pt x="26" y="14"/>
                </a:moveTo>
                <a:cubicBezTo>
                  <a:pt x="13" y="26"/>
                  <a:pt x="13" y="26"/>
                  <a:pt x="13" y="26"/>
                </a:cubicBezTo>
                <a:cubicBezTo>
                  <a:pt x="13" y="26"/>
                  <a:pt x="13" y="27"/>
                  <a:pt x="13" y="27"/>
                </a:cubicBezTo>
                <a:cubicBezTo>
                  <a:pt x="13" y="27"/>
                  <a:pt x="12" y="26"/>
                  <a:pt x="12" y="26"/>
                </a:cubicBezTo>
                <a:cubicBezTo>
                  <a:pt x="11" y="25"/>
                  <a:pt x="11" y="25"/>
                  <a:pt x="11" y="25"/>
                </a:cubicBezTo>
                <a:cubicBezTo>
                  <a:pt x="11" y="25"/>
                  <a:pt x="11" y="25"/>
                  <a:pt x="11" y="24"/>
                </a:cubicBezTo>
                <a:cubicBezTo>
                  <a:pt x="11" y="24"/>
                  <a:pt x="11" y="24"/>
                  <a:pt x="11" y="24"/>
                </a:cubicBezTo>
                <a:cubicBezTo>
                  <a:pt x="21" y="13"/>
                  <a:pt x="21" y="13"/>
                  <a:pt x="21" y="13"/>
                </a:cubicBezTo>
                <a:cubicBezTo>
                  <a:pt x="11" y="3"/>
                  <a:pt x="11" y="3"/>
                  <a:pt x="11" y="3"/>
                </a:cubicBezTo>
                <a:cubicBezTo>
                  <a:pt x="11" y="2"/>
                  <a:pt x="11" y="2"/>
                  <a:pt x="11" y="2"/>
                </a:cubicBezTo>
                <a:cubicBezTo>
                  <a:pt x="11" y="2"/>
                  <a:pt x="11" y="2"/>
                  <a:pt x="11" y="1"/>
                </a:cubicBezTo>
                <a:cubicBezTo>
                  <a:pt x="12" y="0"/>
                  <a:pt x="12" y="0"/>
                  <a:pt x="12" y="0"/>
                </a:cubicBezTo>
                <a:cubicBezTo>
                  <a:pt x="12" y="0"/>
                  <a:pt x="13" y="0"/>
                  <a:pt x="13" y="0"/>
                </a:cubicBezTo>
                <a:cubicBezTo>
                  <a:pt x="13" y="0"/>
                  <a:pt x="13" y="0"/>
                  <a:pt x="13" y="0"/>
                </a:cubicBezTo>
                <a:cubicBezTo>
                  <a:pt x="26" y="13"/>
                  <a:pt x="26" y="13"/>
                  <a:pt x="26" y="13"/>
                </a:cubicBezTo>
                <a:cubicBezTo>
                  <a:pt x="26" y="13"/>
                  <a:pt x="26" y="13"/>
                  <a:pt x="26" y="13"/>
                </a:cubicBezTo>
                <a:cubicBezTo>
                  <a:pt x="26" y="13"/>
                  <a:pt x="26" y="14"/>
                  <a:pt x="26" y="14"/>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31" tIns="45715" rIns="91431" bIns="45715" numCol="1" anchor="t" anchorCtr="0" compatLnSpc="1"/>
          <a:p>
            <a:endParaRPr lang="id-ID"/>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bldLvl="0" animBg="1"/>
      <p:bldP spid="46"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 </a:t>
            </a:r>
            <a:r>
              <a:rPr lang="zh-CN" b="1" dirty="0">
                <a:sym typeface="+mn-ea"/>
              </a:rPr>
              <a:t> 案例</a:t>
            </a:r>
            <a:r>
              <a:rPr lang="en-US" altLang="zh-CN" b="1" dirty="0">
                <a:sym typeface="+mn-ea"/>
              </a:rPr>
              <a:t>2</a:t>
            </a:r>
            <a:r>
              <a:rPr lang="zh-CN" b="1" dirty="0">
                <a:sym typeface="+mn-ea"/>
              </a:rPr>
              <a:t>-成都捷普青年公寓</a:t>
            </a:r>
            <a:endParaRPr lang="zh-CN" b="1" dirty="0">
              <a:sym typeface="+mn-ea"/>
            </a:endParaRPr>
          </a:p>
        </p:txBody>
      </p:sp>
      <p:grpSp>
        <p:nvGrpSpPr>
          <p:cNvPr id="6" name="组合 5"/>
          <p:cNvGrpSpPr/>
          <p:nvPr/>
        </p:nvGrpSpPr>
        <p:grpSpPr>
          <a:xfrm>
            <a:off x="1273175" y="1602105"/>
            <a:ext cx="4598035" cy="608330"/>
            <a:chOff x="2018" y="2670"/>
            <a:chExt cx="7241" cy="958"/>
          </a:xfrm>
        </p:grpSpPr>
        <p:sp>
          <p:nvSpPr>
            <p:cNvPr id="43" name="TextBox 42"/>
            <p:cNvSpPr txBox="1"/>
            <p:nvPr/>
          </p:nvSpPr>
          <p:spPr>
            <a:xfrm>
              <a:off x="2018" y="3289"/>
              <a:ext cx="7241" cy="339"/>
            </a:xfrm>
            <a:prstGeom prst="rect">
              <a:avLst/>
            </a:prstGeom>
            <a:noFill/>
          </p:spPr>
          <p:txBody>
            <a:bodyPr wrap="square" lIns="0" tIns="0" rIns="0" bIns="0" rtlCol="0">
              <a:spAutoFit/>
            </a:bodyPr>
            <a:p>
              <a:r>
                <a:rPr lang="zh-CN" altLang="id-ID" sz="1400" dirty="0">
                  <a:solidFill>
                    <a:schemeClr val="tx1">
                      <a:lumMod val="50000"/>
                      <a:lumOff val="50000"/>
                    </a:schemeClr>
                  </a:solidFill>
                  <a:latin typeface="微软雅黑" panose="020B0503020204020204" charset="-122"/>
                  <a:ea typeface="微软雅黑" panose="020B0503020204020204" charset="-122"/>
                  <a:sym typeface="+mn-ea"/>
                </a:rPr>
                <a:t>共有约</a:t>
              </a:r>
              <a:r>
                <a:rPr lang="en-US" altLang="zh-CN" sz="1400" dirty="0">
                  <a:solidFill>
                    <a:schemeClr val="tx1">
                      <a:lumMod val="50000"/>
                      <a:lumOff val="50000"/>
                    </a:schemeClr>
                  </a:solidFill>
                  <a:latin typeface="微软雅黑" panose="020B0503020204020204" charset="-122"/>
                  <a:ea typeface="微软雅黑" panose="020B0503020204020204" charset="-122"/>
                  <a:sym typeface="+mn-ea"/>
                </a:rPr>
                <a:t>7-8</a:t>
              </a:r>
              <a:r>
                <a:rPr lang="zh-CN" altLang="id-ID" sz="1400" dirty="0">
                  <a:solidFill>
                    <a:schemeClr val="tx1">
                      <a:lumMod val="50000"/>
                      <a:lumOff val="50000"/>
                    </a:schemeClr>
                  </a:solidFill>
                  <a:latin typeface="微软雅黑" panose="020B0503020204020204" charset="-122"/>
                  <a:ea typeface="微软雅黑" panose="020B0503020204020204" charset="-122"/>
                  <a:sym typeface="+mn-ea"/>
                </a:rPr>
                <a:t>万常住企业员工</a:t>
              </a:r>
              <a:r>
                <a:rPr lang="id-ID" sz="1400" dirty="0">
                  <a:solidFill>
                    <a:schemeClr val="tx1">
                      <a:lumMod val="50000"/>
                      <a:lumOff val="50000"/>
                    </a:schemeClr>
                  </a:solidFill>
                  <a:latin typeface="微软雅黑" panose="020B0503020204020204" charset="-122"/>
                  <a:ea typeface="微软雅黑" panose="020B0503020204020204" charset="-122"/>
                  <a:sym typeface="+mn-ea"/>
                </a:rPr>
                <a:t>，目前跟</a:t>
              </a:r>
              <a:r>
                <a:rPr lang="zh-CN" altLang="id-ID" sz="1400" dirty="0">
                  <a:solidFill>
                    <a:schemeClr val="tx1">
                      <a:lumMod val="50000"/>
                      <a:lumOff val="50000"/>
                    </a:schemeClr>
                  </a:solidFill>
                  <a:latin typeface="微软雅黑" panose="020B0503020204020204" charset="-122"/>
                  <a:ea typeface="微软雅黑" panose="020B0503020204020204" charset="-122"/>
                  <a:sym typeface="+mn-ea"/>
                </a:rPr>
                <a:t>联通</a:t>
              </a:r>
              <a:r>
                <a:rPr lang="id-ID" sz="1400" dirty="0">
                  <a:solidFill>
                    <a:schemeClr val="tx1">
                      <a:lumMod val="50000"/>
                      <a:lumOff val="50000"/>
                    </a:schemeClr>
                  </a:solidFill>
                  <a:latin typeface="微软雅黑" panose="020B0503020204020204" charset="-122"/>
                  <a:ea typeface="微软雅黑" panose="020B0503020204020204" charset="-122"/>
                  <a:sym typeface="+mn-ea"/>
                </a:rPr>
                <a:t>合作，共同运营。</a:t>
              </a:r>
              <a:endParaRPr lang="zh-CN" altLang="id-ID" sz="1400" dirty="0">
                <a:solidFill>
                  <a:schemeClr val="tx1">
                    <a:lumMod val="50000"/>
                    <a:lumOff val="50000"/>
                  </a:schemeClr>
                </a:solidFill>
                <a:latin typeface="微软雅黑" panose="020B0503020204020204" charset="-122"/>
                <a:ea typeface="微软雅黑" panose="020B0503020204020204" charset="-122"/>
              </a:endParaRPr>
            </a:p>
          </p:txBody>
        </p:sp>
        <p:sp>
          <p:nvSpPr>
            <p:cNvPr id="44" name="TextBox 43"/>
            <p:cNvSpPr txBox="1"/>
            <p:nvPr/>
          </p:nvSpPr>
          <p:spPr>
            <a:xfrm>
              <a:off x="2079" y="2670"/>
              <a:ext cx="3656" cy="484"/>
            </a:xfrm>
            <a:prstGeom prst="rect">
              <a:avLst/>
            </a:prstGeom>
            <a:noFill/>
          </p:spPr>
          <p:txBody>
            <a:bodyPr wrap="square" lIns="0" tIns="0" rIns="0" bIns="0" rtlCol="0">
              <a:spAutoFit/>
            </a:bodyPr>
            <a:p>
              <a:r>
                <a:rPr lang="zh-CN" altLang="en-US" sz="2000" b="1" dirty="0">
                  <a:solidFill>
                    <a:schemeClr val="accent1"/>
                  </a:solidFill>
                  <a:latin typeface="微软雅黑" panose="020B0503020204020204" charset="-122"/>
                  <a:ea typeface="微软雅黑" panose="020B0503020204020204" charset="-122"/>
                  <a:cs typeface="Clear Sans" panose="020B0503030202020304" pitchFamily="34" charset="0"/>
                </a:rPr>
                <a:t>网络的基本情况</a:t>
              </a:r>
              <a:endParaRPr lang="zh-CN" altLang="en-US" sz="2000" b="1" dirty="0">
                <a:solidFill>
                  <a:schemeClr val="accent1"/>
                </a:solidFill>
                <a:latin typeface="微软雅黑" panose="020B0503020204020204" charset="-122"/>
                <a:ea typeface="微软雅黑" panose="020B0503020204020204" charset="-122"/>
                <a:cs typeface="Clear Sans" panose="020B0503030202020304" pitchFamily="34" charset="0"/>
              </a:endParaRPr>
            </a:p>
          </p:txBody>
        </p:sp>
      </p:grpSp>
      <p:grpSp>
        <p:nvGrpSpPr>
          <p:cNvPr id="111" name="组合 110"/>
          <p:cNvGrpSpPr/>
          <p:nvPr/>
        </p:nvGrpSpPr>
        <p:grpSpPr>
          <a:xfrm>
            <a:off x="569595" y="1536065"/>
            <a:ext cx="574675" cy="575310"/>
            <a:chOff x="8779" y="6898"/>
            <a:chExt cx="3294" cy="3296"/>
          </a:xfrm>
        </p:grpSpPr>
        <p:grpSp>
          <p:nvGrpSpPr>
            <p:cNvPr id="112" name="Group 3"/>
            <p:cNvGrpSpPr/>
            <p:nvPr/>
          </p:nvGrpSpPr>
          <p:grpSpPr>
            <a:xfrm>
              <a:off x="9373" y="7617"/>
              <a:ext cx="1907" cy="1911"/>
              <a:chOff x="2100442" y="2703636"/>
              <a:chExt cx="2379753" cy="2382151"/>
            </a:xfrm>
            <a:solidFill>
              <a:schemeClr val="accent3"/>
            </a:solidFill>
          </p:grpSpPr>
          <p:sp>
            <p:nvSpPr>
              <p:cNvPr id="113" name="Block Arc 4"/>
              <p:cNvSpPr/>
              <p:nvPr/>
            </p:nvSpPr>
            <p:spPr>
              <a:xfrm flipH="1">
                <a:off x="2100442" y="2706034"/>
                <a:ext cx="2379753" cy="2379753"/>
              </a:xfrm>
              <a:prstGeom prst="blockArc">
                <a:avLst>
                  <a:gd name="adj1" fmla="val 20053114"/>
                  <a:gd name="adj2" fmla="val 16214381"/>
                  <a:gd name="adj3" fmla="val 167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14" name="Oval 5"/>
              <p:cNvSpPr/>
              <p:nvPr/>
            </p:nvSpPr>
            <p:spPr>
              <a:xfrm>
                <a:off x="3092477" y="2703636"/>
                <a:ext cx="400383" cy="4003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a:endParaRPr lang="en-US" sz="1600" dirty="0">
                  <a:solidFill>
                    <a:srgbClr val="FFFFFF"/>
                  </a:solidFill>
                </a:endParaRPr>
              </a:p>
            </p:txBody>
          </p:sp>
        </p:grpSp>
        <p:grpSp>
          <p:nvGrpSpPr>
            <p:cNvPr id="115" name="Group 6"/>
            <p:cNvGrpSpPr/>
            <p:nvPr/>
          </p:nvGrpSpPr>
          <p:grpSpPr>
            <a:xfrm>
              <a:off x="9708" y="7956"/>
              <a:ext cx="1217" cy="1218"/>
              <a:chOff x="2531315" y="3136907"/>
              <a:chExt cx="1518008" cy="1518008"/>
            </a:xfrm>
            <a:solidFill>
              <a:schemeClr val="accent1"/>
            </a:solidFill>
          </p:grpSpPr>
          <p:sp>
            <p:nvSpPr>
              <p:cNvPr id="116" name="Block Arc 7"/>
              <p:cNvSpPr/>
              <p:nvPr/>
            </p:nvSpPr>
            <p:spPr>
              <a:xfrm flipH="1">
                <a:off x="2531315" y="3136907"/>
                <a:ext cx="1518008" cy="1518008"/>
              </a:xfrm>
              <a:prstGeom prst="blockArc">
                <a:avLst>
                  <a:gd name="adj1" fmla="val 2466917"/>
                  <a:gd name="adj2" fmla="val 16177562"/>
                  <a:gd name="adj3" fmla="val 264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17" name="Oval 8"/>
              <p:cNvSpPr/>
              <p:nvPr/>
            </p:nvSpPr>
            <p:spPr>
              <a:xfrm>
                <a:off x="3092477" y="3136907"/>
                <a:ext cx="400383" cy="4003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18" name="Group 9"/>
            <p:cNvGrpSpPr/>
            <p:nvPr/>
          </p:nvGrpSpPr>
          <p:grpSpPr>
            <a:xfrm>
              <a:off x="9067" y="7275"/>
              <a:ext cx="2602" cy="2606"/>
              <a:chOff x="1667173" y="2270364"/>
              <a:chExt cx="3246294" cy="3248695"/>
            </a:xfrm>
            <a:solidFill>
              <a:schemeClr val="tx1">
                <a:lumMod val="85000"/>
                <a:lumOff val="15000"/>
              </a:schemeClr>
            </a:solidFill>
          </p:grpSpPr>
          <p:sp>
            <p:nvSpPr>
              <p:cNvPr id="119" name="Block Arc 10"/>
              <p:cNvSpPr/>
              <p:nvPr/>
            </p:nvSpPr>
            <p:spPr>
              <a:xfrm flipH="1">
                <a:off x="1667173" y="2272765"/>
                <a:ext cx="3246294" cy="3246294"/>
              </a:xfrm>
              <a:prstGeom prst="blockArc">
                <a:avLst>
                  <a:gd name="adj1" fmla="val 4094364"/>
                  <a:gd name="adj2" fmla="val 16203514"/>
                  <a:gd name="adj3" fmla="val 1231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20" name="Oval 11"/>
              <p:cNvSpPr/>
              <p:nvPr/>
            </p:nvSpPr>
            <p:spPr>
              <a:xfrm>
                <a:off x="3092477" y="2270364"/>
                <a:ext cx="400383" cy="40038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21" name="Group 12"/>
            <p:cNvGrpSpPr/>
            <p:nvPr/>
          </p:nvGrpSpPr>
          <p:grpSpPr>
            <a:xfrm>
              <a:off x="8779" y="6898"/>
              <a:ext cx="3295" cy="3296"/>
              <a:chOff x="1237496" y="1843088"/>
              <a:chExt cx="4105646" cy="4105646"/>
            </a:xfrm>
            <a:solidFill>
              <a:srgbClr val="118CE7"/>
            </a:solidFill>
          </p:grpSpPr>
          <p:sp>
            <p:nvSpPr>
              <p:cNvPr id="122" name="Block Arc 13"/>
              <p:cNvSpPr/>
              <p:nvPr/>
            </p:nvSpPr>
            <p:spPr>
              <a:xfrm flipH="1">
                <a:off x="1237496" y="1843088"/>
                <a:ext cx="4105646" cy="4105646"/>
              </a:xfrm>
              <a:prstGeom prst="blockArc">
                <a:avLst>
                  <a:gd name="adj1" fmla="val 7444034"/>
                  <a:gd name="adj2" fmla="val 16212586"/>
                  <a:gd name="adj3" fmla="val 987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23" name="Oval 14"/>
              <p:cNvSpPr/>
              <p:nvPr/>
            </p:nvSpPr>
            <p:spPr>
              <a:xfrm>
                <a:off x="3092477" y="1843088"/>
                <a:ext cx="400383" cy="40038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AU" sz="1600" dirty="0">
                  <a:solidFill>
                    <a:srgbClr val="FFFFFF"/>
                  </a:solidFill>
                  <a:latin typeface="FontAwesome" pitchFamily="2" charset="0"/>
                </a:endParaRPr>
              </a:p>
            </p:txBody>
          </p:sp>
        </p:grpSp>
      </p:grpSp>
      <p:cxnSp>
        <p:nvCxnSpPr>
          <p:cNvPr id="23" name="Straight Connector 8"/>
          <p:cNvCxnSpPr/>
          <p:nvPr/>
        </p:nvCxnSpPr>
        <p:spPr>
          <a:xfrm flipH="1" flipV="1">
            <a:off x="1273175" y="2812415"/>
            <a:ext cx="4465320" cy="5080"/>
          </a:xfrm>
          <a:prstGeom prst="line">
            <a:avLst/>
          </a:prstGeom>
          <a:noFill/>
          <a:ln w="19050" cap="flat" cmpd="sng" algn="ctr">
            <a:solidFill>
              <a:schemeClr val="bg1">
                <a:lumMod val="75000"/>
              </a:schemeClr>
            </a:solidFill>
            <a:prstDash val="sysDash"/>
          </a:ln>
          <a:effectLst/>
        </p:spPr>
      </p:cxnSp>
      <p:cxnSp>
        <p:nvCxnSpPr>
          <p:cNvPr id="24" name="Straight Connector 64"/>
          <p:cNvCxnSpPr/>
          <p:nvPr/>
        </p:nvCxnSpPr>
        <p:spPr>
          <a:xfrm flipV="1">
            <a:off x="220345" y="1822450"/>
            <a:ext cx="386715" cy="1270"/>
          </a:xfrm>
          <a:prstGeom prst="line">
            <a:avLst/>
          </a:prstGeom>
          <a:ln w="12700">
            <a:solidFill>
              <a:schemeClr val="bg1">
                <a:lumMod val="7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1273175" y="3154045"/>
            <a:ext cx="4905375" cy="1319530"/>
            <a:chOff x="2495" y="4701"/>
            <a:chExt cx="7725" cy="2078"/>
          </a:xfrm>
        </p:grpSpPr>
        <p:sp>
          <p:nvSpPr>
            <p:cNvPr id="22" name="TextBox 44"/>
            <p:cNvSpPr txBox="1"/>
            <p:nvPr/>
          </p:nvSpPr>
          <p:spPr>
            <a:xfrm>
              <a:off x="2556" y="5762"/>
              <a:ext cx="7664" cy="1017"/>
            </a:xfrm>
            <a:prstGeom prst="rect">
              <a:avLst/>
            </a:prstGeom>
            <a:noFill/>
          </p:spPr>
          <p:txBody>
            <a:bodyPr wrap="square" lIns="0" tIns="0" rIns="0" bIns="0" rtlCol="0">
              <a:spAutoFit/>
            </a:bodyPr>
            <a:p>
              <a:r>
                <a:rPr 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所有用户通过web portal认证方式。</a:t>
              </a:r>
              <a:r>
                <a:rPr 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运营商账号</a:t>
              </a:r>
              <a:r>
                <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通过代拨方式</a:t>
              </a:r>
              <a:r>
                <a:rPr 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走运营商的AAA认证，</a:t>
              </a:r>
              <a:r>
                <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用户自助输</a:t>
              </a:r>
              <a:r>
                <a:rPr 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套餐即可上网</a:t>
              </a:r>
              <a:r>
                <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，无需到营业厅办理，极大提升了开户效率，提升用户入网率</a:t>
              </a:r>
              <a:endParaRPr lang="en-US" altLang="zh-CN"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7" name="TextBox 45"/>
            <p:cNvSpPr txBox="1"/>
            <p:nvPr/>
          </p:nvSpPr>
          <p:spPr>
            <a:xfrm>
              <a:off x="2495" y="4701"/>
              <a:ext cx="3656" cy="484"/>
            </a:xfrm>
            <a:prstGeom prst="rect">
              <a:avLst/>
            </a:prstGeom>
            <a:noFill/>
          </p:spPr>
          <p:txBody>
            <a:bodyPr wrap="square" lIns="0" tIns="0" rIns="0" bIns="0" rtlCol="0">
              <a:spAutoFit/>
            </a:bodyPr>
            <a:p>
              <a:r>
                <a:rPr lang="zh-CN" altLang="id-ID" sz="2000" b="1" dirty="0">
                  <a:solidFill>
                    <a:schemeClr val="accent2"/>
                  </a:solidFill>
                  <a:latin typeface="微软雅黑" panose="020B0503020204020204" charset="-122"/>
                  <a:ea typeface="微软雅黑" panose="020B0503020204020204" charset="-122"/>
                  <a:cs typeface="Clear Sans" panose="020B0503030202020304" pitchFamily="34" charset="0"/>
                </a:rPr>
                <a:t>客户需求</a:t>
              </a:r>
              <a:endParaRPr lang="id-ID" sz="2000" b="1" dirty="0">
                <a:solidFill>
                  <a:schemeClr val="accent2"/>
                </a:solidFill>
                <a:latin typeface="微软雅黑" panose="020B0503020204020204" charset="-122"/>
                <a:ea typeface="微软雅黑" panose="020B0503020204020204" charset="-122"/>
                <a:cs typeface="Clear Sans" panose="020B0503030202020304" pitchFamily="34" charset="0"/>
              </a:endParaRPr>
            </a:p>
          </p:txBody>
        </p:sp>
      </p:grpSp>
      <p:grpSp>
        <p:nvGrpSpPr>
          <p:cNvPr id="28" name="Group 51"/>
          <p:cNvGrpSpPr/>
          <p:nvPr/>
        </p:nvGrpSpPr>
        <p:grpSpPr>
          <a:xfrm>
            <a:off x="860425" y="3948430"/>
            <a:ext cx="259715" cy="260532"/>
            <a:chOff x="1220106" y="2624919"/>
            <a:chExt cx="445826" cy="447228"/>
          </a:xfrm>
          <a:solidFill>
            <a:schemeClr val="tx2"/>
          </a:solidFill>
        </p:grpSpPr>
        <p:sp>
          <p:nvSpPr>
            <p:cNvPr id="29"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0" name="TextBox 53"/>
            <p:cNvSpPr txBox="1"/>
            <p:nvPr/>
          </p:nvSpPr>
          <p:spPr>
            <a:xfrm>
              <a:off x="1289812" y="2625231"/>
              <a:ext cx="306372" cy="446916"/>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1</a:t>
              </a:r>
              <a:endParaRPr lang="en-US" altLang="zh-CN" sz="1100" b="1" dirty="0">
                <a:solidFill>
                  <a:schemeClr val="bg1"/>
                </a:solidFill>
                <a:latin typeface="微软雅黑" panose="020B0503020204020204" charset="-122"/>
                <a:ea typeface="微软雅黑" panose="020B0503020204020204" charset="-122"/>
              </a:endParaRPr>
            </a:p>
          </p:txBody>
        </p:sp>
      </p:grpSp>
      <p:grpSp>
        <p:nvGrpSpPr>
          <p:cNvPr id="31" name="Group 51"/>
          <p:cNvGrpSpPr/>
          <p:nvPr/>
        </p:nvGrpSpPr>
        <p:grpSpPr>
          <a:xfrm>
            <a:off x="862965" y="4754880"/>
            <a:ext cx="259715" cy="260532"/>
            <a:chOff x="1220106" y="2624919"/>
            <a:chExt cx="445826" cy="447228"/>
          </a:xfrm>
          <a:solidFill>
            <a:schemeClr val="tx2"/>
          </a:solidFill>
        </p:grpSpPr>
        <p:sp>
          <p:nvSpPr>
            <p:cNvPr id="32"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3" name="TextBox 53"/>
            <p:cNvSpPr txBox="1"/>
            <p:nvPr/>
          </p:nvSpPr>
          <p:spPr>
            <a:xfrm>
              <a:off x="1289812" y="2625231"/>
              <a:ext cx="306372" cy="446916"/>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2</a:t>
              </a:r>
              <a:endParaRPr lang="en-US" altLang="zh-CN" sz="1100" b="1" dirty="0">
                <a:solidFill>
                  <a:schemeClr val="bg1"/>
                </a:solidFill>
                <a:latin typeface="微软雅黑" panose="020B0503020204020204" charset="-122"/>
                <a:ea typeface="微软雅黑" panose="020B0503020204020204" charset="-122"/>
              </a:endParaRPr>
            </a:p>
          </p:txBody>
        </p:sp>
      </p:grpSp>
      <p:grpSp>
        <p:nvGrpSpPr>
          <p:cNvPr id="34" name="Group 51"/>
          <p:cNvGrpSpPr/>
          <p:nvPr/>
        </p:nvGrpSpPr>
        <p:grpSpPr>
          <a:xfrm>
            <a:off x="850900" y="5483860"/>
            <a:ext cx="259715" cy="260532"/>
            <a:chOff x="1220106" y="2624919"/>
            <a:chExt cx="445826" cy="447228"/>
          </a:xfrm>
          <a:solidFill>
            <a:schemeClr val="tx2"/>
          </a:solidFill>
        </p:grpSpPr>
        <p:sp>
          <p:nvSpPr>
            <p:cNvPr id="35"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36" name="TextBox 53"/>
            <p:cNvSpPr txBox="1"/>
            <p:nvPr/>
          </p:nvSpPr>
          <p:spPr>
            <a:xfrm>
              <a:off x="1289812" y="2625231"/>
              <a:ext cx="306372" cy="446916"/>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3</a:t>
              </a:r>
              <a:endParaRPr lang="en-US" altLang="zh-CN" sz="1100" b="1" dirty="0">
                <a:solidFill>
                  <a:schemeClr val="bg1"/>
                </a:solidFill>
                <a:latin typeface="微软雅黑" panose="020B0503020204020204" charset="-122"/>
                <a:ea typeface="微软雅黑" panose="020B0503020204020204" charset="-122"/>
              </a:endParaRPr>
            </a:p>
          </p:txBody>
        </p:sp>
      </p:grpSp>
      <p:sp>
        <p:nvSpPr>
          <p:cNvPr id="37" name="TextBox 44"/>
          <p:cNvSpPr txBox="1"/>
          <p:nvPr/>
        </p:nvSpPr>
        <p:spPr>
          <a:xfrm>
            <a:off x="1273175" y="4754880"/>
            <a:ext cx="4866640" cy="430530"/>
          </a:xfrm>
          <a:prstGeom prst="rect">
            <a:avLst/>
          </a:prstGeom>
          <a:noFill/>
        </p:spPr>
        <p:txBody>
          <a:bodyPr wrap="square" lIns="0" tIns="0" rIns="0" bIns="0" rtlCol="0">
            <a:spAutoFit/>
          </a:bodyPr>
          <a:p>
            <a:r>
              <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所有帐号实现二次认证，账号不走本地计费，用户端拨号后账号走运营商出口，直接到运营商</a:t>
            </a:r>
            <a:r>
              <a:rPr lang="zh-CN" altLang="en-US"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认证平台</a:t>
            </a:r>
            <a:r>
              <a:rPr lang="zh-CN" altLang="en-US"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认证上网。</a:t>
            </a:r>
            <a:endParaRPr lang="zh-CN" altLang="en-US"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38" name="TextBox 44"/>
          <p:cNvSpPr txBox="1"/>
          <p:nvPr/>
        </p:nvSpPr>
        <p:spPr>
          <a:xfrm>
            <a:off x="1273175" y="5483860"/>
            <a:ext cx="4867275" cy="215265"/>
          </a:xfrm>
          <a:prstGeom prst="rect">
            <a:avLst/>
          </a:prstGeom>
          <a:noFill/>
        </p:spPr>
        <p:txBody>
          <a:bodyPr wrap="square" lIns="0" tIns="0" rIns="0" bIns="0" rtlCol="0">
            <a:spAutoFit/>
          </a:bodyPr>
          <a:p>
            <a:r>
              <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本地需要提供运营商账号的拨号记录，可出统计表方便结算。</a:t>
            </a:r>
            <a:endParaRPr lang="zh-CN"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grpSp>
        <p:nvGrpSpPr>
          <p:cNvPr id="39" name="组合 38"/>
          <p:cNvGrpSpPr/>
          <p:nvPr/>
        </p:nvGrpSpPr>
        <p:grpSpPr>
          <a:xfrm>
            <a:off x="176692" y="3045295"/>
            <a:ext cx="984058" cy="523915"/>
            <a:chOff x="374" y="2796"/>
            <a:chExt cx="2666" cy="1420"/>
          </a:xfrm>
        </p:grpSpPr>
        <p:cxnSp>
          <p:nvCxnSpPr>
            <p:cNvPr id="60" name="Straight Connector 13"/>
            <p:cNvCxnSpPr/>
            <p:nvPr/>
          </p:nvCxnSpPr>
          <p:spPr>
            <a:xfrm flipH="1">
              <a:off x="2309" y="3057"/>
              <a:ext cx="2" cy="842"/>
            </a:xfrm>
            <a:prstGeom prst="line">
              <a:avLst/>
            </a:prstGeom>
            <a:ln w="76200" cmpd="dbl">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6" name="Straight Connector 64"/>
            <p:cNvCxnSpPr/>
            <p:nvPr/>
          </p:nvCxnSpPr>
          <p:spPr>
            <a:xfrm flipV="1">
              <a:off x="374" y="3484"/>
              <a:ext cx="1112" cy="2"/>
            </a:xfrm>
            <a:prstGeom prst="line">
              <a:avLst/>
            </a:prstGeom>
            <a:ln w="12700">
              <a:solidFill>
                <a:schemeClr val="bg1">
                  <a:lumMod val="7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grpSp>
          <p:nvGrpSpPr>
            <p:cNvPr id="87" name="Group 5"/>
            <p:cNvGrpSpPr/>
            <p:nvPr/>
          </p:nvGrpSpPr>
          <p:grpSpPr>
            <a:xfrm>
              <a:off x="1620" y="2796"/>
              <a:ext cx="1420" cy="1420"/>
              <a:chOff x="8879341" y="2174297"/>
              <a:chExt cx="901768" cy="901768"/>
            </a:xfrm>
          </p:grpSpPr>
          <p:sp>
            <p:nvSpPr>
              <p:cNvPr id="88" name="Oval 16"/>
              <p:cNvSpPr/>
              <p:nvPr/>
            </p:nvSpPr>
            <p:spPr>
              <a:xfrm>
                <a:off x="8879341" y="2174297"/>
                <a:ext cx="901768" cy="901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p>
            </p:txBody>
          </p:sp>
          <p:grpSp>
            <p:nvGrpSpPr>
              <p:cNvPr id="89" name="Group 70"/>
              <p:cNvGrpSpPr/>
              <p:nvPr/>
            </p:nvGrpSpPr>
            <p:grpSpPr>
              <a:xfrm>
                <a:off x="9112432" y="2451311"/>
                <a:ext cx="409353" cy="331061"/>
                <a:chOff x="312738" y="3205163"/>
                <a:chExt cx="290513" cy="234950"/>
              </a:xfrm>
              <a:solidFill>
                <a:schemeClr val="bg1"/>
              </a:solidFill>
            </p:grpSpPr>
            <p:sp>
              <p:nvSpPr>
                <p:cNvPr id="90" name="Freeform 5"/>
                <p:cNvSpPr>
                  <a:spLocks noEditPoints="1"/>
                </p:cNvSpPr>
                <p:nvPr/>
              </p:nvSpPr>
              <p:spPr bwMode="auto">
                <a:xfrm>
                  <a:off x="312738" y="3205163"/>
                  <a:ext cx="290513" cy="234950"/>
                </a:xfrm>
                <a:custGeom>
                  <a:avLst/>
                  <a:gdLst>
                    <a:gd name="T0" fmla="*/ 78 w 153"/>
                    <a:gd name="T1" fmla="*/ 0 h 124"/>
                    <a:gd name="T2" fmla="*/ 0 w 153"/>
                    <a:gd name="T3" fmla="*/ 68 h 124"/>
                    <a:gd name="T4" fmla="*/ 15 w 153"/>
                    <a:gd name="T5" fmla="*/ 68 h 124"/>
                    <a:gd name="T6" fmla="*/ 21 w 153"/>
                    <a:gd name="T7" fmla="*/ 63 h 124"/>
                    <a:gd name="T8" fmla="*/ 21 w 153"/>
                    <a:gd name="T9" fmla="*/ 120 h 124"/>
                    <a:gd name="T10" fmla="*/ 24 w 153"/>
                    <a:gd name="T11" fmla="*/ 124 h 124"/>
                    <a:gd name="T12" fmla="*/ 62 w 153"/>
                    <a:gd name="T13" fmla="*/ 124 h 124"/>
                    <a:gd name="T14" fmla="*/ 62 w 153"/>
                    <a:gd name="T15" fmla="*/ 92 h 124"/>
                    <a:gd name="T16" fmla="*/ 67 w 153"/>
                    <a:gd name="T17" fmla="*/ 87 h 124"/>
                    <a:gd name="T18" fmla="*/ 83 w 153"/>
                    <a:gd name="T19" fmla="*/ 87 h 124"/>
                    <a:gd name="T20" fmla="*/ 89 w 153"/>
                    <a:gd name="T21" fmla="*/ 92 h 124"/>
                    <a:gd name="T22" fmla="*/ 88 w 153"/>
                    <a:gd name="T23" fmla="*/ 124 h 124"/>
                    <a:gd name="T24" fmla="*/ 126 w 153"/>
                    <a:gd name="T25" fmla="*/ 124 h 124"/>
                    <a:gd name="T26" fmla="*/ 130 w 153"/>
                    <a:gd name="T27" fmla="*/ 119 h 124"/>
                    <a:gd name="T28" fmla="*/ 130 w 153"/>
                    <a:gd name="T29" fmla="*/ 62 h 124"/>
                    <a:gd name="T30" fmla="*/ 136 w 153"/>
                    <a:gd name="T31" fmla="*/ 68 h 124"/>
                    <a:gd name="T32" fmla="*/ 153 w 153"/>
                    <a:gd name="T33" fmla="*/ 68 h 124"/>
                    <a:gd name="T34" fmla="*/ 78 w 153"/>
                    <a:gd name="T35" fmla="*/ 0 h 124"/>
                    <a:gd name="T36" fmla="*/ 76 w 153"/>
                    <a:gd name="T37" fmla="*/ 75 h 124"/>
                    <a:gd name="T38" fmla="*/ 59 w 153"/>
                    <a:gd name="T39" fmla="*/ 59 h 124"/>
                    <a:gd name="T40" fmla="*/ 76 w 153"/>
                    <a:gd name="T41" fmla="*/ 42 h 124"/>
                    <a:gd name="T42" fmla="*/ 92 w 153"/>
                    <a:gd name="T43" fmla="*/ 59 h 124"/>
                    <a:gd name="T44" fmla="*/ 76 w 153"/>
                    <a:gd name="T45" fmla="*/ 75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3" h="124">
                      <a:moveTo>
                        <a:pt x="78" y="0"/>
                      </a:moveTo>
                      <a:cubicBezTo>
                        <a:pt x="0" y="68"/>
                        <a:pt x="0" y="68"/>
                        <a:pt x="0" y="68"/>
                      </a:cubicBezTo>
                      <a:cubicBezTo>
                        <a:pt x="0" y="68"/>
                        <a:pt x="5" y="77"/>
                        <a:pt x="15" y="68"/>
                      </a:cubicBezTo>
                      <a:cubicBezTo>
                        <a:pt x="21" y="63"/>
                        <a:pt x="21" y="63"/>
                        <a:pt x="21" y="63"/>
                      </a:cubicBezTo>
                      <a:cubicBezTo>
                        <a:pt x="21" y="120"/>
                        <a:pt x="21" y="120"/>
                        <a:pt x="21" y="120"/>
                      </a:cubicBezTo>
                      <a:cubicBezTo>
                        <a:pt x="21" y="120"/>
                        <a:pt x="20" y="124"/>
                        <a:pt x="24" y="124"/>
                      </a:cubicBezTo>
                      <a:cubicBezTo>
                        <a:pt x="28" y="124"/>
                        <a:pt x="62" y="124"/>
                        <a:pt x="62" y="124"/>
                      </a:cubicBezTo>
                      <a:cubicBezTo>
                        <a:pt x="62" y="92"/>
                        <a:pt x="62" y="92"/>
                        <a:pt x="62" y="92"/>
                      </a:cubicBezTo>
                      <a:cubicBezTo>
                        <a:pt x="62" y="92"/>
                        <a:pt x="62" y="87"/>
                        <a:pt x="67" y="87"/>
                      </a:cubicBezTo>
                      <a:cubicBezTo>
                        <a:pt x="83" y="87"/>
                        <a:pt x="83" y="87"/>
                        <a:pt x="83" y="87"/>
                      </a:cubicBezTo>
                      <a:cubicBezTo>
                        <a:pt x="89" y="87"/>
                        <a:pt x="89" y="92"/>
                        <a:pt x="89" y="92"/>
                      </a:cubicBezTo>
                      <a:cubicBezTo>
                        <a:pt x="88" y="124"/>
                        <a:pt x="88" y="124"/>
                        <a:pt x="88" y="124"/>
                      </a:cubicBezTo>
                      <a:cubicBezTo>
                        <a:pt x="88" y="124"/>
                        <a:pt x="121" y="124"/>
                        <a:pt x="126" y="124"/>
                      </a:cubicBezTo>
                      <a:cubicBezTo>
                        <a:pt x="130" y="124"/>
                        <a:pt x="130" y="119"/>
                        <a:pt x="130" y="119"/>
                      </a:cubicBezTo>
                      <a:cubicBezTo>
                        <a:pt x="130" y="62"/>
                        <a:pt x="130" y="62"/>
                        <a:pt x="130" y="62"/>
                      </a:cubicBezTo>
                      <a:cubicBezTo>
                        <a:pt x="136" y="68"/>
                        <a:pt x="136" y="68"/>
                        <a:pt x="136" y="68"/>
                      </a:cubicBezTo>
                      <a:cubicBezTo>
                        <a:pt x="148" y="76"/>
                        <a:pt x="153" y="68"/>
                        <a:pt x="153" y="68"/>
                      </a:cubicBezTo>
                      <a:lnTo>
                        <a:pt x="78" y="0"/>
                      </a:lnTo>
                      <a:close/>
                      <a:moveTo>
                        <a:pt x="76" y="75"/>
                      </a:moveTo>
                      <a:cubicBezTo>
                        <a:pt x="67" y="75"/>
                        <a:pt x="59" y="68"/>
                        <a:pt x="59" y="59"/>
                      </a:cubicBezTo>
                      <a:cubicBezTo>
                        <a:pt x="59" y="50"/>
                        <a:pt x="67" y="42"/>
                        <a:pt x="76" y="42"/>
                      </a:cubicBezTo>
                      <a:cubicBezTo>
                        <a:pt x="85" y="42"/>
                        <a:pt x="92" y="50"/>
                        <a:pt x="92" y="59"/>
                      </a:cubicBezTo>
                      <a:cubicBezTo>
                        <a:pt x="92" y="68"/>
                        <a:pt x="85" y="75"/>
                        <a:pt x="76" y="7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p>
                  <a:endParaRPr lang="en-US" sz="2400"/>
                </a:p>
              </p:txBody>
            </p:sp>
            <p:sp>
              <p:nvSpPr>
                <p:cNvPr id="91" name="Freeform 6"/>
                <p:cNvSpPr/>
                <p:nvPr/>
              </p:nvSpPr>
              <p:spPr bwMode="auto">
                <a:xfrm>
                  <a:off x="541338" y="3233738"/>
                  <a:ext cx="28575" cy="58738"/>
                </a:xfrm>
                <a:custGeom>
                  <a:avLst/>
                  <a:gdLst>
                    <a:gd name="T0" fmla="*/ 18 w 18"/>
                    <a:gd name="T1" fmla="*/ 37 h 37"/>
                    <a:gd name="T2" fmla="*/ 18 w 18"/>
                    <a:gd name="T3" fmla="*/ 0 h 37"/>
                    <a:gd name="T4" fmla="*/ 0 w 18"/>
                    <a:gd name="T5" fmla="*/ 0 h 37"/>
                    <a:gd name="T6" fmla="*/ 0 w 18"/>
                    <a:gd name="T7" fmla="*/ 21 h 37"/>
                    <a:gd name="T8" fmla="*/ 18 w 18"/>
                    <a:gd name="T9" fmla="*/ 37 h 37"/>
                  </a:gdLst>
                  <a:ahLst/>
                  <a:cxnLst>
                    <a:cxn ang="0">
                      <a:pos x="T0" y="T1"/>
                    </a:cxn>
                    <a:cxn ang="0">
                      <a:pos x="T2" y="T3"/>
                    </a:cxn>
                    <a:cxn ang="0">
                      <a:pos x="T4" y="T5"/>
                    </a:cxn>
                    <a:cxn ang="0">
                      <a:pos x="T6" y="T7"/>
                    </a:cxn>
                    <a:cxn ang="0">
                      <a:pos x="T8" y="T9"/>
                    </a:cxn>
                  </a:cxnLst>
                  <a:rect l="0" t="0" r="r" b="b"/>
                  <a:pathLst>
                    <a:path w="18" h="37">
                      <a:moveTo>
                        <a:pt x="18" y="37"/>
                      </a:moveTo>
                      <a:lnTo>
                        <a:pt x="18" y="0"/>
                      </a:lnTo>
                      <a:lnTo>
                        <a:pt x="0" y="0"/>
                      </a:lnTo>
                      <a:lnTo>
                        <a:pt x="0" y="21"/>
                      </a:lnTo>
                      <a:lnTo>
                        <a:pt x="18" y="3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p>
                  <a:endParaRPr lang="en-US" sz="2400"/>
                </a:p>
              </p:txBody>
            </p:sp>
            <p:sp>
              <p:nvSpPr>
                <p:cNvPr id="92" name="Oval 7"/>
                <p:cNvSpPr>
                  <a:spLocks noChangeArrowheads="1"/>
                </p:cNvSpPr>
                <p:nvPr/>
              </p:nvSpPr>
              <p:spPr bwMode="auto">
                <a:xfrm>
                  <a:off x="439738" y="3300413"/>
                  <a:ext cx="33338" cy="31750"/>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p>
                  <a:endParaRPr lang="en-US" sz="2400"/>
                </a:p>
              </p:txBody>
            </p:sp>
          </p:grpSp>
        </p:grpSp>
      </p:grpSp>
      <p:pic>
        <p:nvPicPr>
          <p:cNvPr id="40" name="图片 39"/>
          <p:cNvPicPr>
            <a:picLocks noChangeAspect="1"/>
          </p:cNvPicPr>
          <p:nvPr/>
        </p:nvPicPr>
        <p:blipFill>
          <a:blip r:embed="rId1"/>
          <a:stretch>
            <a:fillRect/>
          </a:stretch>
        </p:blipFill>
        <p:spPr>
          <a:xfrm>
            <a:off x="6562090" y="2210435"/>
            <a:ext cx="5205095" cy="2895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500"/>
                                        <p:tgtEl>
                                          <p:spTgt spid="2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 </a:t>
            </a:r>
            <a:r>
              <a:rPr lang="zh-CN" b="1" dirty="0">
                <a:sym typeface="+mn-ea"/>
              </a:rPr>
              <a:t> 案例</a:t>
            </a:r>
            <a:r>
              <a:rPr lang="en-US" altLang="zh-CN" b="1" dirty="0">
                <a:sym typeface="+mn-ea"/>
              </a:rPr>
              <a:t>2</a:t>
            </a:r>
            <a:r>
              <a:rPr lang="zh-CN" b="1" dirty="0">
                <a:sym typeface="+mn-ea"/>
              </a:rPr>
              <a:t>-天津理工大学</a:t>
            </a:r>
            <a:endParaRPr lang="zh-CN" b="1" dirty="0">
              <a:sym typeface="+mn-ea"/>
            </a:endParaRPr>
          </a:p>
        </p:txBody>
      </p:sp>
      <p:sp>
        <p:nvSpPr>
          <p:cNvPr id="45" name="TextBox 44"/>
          <p:cNvSpPr txBox="1"/>
          <p:nvPr/>
        </p:nvSpPr>
        <p:spPr>
          <a:xfrm>
            <a:off x="1110615" y="2332355"/>
            <a:ext cx="4866640" cy="215265"/>
          </a:xfrm>
          <a:prstGeom prst="rect">
            <a:avLst/>
          </a:prstGeom>
          <a:noFill/>
        </p:spPr>
        <p:txBody>
          <a:bodyPr wrap="square" lIns="0" tIns="0" rIns="0" bIns="0" rtlCol="0">
            <a:spAutoFit/>
          </a:bodyPr>
          <a:p>
            <a:r>
              <a:rPr lang="en-US" alt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  </a:t>
            </a:r>
            <a:endParaRPr 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sp>
        <p:nvSpPr>
          <p:cNvPr id="20" name="TextBox 44"/>
          <p:cNvSpPr txBox="1"/>
          <p:nvPr/>
        </p:nvSpPr>
        <p:spPr>
          <a:xfrm>
            <a:off x="1256030" y="2194560"/>
            <a:ext cx="5672455" cy="3913505"/>
          </a:xfrm>
          <a:prstGeom prst="rect">
            <a:avLst/>
          </a:prstGeom>
          <a:noFill/>
        </p:spPr>
        <p:txBody>
          <a:bodyPr wrap="square" lIns="0" tIns="0" rIns="0" bIns="0" rtlCol="0">
            <a:spAutoFit/>
          </a:bodyPr>
          <a:p>
            <a:pPr marL="171450" indent="-171450">
              <a:lnSpc>
                <a:spcPct val="130000"/>
              </a:lnSpc>
              <a:buFont typeface="Wingdings" panose="05000000000000000000" charset="0"/>
              <a:buChar char="l"/>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将蓝海卓越路由作为核心BRAS接入服务器，部署在宿舍内部网络，与运营商BRAS进行对接，充当“中间代理”角色</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nSpc>
                <a:spcPct val="130000"/>
              </a:lnSpc>
              <a:buFont typeface="Wingdings" panose="05000000000000000000" charset="0"/>
              <a:buChar char="l"/>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用户统一使用Portal认证，用户绑定运营商套餐</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nSpc>
                <a:spcPct val="130000"/>
              </a:lnSpc>
              <a:buFont typeface="Wingdings" panose="05000000000000000000" charset="0"/>
              <a:buChar char="l"/>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用户开户完成后，后期直接在运营商营业厅或网上交费</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nSpc>
                <a:spcPct val="130000"/>
              </a:lnSpc>
              <a:buFont typeface="Wingdings" panose="05000000000000000000" charset="0"/>
              <a:buChar char="l"/>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蓝海卓越路由开启防代理功能，限制用户网络共享</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nSpc>
                <a:spcPct val="130000"/>
              </a:lnSpc>
              <a:buFont typeface="Wingdings" panose="05000000000000000000" charset="0"/>
              <a:buChar char="l"/>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厂区运营商和联通采用使用分成模式</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nSpc>
                <a:spcPct val="130000"/>
              </a:lnSpc>
              <a:buFont typeface="Wingdings" panose="05000000000000000000" charset="0"/>
              <a:buChar char="l"/>
            </a:pP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nSpc>
                <a:spcPct val="130000"/>
              </a:lnSpc>
              <a:buFont typeface="Wingdings" panose="05000000000000000000" charset="0"/>
              <a:buChar char="l"/>
            </a:pP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nSpc>
                <a:spcPct val="130000"/>
              </a:lnSpc>
              <a:buFont typeface="Wingdings" panose="05000000000000000000" charset="0"/>
              <a:buChar char="l"/>
            </a:pPr>
            <a:endParaRPr lang="id-ID"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a:p>
            <a:pPr marL="171450" indent="-171450">
              <a:lnSpc>
                <a:spcPct val="130000"/>
              </a:lnSpc>
              <a:buFont typeface="Wingdings" panose="05000000000000000000" charset="0"/>
              <a:buChar char="l"/>
            </a:pPr>
            <a:endParaRPr lang="zh-CN" altLang="en-US" sz="14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gn="l">
              <a:lnSpc>
                <a:spcPct val="130000"/>
              </a:lnSpc>
              <a:buClrTx/>
              <a:buSzTx/>
              <a:buFont typeface="Wingdings" panose="05000000000000000000" charset="0"/>
              <a:buChar char="l"/>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用户帐号可根据需要绑定运营商套餐，可以实现单宽接入和融合套餐接入。</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gn="l">
              <a:lnSpc>
                <a:spcPct val="130000"/>
              </a:lnSpc>
              <a:buClrTx/>
              <a:buSzTx/>
              <a:buFont typeface="Wingdings" panose="05000000000000000000" charset="0"/>
              <a:buChar char="l"/>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用户所有的开户均在宿舍直接输完成，无需到营业厅输</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a:p>
            <a:pPr marL="171450" indent="-171450" algn="l">
              <a:lnSpc>
                <a:spcPct val="130000"/>
              </a:lnSpc>
              <a:buClrTx/>
              <a:buSzTx/>
              <a:buFont typeface="Wingdings" panose="05000000000000000000" charset="0"/>
              <a:buChar char="l"/>
            </a:pPr>
            <a:r>
              <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rPr>
              <a:t>用户可以自主选择不同的运营商</a:t>
            </a:r>
            <a:endParaRPr lang="zh-CN" altLang="en-US" sz="140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24" name="Straight Connector 64"/>
          <p:cNvCxnSpPr/>
          <p:nvPr/>
        </p:nvCxnSpPr>
        <p:spPr>
          <a:xfrm flipV="1">
            <a:off x="159385" y="1822450"/>
            <a:ext cx="386715" cy="1270"/>
          </a:xfrm>
          <a:prstGeom prst="line">
            <a:avLst/>
          </a:prstGeom>
          <a:ln w="12700">
            <a:solidFill>
              <a:schemeClr val="bg1">
                <a:lumMod val="7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pic>
        <p:nvPicPr>
          <p:cNvPr id="26" name="image3.jpeg" descr="D:\BaiduNetdiskWorkspace\NatShell\Desktop\图片1.png图片1"/>
          <p:cNvPicPr>
            <a:picLocks noChangeAspect="1"/>
          </p:cNvPicPr>
          <p:nvPr/>
        </p:nvPicPr>
        <p:blipFill>
          <a:blip r:embed="rId1"/>
          <a:srcRect/>
          <a:stretch>
            <a:fillRect/>
          </a:stretch>
        </p:blipFill>
        <p:spPr>
          <a:xfrm>
            <a:off x="7262178" y="1480503"/>
            <a:ext cx="4591050" cy="4326255"/>
          </a:xfrm>
          <a:prstGeom prst="rect">
            <a:avLst/>
          </a:prstGeom>
        </p:spPr>
      </p:pic>
      <p:grpSp>
        <p:nvGrpSpPr>
          <p:cNvPr id="3" name="Group 3"/>
          <p:cNvGrpSpPr/>
          <p:nvPr/>
        </p:nvGrpSpPr>
        <p:grpSpPr>
          <a:xfrm>
            <a:off x="638175" y="1565910"/>
            <a:ext cx="506730" cy="506730"/>
            <a:chOff x="2670537" y="2209359"/>
            <a:chExt cx="901768" cy="901768"/>
          </a:xfrm>
        </p:grpSpPr>
        <p:sp>
          <p:nvSpPr>
            <p:cNvPr id="27" name="Oval 26"/>
            <p:cNvSpPr/>
            <p:nvPr/>
          </p:nvSpPr>
          <p:spPr>
            <a:xfrm>
              <a:off x="2670537" y="2209359"/>
              <a:ext cx="901768" cy="901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p>
          </p:txBody>
        </p:sp>
        <p:grpSp>
          <p:nvGrpSpPr>
            <p:cNvPr id="18" name="Group 17"/>
            <p:cNvGrpSpPr/>
            <p:nvPr/>
          </p:nvGrpSpPr>
          <p:grpSpPr>
            <a:xfrm>
              <a:off x="2939009" y="2416653"/>
              <a:ext cx="344442" cy="500499"/>
              <a:chOff x="-1587" y="-1587"/>
              <a:chExt cx="4211637" cy="6119812"/>
            </a:xfrm>
            <a:solidFill>
              <a:schemeClr val="bg1"/>
            </a:solidFill>
          </p:grpSpPr>
          <p:sp>
            <p:nvSpPr>
              <p:cNvPr id="19" name="Freeform 39"/>
              <p:cNvSpPr>
                <a:spLocks noEditPoints="1"/>
              </p:cNvSpPr>
              <p:nvPr/>
            </p:nvSpPr>
            <p:spPr bwMode="auto">
              <a:xfrm>
                <a:off x="-1587" y="-1587"/>
                <a:ext cx="4211637" cy="6119812"/>
              </a:xfrm>
              <a:custGeom>
                <a:avLst/>
                <a:gdLst>
                  <a:gd name="T0" fmla="*/ 560 w 1120"/>
                  <a:gd name="T1" fmla="*/ 0 h 1629"/>
                  <a:gd name="T2" fmla="*/ 0 w 1120"/>
                  <a:gd name="T3" fmla="*/ 560 h 1629"/>
                  <a:gd name="T4" fmla="*/ 256 w 1120"/>
                  <a:gd name="T5" fmla="*/ 1174 h 1629"/>
                  <a:gd name="T6" fmla="*/ 560 w 1120"/>
                  <a:gd name="T7" fmla="*/ 1629 h 1629"/>
                  <a:gd name="T8" fmla="*/ 864 w 1120"/>
                  <a:gd name="T9" fmla="*/ 1175 h 1629"/>
                  <a:gd name="T10" fmla="*/ 1120 w 1120"/>
                  <a:gd name="T11" fmla="*/ 560 h 1629"/>
                  <a:gd name="T12" fmla="*/ 560 w 1120"/>
                  <a:gd name="T13" fmla="*/ 0 h 1629"/>
                  <a:gd name="T14" fmla="*/ 692 w 1120"/>
                  <a:gd name="T15" fmla="*/ 1383 h 1629"/>
                  <a:gd name="T16" fmla="*/ 440 w 1120"/>
                  <a:gd name="T17" fmla="*/ 1415 h 1629"/>
                  <a:gd name="T18" fmla="*/ 409 w 1120"/>
                  <a:gd name="T19" fmla="*/ 1319 h 1629"/>
                  <a:gd name="T20" fmla="*/ 409 w 1120"/>
                  <a:gd name="T21" fmla="*/ 1317 h 1629"/>
                  <a:gd name="T22" fmla="*/ 724 w 1120"/>
                  <a:gd name="T23" fmla="*/ 1278 h 1629"/>
                  <a:gd name="T24" fmla="*/ 710 w 1120"/>
                  <a:gd name="T25" fmla="*/ 1323 h 1629"/>
                  <a:gd name="T26" fmla="*/ 692 w 1120"/>
                  <a:gd name="T27" fmla="*/ 1383 h 1629"/>
                  <a:gd name="T28" fmla="*/ 394 w 1120"/>
                  <a:gd name="T29" fmla="*/ 1268 h 1629"/>
                  <a:gd name="T30" fmla="*/ 363 w 1120"/>
                  <a:gd name="T31" fmla="*/ 1171 h 1629"/>
                  <a:gd name="T32" fmla="*/ 758 w 1120"/>
                  <a:gd name="T33" fmla="*/ 1171 h 1629"/>
                  <a:gd name="T34" fmla="*/ 740 w 1120"/>
                  <a:gd name="T35" fmla="*/ 1225 h 1629"/>
                  <a:gd name="T36" fmla="*/ 394 w 1120"/>
                  <a:gd name="T37" fmla="*/ 1268 h 1629"/>
                  <a:gd name="T38" fmla="*/ 560 w 1120"/>
                  <a:gd name="T39" fmla="*/ 1527 h 1629"/>
                  <a:gd name="T40" fmla="*/ 458 w 1120"/>
                  <a:gd name="T41" fmla="*/ 1464 h 1629"/>
                  <a:gd name="T42" fmla="*/ 674 w 1120"/>
                  <a:gd name="T43" fmla="*/ 1437 h 1629"/>
                  <a:gd name="T44" fmla="*/ 560 w 1120"/>
                  <a:gd name="T45" fmla="*/ 1527 h 1629"/>
                  <a:gd name="T46" fmla="*/ 798 w 1120"/>
                  <a:gd name="T47" fmla="*/ 1069 h 1629"/>
                  <a:gd name="T48" fmla="*/ 323 w 1120"/>
                  <a:gd name="T49" fmla="*/ 1069 h 1629"/>
                  <a:gd name="T50" fmla="*/ 237 w 1120"/>
                  <a:gd name="T51" fmla="*/ 905 h 1629"/>
                  <a:gd name="T52" fmla="*/ 102 w 1120"/>
                  <a:gd name="T53" fmla="*/ 560 h 1629"/>
                  <a:gd name="T54" fmla="*/ 560 w 1120"/>
                  <a:gd name="T55" fmla="*/ 102 h 1629"/>
                  <a:gd name="T56" fmla="*/ 1018 w 1120"/>
                  <a:gd name="T57" fmla="*/ 560 h 1629"/>
                  <a:gd name="T58" fmla="*/ 883 w 1120"/>
                  <a:gd name="T59" fmla="*/ 906 h 1629"/>
                  <a:gd name="T60" fmla="*/ 798 w 1120"/>
                  <a:gd name="T61" fmla="*/ 1069 h 1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20" h="1629">
                    <a:moveTo>
                      <a:pt x="560" y="0"/>
                    </a:moveTo>
                    <a:cubicBezTo>
                      <a:pt x="251" y="0"/>
                      <a:pt x="0" y="251"/>
                      <a:pt x="0" y="560"/>
                    </a:cubicBezTo>
                    <a:cubicBezTo>
                      <a:pt x="0" y="765"/>
                      <a:pt x="188" y="983"/>
                      <a:pt x="256" y="1174"/>
                    </a:cubicBezTo>
                    <a:cubicBezTo>
                      <a:pt x="358" y="1459"/>
                      <a:pt x="347" y="1629"/>
                      <a:pt x="560" y="1629"/>
                    </a:cubicBezTo>
                    <a:cubicBezTo>
                      <a:pt x="776" y="1629"/>
                      <a:pt x="762" y="1459"/>
                      <a:pt x="864" y="1175"/>
                    </a:cubicBezTo>
                    <a:cubicBezTo>
                      <a:pt x="932" y="983"/>
                      <a:pt x="1120" y="764"/>
                      <a:pt x="1120" y="560"/>
                    </a:cubicBezTo>
                    <a:cubicBezTo>
                      <a:pt x="1120" y="251"/>
                      <a:pt x="869" y="0"/>
                      <a:pt x="560" y="0"/>
                    </a:cubicBezTo>
                    <a:close/>
                    <a:moveTo>
                      <a:pt x="692" y="1383"/>
                    </a:moveTo>
                    <a:cubicBezTo>
                      <a:pt x="440" y="1415"/>
                      <a:pt x="440" y="1415"/>
                      <a:pt x="440" y="1415"/>
                    </a:cubicBezTo>
                    <a:cubicBezTo>
                      <a:pt x="431" y="1389"/>
                      <a:pt x="421" y="1358"/>
                      <a:pt x="409" y="1319"/>
                    </a:cubicBezTo>
                    <a:cubicBezTo>
                      <a:pt x="409" y="1318"/>
                      <a:pt x="409" y="1318"/>
                      <a:pt x="409" y="1317"/>
                    </a:cubicBezTo>
                    <a:cubicBezTo>
                      <a:pt x="724" y="1278"/>
                      <a:pt x="724" y="1278"/>
                      <a:pt x="724" y="1278"/>
                    </a:cubicBezTo>
                    <a:cubicBezTo>
                      <a:pt x="719" y="1293"/>
                      <a:pt x="714" y="1309"/>
                      <a:pt x="710" y="1323"/>
                    </a:cubicBezTo>
                    <a:cubicBezTo>
                      <a:pt x="704" y="1346"/>
                      <a:pt x="698" y="1365"/>
                      <a:pt x="692" y="1383"/>
                    </a:cubicBezTo>
                    <a:close/>
                    <a:moveTo>
                      <a:pt x="394" y="1268"/>
                    </a:moveTo>
                    <a:cubicBezTo>
                      <a:pt x="385" y="1237"/>
                      <a:pt x="374" y="1205"/>
                      <a:pt x="363" y="1171"/>
                    </a:cubicBezTo>
                    <a:cubicBezTo>
                      <a:pt x="758" y="1171"/>
                      <a:pt x="758" y="1171"/>
                      <a:pt x="758" y="1171"/>
                    </a:cubicBezTo>
                    <a:cubicBezTo>
                      <a:pt x="752" y="1189"/>
                      <a:pt x="745" y="1208"/>
                      <a:pt x="740" y="1225"/>
                    </a:cubicBezTo>
                    <a:lnTo>
                      <a:pt x="394" y="1268"/>
                    </a:lnTo>
                    <a:close/>
                    <a:moveTo>
                      <a:pt x="560" y="1527"/>
                    </a:moveTo>
                    <a:cubicBezTo>
                      <a:pt x="508" y="1527"/>
                      <a:pt x="485" y="1521"/>
                      <a:pt x="458" y="1464"/>
                    </a:cubicBezTo>
                    <a:cubicBezTo>
                      <a:pt x="674" y="1437"/>
                      <a:pt x="674" y="1437"/>
                      <a:pt x="674" y="1437"/>
                    </a:cubicBezTo>
                    <a:cubicBezTo>
                      <a:pt x="643" y="1521"/>
                      <a:pt x="620" y="1527"/>
                      <a:pt x="560" y="1527"/>
                    </a:cubicBezTo>
                    <a:close/>
                    <a:moveTo>
                      <a:pt x="798" y="1069"/>
                    </a:moveTo>
                    <a:cubicBezTo>
                      <a:pt x="323" y="1069"/>
                      <a:pt x="323" y="1069"/>
                      <a:pt x="323" y="1069"/>
                    </a:cubicBezTo>
                    <a:cubicBezTo>
                      <a:pt x="297" y="1014"/>
                      <a:pt x="267" y="959"/>
                      <a:pt x="237" y="905"/>
                    </a:cubicBezTo>
                    <a:cubicBezTo>
                      <a:pt x="170" y="786"/>
                      <a:pt x="102" y="664"/>
                      <a:pt x="102" y="560"/>
                    </a:cubicBezTo>
                    <a:cubicBezTo>
                      <a:pt x="102" y="307"/>
                      <a:pt x="307" y="102"/>
                      <a:pt x="560" y="102"/>
                    </a:cubicBezTo>
                    <a:cubicBezTo>
                      <a:pt x="813" y="102"/>
                      <a:pt x="1018" y="307"/>
                      <a:pt x="1018" y="560"/>
                    </a:cubicBezTo>
                    <a:cubicBezTo>
                      <a:pt x="1018" y="663"/>
                      <a:pt x="949" y="786"/>
                      <a:pt x="883" y="906"/>
                    </a:cubicBezTo>
                    <a:cubicBezTo>
                      <a:pt x="853" y="960"/>
                      <a:pt x="823" y="1014"/>
                      <a:pt x="798" y="10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id-ID"/>
              </a:p>
            </p:txBody>
          </p:sp>
          <p:sp>
            <p:nvSpPr>
              <p:cNvPr id="4" name="Freeform 40"/>
              <p:cNvSpPr/>
              <p:nvPr/>
            </p:nvSpPr>
            <p:spPr bwMode="auto">
              <a:xfrm>
                <a:off x="957263" y="955675"/>
                <a:ext cx="1239837" cy="1239837"/>
              </a:xfrm>
              <a:custGeom>
                <a:avLst/>
                <a:gdLst>
                  <a:gd name="T0" fmla="*/ 305 w 330"/>
                  <a:gd name="T1" fmla="*/ 0 h 330"/>
                  <a:gd name="T2" fmla="*/ 0 w 330"/>
                  <a:gd name="T3" fmla="*/ 305 h 330"/>
                  <a:gd name="T4" fmla="*/ 25 w 330"/>
                  <a:gd name="T5" fmla="*/ 330 h 330"/>
                  <a:gd name="T6" fmla="*/ 50 w 330"/>
                  <a:gd name="T7" fmla="*/ 305 h 330"/>
                  <a:gd name="T8" fmla="*/ 305 w 330"/>
                  <a:gd name="T9" fmla="*/ 50 h 330"/>
                  <a:gd name="T10" fmla="*/ 330 w 330"/>
                  <a:gd name="T11" fmla="*/ 25 h 330"/>
                  <a:gd name="T12" fmla="*/ 305 w 330"/>
                  <a:gd name="T13" fmla="*/ 0 h 330"/>
                </a:gdLst>
                <a:ahLst/>
                <a:cxnLst>
                  <a:cxn ang="0">
                    <a:pos x="T0" y="T1"/>
                  </a:cxn>
                  <a:cxn ang="0">
                    <a:pos x="T2" y="T3"/>
                  </a:cxn>
                  <a:cxn ang="0">
                    <a:pos x="T4" y="T5"/>
                  </a:cxn>
                  <a:cxn ang="0">
                    <a:pos x="T6" y="T7"/>
                  </a:cxn>
                  <a:cxn ang="0">
                    <a:pos x="T8" y="T9"/>
                  </a:cxn>
                  <a:cxn ang="0">
                    <a:pos x="T10" y="T11"/>
                  </a:cxn>
                  <a:cxn ang="0">
                    <a:pos x="T12" y="T13"/>
                  </a:cxn>
                </a:cxnLst>
                <a:rect l="0" t="0" r="r" b="b"/>
                <a:pathLst>
                  <a:path w="330" h="330">
                    <a:moveTo>
                      <a:pt x="305" y="0"/>
                    </a:moveTo>
                    <a:cubicBezTo>
                      <a:pt x="137" y="0"/>
                      <a:pt x="0" y="137"/>
                      <a:pt x="0" y="305"/>
                    </a:cubicBezTo>
                    <a:cubicBezTo>
                      <a:pt x="0" y="319"/>
                      <a:pt x="11" y="330"/>
                      <a:pt x="25" y="330"/>
                    </a:cubicBezTo>
                    <a:cubicBezTo>
                      <a:pt x="39" y="330"/>
                      <a:pt x="50" y="319"/>
                      <a:pt x="50" y="305"/>
                    </a:cubicBezTo>
                    <a:cubicBezTo>
                      <a:pt x="50" y="165"/>
                      <a:pt x="165" y="50"/>
                      <a:pt x="305" y="50"/>
                    </a:cubicBezTo>
                    <a:cubicBezTo>
                      <a:pt x="319" y="50"/>
                      <a:pt x="330" y="39"/>
                      <a:pt x="330" y="25"/>
                    </a:cubicBezTo>
                    <a:cubicBezTo>
                      <a:pt x="330" y="11"/>
                      <a:pt x="319" y="0"/>
                      <a:pt x="30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id-ID"/>
              </a:p>
            </p:txBody>
          </p:sp>
        </p:grpSp>
      </p:grpSp>
      <p:sp>
        <p:nvSpPr>
          <p:cNvPr id="13" name="文本框 12"/>
          <p:cNvSpPr txBox="1"/>
          <p:nvPr/>
        </p:nvSpPr>
        <p:spPr>
          <a:xfrm>
            <a:off x="1322070" y="1647190"/>
            <a:ext cx="2202180" cy="368300"/>
          </a:xfrm>
          <a:prstGeom prst="rect">
            <a:avLst/>
          </a:prstGeom>
          <a:noFill/>
        </p:spPr>
        <p:txBody>
          <a:bodyPr wrap="square" rtlCol="0">
            <a:spAutoFit/>
          </a:bodyPr>
          <a:p>
            <a:r>
              <a:rPr lang="zh-CN" b="1" dirty="0">
                <a:solidFill>
                  <a:schemeClr val="bg2"/>
                </a:solidFill>
                <a:latin typeface="微软雅黑" panose="020B0503020204020204" charset="-122"/>
                <a:ea typeface="微软雅黑" panose="020B0503020204020204" charset="-122"/>
                <a:cs typeface="Clear Sans" panose="020B0503030202020304" pitchFamily="34" charset="0"/>
                <a:sym typeface="+mn-ea"/>
              </a:rPr>
              <a:t>解决方案</a:t>
            </a:r>
            <a:endParaRPr lang="zh-CN" altLang="en-US"/>
          </a:p>
        </p:txBody>
      </p:sp>
      <p:sp>
        <p:nvSpPr>
          <p:cNvPr id="28" name="文本框 27"/>
          <p:cNvSpPr txBox="1"/>
          <p:nvPr/>
        </p:nvSpPr>
        <p:spPr>
          <a:xfrm>
            <a:off x="1256030" y="4598035"/>
            <a:ext cx="1739265" cy="368300"/>
          </a:xfrm>
          <a:prstGeom prst="rect">
            <a:avLst/>
          </a:prstGeom>
          <a:noFill/>
        </p:spPr>
        <p:txBody>
          <a:bodyPr wrap="square" rtlCol="0">
            <a:spAutoFit/>
          </a:bodyPr>
          <a:p>
            <a:r>
              <a:rPr lang="zh-CN" b="1" dirty="0">
                <a:solidFill>
                  <a:schemeClr val="bg2"/>
                </a:solidFill>
                <a:latin typeface="微软雅黑" panose="020B0503020204020204" charset="-122"/>
                <a:ea typeface="微软雅黑" panose="020B0503020204020204" charset="-122"/>
                <a:cs typeface="Clear Sans" panose="020B0503030202020304" pitchFamily="34" charset="0"/>
              </a:rPr>
              <a:t>方案特点</a:t>
            </a:r>
            <a:endParaRPr lang="zh-CN" b="1" dirty="0">
              <a:solidFill>
                <a:schemeClr val="bg2"/>
              </a:solidFill>
              <a:latin typeface="微软雅黑" panose="020B0503020204020204" charset="-122"/>
              <a:ea typeface="微软雅黑" panose="020B0503020204020204" charset="-122"/>
              <a:cs typeface="Clear Sans" panose="020B0503030202020304" pitchFamily="34" charset="0"/>
            </a:endParaRPr>
          </a:p>
        </p:txBody>
      </p:sp>
      <p:grpSp>
        <p:nvGrpSpPr>
          <p:cNvPr id="8" name="组合 7"/>
          <p:cNvGrpSpPr/>
          <p:nvPr/>
        </p:nvGrpSpPr>
        <p:grpSpPr>
          <a:xfrm>
            <a:off x="159385" y="4528820"/>
            <a:ext cx="989330" cy="506730"/>
            <a:chOff x="251" y="7554"/>
            <a:chExt cx="1558" cy="798"/>
          </a:xfrm>
        </p:grpSpPr>
        <p:grpSp>
          <p:nvGrpSpPr>
            <p:cNvPr id="7" name="组合 6"/>
            <p:cNvGrpSpPr/>
            <p:nvPr/>
          </p:nvGrpSpPr>
          <p:grpSpPr>
            <a:xfrm>
              <a:off x="1011" y="7554"/>
              <a:ext cx="798" cy="798"/>
              <a:chOff x="1043" y="7554"/>
              <a:chExt cx="798" cy="798"/>
            </a:xfrm>
          </p:grpSpPr>
          <p:sp>
            <p:nvSpPr>
              <p:cNvPr id="15" name="Oval 26"/>
              <p:cNvSpPr/>
              <p:nvPr/>
            </p:nvSpPr>
            <p:spPr>
              <a:xfrm>
                <a:off x="1043" y="7554"/>
                <a:ext cx="798" cy="79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id-ID"/>
              </a:p>
            </p:txBody>
          </p:sp>
          <p:pic>
            <p:nvPicPr>
              <p:cNvPr id="5" name="图片 4" descr="3656015"/>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6" y="7736"/>
                <a:ext cx="459" cy="459"/>
              </a:xfrm>
              <a:prstGeom prst="rect">
                <a:avLst/>
              </a:prstGeom>
            </p:spPr>
          </p:pic>
        </p:grpSp>
        <p:cxnSp>
          <p:nvCxnSpPr>
            <p:cNvPr id="6" name="Straight Connector 64"/>
            <p:cNvCxnSpPr/>
            <p:nvPr/>
          </p:nvCxnSpPr>
          <p:spPr>
            <a:xfrm flipV="1">
              <a:off x="251" y="7952"/>
              <a:ext cx="609" cy="2"/>
            </a:xfrm>
            <a:prstGeom prst="line">
              <a:avLst/>
            </a:prstGeom>
            <a:ln w="12700">
              <a:solidFill>
                <a:schemeClr val="bg1">
                  <a:lumMod val="75000"/>
                </a:schemeClr>
              </a:solidFill>
              <a:prstDash val="dash"/>
              <a:headEnd type="none"/>
              <a:tailEnd type="ova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picture 127"/>
          <p:cNvPicPr>
            <a:picLocks noChangeAspect="1"/>
          </p:cNvPicPr>
          <p:nvPr/>
        </p:nvPicPr>
        <p:blipFill>
          <a:blip r:embed="rId1"/>
          <a:stretch>
            <a:fillRect/>
          </a:stretch>
        </p:blipFill>
        <p:spPr>
          <a:xfrm rot="21600000">
            <a:off x="0" y="0"/>
            <a:ext cx="12179808" cy="6856476"/>
          </a:xfrm>
          <a:prstGeom prst="rect">
            <a:avLst/>
          </a:prstGeom>
        </p:spPr>
      </p:pic>
      <p:sp>
        <p:nvSpPr>
          <p:cNvPr id="3" name="标题 2"/>
          <p:cNvSpPr>
            <a:spLocks noGrp="1"/>
          </p:cNvSpPr>
          <p:nvPr>
            <p:ph type="title"/>
          </p:nvPr>
        </p:nvSpPr>
        <p:spPr>
          <a:xfrm>
            <a:off x="923925" y="365125"/>
            <a:ext cx="5368925" cy="665480"/>
          </a:xfrm>
        </p:spPr>
        <p:txBody>
          <a:bodyPr vert="horz" lIns="91440" tIns="45720" rIns="91440" bIns="45720" rtlCol="0" anchor="ctr">
            <a:normAutofit/>
          </a:bodyPr>
          <a:lstStyle/>
          <a:p>
            <a:pPr lvl="0" algn="l">
              <a:buClrTx/>
              <a:buSzTx/>
              <a:buFontTx/>
            </a:pPr>
            <a:r>
              <a:rPr lang="zh-CN" sz="2800" b="1" dirty="0">
                <a:gradFill>
                  <a:gsLst>
                    <a:gs pos="0">
                      <a:srgbClr val="1F9AE6"/>
                    </a:gs>
                    <a:gs pos="100000">
                      <a:srgbClr val="8E65FA"/>
                    </a:gs>
                  </a:gsLst>
                  <a:lin ang="10800000" scaled="1"/>
                </a:gradFill>
                <a:sym typeface="+mn-ea"/>
              </a:rPr>
              <a:t>案例展示</a:t>
            </a:r>
            <a:endParaRPr lang="zh-CN" sz="2800" b="1" dirty="0">
              <a:gradFill>
                <a:gsLst>
                  <a:gs pos="0">
                    <a:srgbClr val="1F9AE6"/>
                  </a:gs>
                  <a:gs pos="100000">
                    <a:srgbClr val="8E65FA"/>
                  </a:gs>
                </a:gsLst>
                <a:lin ang="10800000" scaled="1"/>
              </a:gradFill>
              <a:sym typeface="+mn-ea"/>
            </a:endParaRPr>
          </a:p>
        </p:txBody>
      </p:sp>
      <p:pic>
        <p:nvPicPr>
          <p:cNvPr id="6" name="图形 5"/>
          <p:cNvPicPr>
            <a:picLocks noChangeAspect="1"/>
          </p:cNvPicPr>
          <p:nvPr userDrawn="1"/>
        </p:nvPicPr>
        <p:blipFill>
          <a:blip r:embed="rId2"/>
          <a:stretch>
            <a:fillRect/>
          </a:stretch>
        </p:blipFill>
        <p:spPr>
          <a:xfrm>
            <a:off x="355408" y="365126"/>
            <a:ext cx="482792" cy="502104"/>
          </a:xfrm>
          <a:prstGeom prst="rect">
            <a:avLst/>
          </a:prstGeom>
        </p:spPr>
      </p:pic>
      <p:sp>
        <p:nvSpPr>
          <p:cNvPr id="10" name="文本框 9"/>
          <p:cNvSpPr txBox="1"/>
          <p:nvPr/>
        </p:nvSpPr>
        <p:spPr>
          <a:xfrm>
            <a:off x="838200" y="1013460"/>
            <a:ext cx="1714500" cy="368300"/>
          </a:xfrm>
          <a:prstGeom prst="rect">
            <a:avLst/>
          </a:prstGeom>
          <a:noFill/>
        </p:spPr>
        <p:txBody>
          <a:bodyPr wrap="square" rtlCol="0">
            <a:spAutoFit/>
          </a:bodyPr>
          <a:p>
            <a:pPr algn="ctr"/>
            <a:r>
              <a:rPr lang="zh-CN" b="1"/>
              <a:t>联合国际学院</a:t>
            </a:r>
            <a:endParaRPr lang="zh-CN" b="1"/>
          </a:p>
        </p:txBody>
      </p:sp>
      <p:sp>
        <p:nvSpPr>
          <p:cNvPr id="11" name="文本框 10"/>
          <p:cNvSpPr txBox="1"/>
          <p:nvPr/>
        </p:nvSpPr>
        <p:spPr>
          <a:xfrm>
            <a:off x="3419475" y="992505"/>
            <a:ext cx="2222500" cy="368300"/>
          </a:xfrm>
          <a:prstGeom prst="rect">
            <a:avLst/>
          </a:prstGeom>
          <a:noFill/>
        </p:spPr>
        <p:txBody>
          <a:bodyPr wrap="square" rtlCol="0">
            <a:spAutoFit/>
          </a:bodyPr>
          <a:p>
            <a:pPr algn="ctr"/>
            <a:r>
              <a:rPr lang="zh-CN" b="1"/>
              <a:t>长春东方职业学院</a:t>
            </a:r>
            <a:endParaRPr lang="zh-CN" b="1"/>
          </a:p>
        </p:txBody>
      </p:sp>
      <p:sp>
        <p:nvSpPr>
          <p:cNvPr id="12" name="文本框 11"/>
          <p:cNvSpPr txBox="1"/>
          <p:nvPr/>
        </p:nvSpPr>
        <p:spPr>
          <a:xfrm>
            <a:off x="6708775" y="992505"/>
            <a:ext cx="1841500" cy="368300"/>
          </a:xfrm>
          <a:prstGeom prst="rect">
            <a:avLst/>
          </a:prstGeom>
          <a:noFill/>
        </p:spPr>
        <p:txBody>
          <a:bodyPr wrap="square" rtlCol="0">
            <a:spAutoFit/>
          </a:bodyPr>
          <a:p>
            <a:pPr algn="ctr"/>
            <a:r>
              <a:rPr lang="zh-CN" altLang="en-US" b="1"/>
              <a:t>文化艺术学院</a:t>
            </a:r>
            <a:endParaRPr lang="zh-CN" altLang="en-US" b="1"/>
          </a:p>
        </p:txBody>
      </p:sp>
      <p:sp>
        <p:nvSpPr>
          <p:cNvPr id="13" name="文本框 12"/>
          <p:cNvSpPr txBox="1"/>
          <p:nvPr/>
        </p:nvSpPr>
        <p:spPr>
          <a:xfrm>
            <a:off x="9490075" y="992505"/>
            <a:ext cx="2374900" cy="368300"/>
          </a:xfrm>
          <a:prstGeom prst="rect">
            <a:avLst/>
          </a:prstGeom>
          <a:noFill/>
        </p:spPr>
        <p:txBody>
          <a:bodyPr wrap="square" rtlCol="0">
            <a:spAutoFit/>
          </a:bodyPr>
          <a:p>
            <a:pPr algn="ctr"/>
            <a:r>
              <a:rPr lang="zh-CN" b="1"/>
              <a:t>民族中专</a:t>
            </a:r>
            <a:endParaRPr lang="zh-CN" b="1"/>
          </a:p>
        </p:txBody>
      </p:sp>
      <p:pic>
        <p:nvPicPr>
          <p:cNvPr id="2" name="图片 1"/>
          <p:cNvPicPr>
            <a:picLocks noChangeAspect="1"/>
          </p:cNvPicPr>
          <p:nvPr/>
        </p:nvPicPr>
        <p:blipFill>
          <a:blip r:embed="rId3"/>
          <a:stretch>
            <a:fillRect/>
          </a:stretch>
        </p:blipFill>
        <p:spPr>
          <a:xfrm>
            <a:off x="6344285" y="1414145"/>
            <a:ext cx="2527300" cy="5388610"/>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9447530" y="1442085"/>
            <a:ext cx="2514600" cy="5361940"/>
          </a:xfrm>
          <a:prstGeom prst="rect">
            <a:avLst/>
          </a:prstGeom>
          <a:ln>
            <a:solidFill>
              <a:schemeClr val="accent1"/>
            </a:solidFill>
          </a:ln>
        </p:spPr>
      </p:pic>
      <p:pic>
        <p:nvPicPr>
          <p:cNvPr id="14" name="图片 13"/>
          <p:cNvPicPr>
            <a:picLocks noChangeAspect="1"/>
          </p:cNvPicPr>
          <p:nvPr/>
        </p:nvPicPr>
        <p:blipFill>
          <a:blip r:embed="rId5"/>
          <a:stretch>
            <a:fillRect/>
          </a:stretch>
        </p:blipFill>
        <p:spPr>
          <a:xfrm>
            <a:off x="3282950" y="1414145"/>
            <a:ext cx="2527935" cy="5390515"/>
          </a:xfrm>
          <a:prstGeom prst="rect">
            <a:avLst/>
          </a:prstGeom>
          <a:ln>
            <a:solidFill>
              <a:schemeClr val="accent1"/>
            </a:solidFill>
          </a:ln>
        </p:spPr>
      </p:pic>
      <p:pic>
        <p:nvPicPr>
          <p:cNvPr id="16" name="图片 15"/>
          <p:cNvPicPr>
            <a:picLocks noChangeAspect="1"/>
          </p:cNvPicPr>
          <p:nvPr/>
        </p:nvPicPr>
        <p:blipFill>
          <a:blip r:embed="rId6"/>
          <a:stretch>
            <a:fillRect/>
          </a:stretch>
        </p:blipFill>
        <p:spPr>
          <a:xfrm>
            <a:off x="222885" y="1414145"/>
            <a:ext cx="2526665" cy="5388610"/>
          </a:xfrm>
          <a:prstGeom prst="rect">
            <a:avLst/>
          </a:prstGeom>
          <a:ln>
            <a:solidFill>
              <a:schemeClr val="accent1"/>
            </a:solidFill>
          </a:ln>
        </p:spPr>
      </p:pic>
    </p:spTree>
    <p:custDataLst>
      <p:tags r:id="rId7"/>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picture 127"/>
          <p:cNvPicPr>
            <a:picLocks noChangeAspect="1"/>
          </p:cNvPicPr>
          <p:nvPr/>
        </p:nvPicPr>
        <p:blipFill>
          <a:blip r:embed="rId1"/>
          <a:stretch>
            <a:fillRect/>
          </a:stretch>
        </p:blipFill>
        <p:spPr>
          <a:xfrm rot="21600000">
            <a:off x="0" y="0"/>
            <a:ext cx="12179808" cy="6856476"/>
          </a:xfrm>
          <a:prstGeom prst="rect">
            <a:avLst/>
          </a:prstGeom>
        </p:spPr>
      </p:pic>
      <p:sp>
        <p:nvSpPr>
          <p:cNvPr id="3" name="标题 2"/>
          <p:cNvSpPr>
            <a:spLocks noGrp="1"/>
          </p:cNvSpPr>
          <p:nvPr>
            <p:ph type="title"/>
          </p:nvPr>
        </p:nvSpPr>
        <p:spPr>
          <a:xfrm>
            <a:off x="923925" y="365125"/>
            <a:ext cx="5368925" cy="665480"/>
          </a:xfrm>
        </p:spPr>
        <p:txBody>
          <a:bodyPr vert="horz" lIns="91440" tIns="45720" rIns="91440" bIns="45720" rtlCol="0" anchor="ctr">
            <a:normAutofit/>
          </a:bodyPr>
          <a:lstStyle/>
          <a:p>
            <a:pPr lvl="0" algn="l">
              <a:buClrTx/>
              <a:buSzTx/>
              <a:buFontTx/>
            </a:pPr>
            <a:r>
              <a:rPr lang="zh-CN" sz="2800" b="1" dirty="0">
                <a:gradFill>
                  <a:gsLst>
                    <a:gs pos="0">
                      <a:srgbClr val="1F9AE6"/>
                    </a:gs>
                    <a:gs pos="100000">
                      <a:srgbClr val="8E65FA"/>
                    </a:gs>
                  </a:gsLst>
                  <a:lin ang="10800000" scaled="1"/>
                </a:gradFill>
                <a:sym typeface="+mn-ea"/>
              </a:rPr>
              <a:t>案例展示</a:t>
            </a:r>
            <a:endParaRPr lang="zh-CN" sz="2800" b="1" dirty="0">
              <a:gradFill>
                <a:gsLst>
                  <a:gs pos="0">
                    <a:srgbClr val="1F9AE6"/>
                  </a:gs>
                  <a:gs pos="100000">
                    <a:srgbClr val="8E65FA"/>
                  </a:gs>
                </a:gsLst>
                <a:lin ang="10800000" scaled="1"/>
              </a:gradFill>
              <a:sym typeface="+mn-ea"/>
            </a:endParaRPr>
          </a:p>
        </p:txBody>
      </p:sp>
      <p:pic>
        <p:nvPicPr>
          <p:cNvPr id="6" name="图形 5"/>
          <p:cNvPicPr>
            <a:picLocks noChangeAspect="1"/>
          </p:cNvPicPr>
          <p:nvPr userDrawn="1"/>
        </p:nvPicPr>
        <p:blipFill>
          <a:blip r:embed="rId2"/>
          <a:stretch>
            <a:fillRect/>
          </a:stretch>
        </p:blipFill>
        <p:spPr>
          <a:xfrm>
            <a:off x="355408" y="365126"/>
            <a:ext cx="482792" cy="502104"/>
          </a:xfrm>
          <a:prstGeom prst="rect">
            <a:avLst/>
          </a:prstGeom>
        </p:spPr>
      </p:pic>
      <p:pic>
        <p:nvPicPr>
          <p:cNvPr id="4" name="图片 3"/>
          <p:cNvPicPr>
            <a:picLocks noChangeAspect="1"/>
          </p:cNvPicPr>
          <p:nvPr/>
        </p:nvPicPr>
        <p:blipFill>
          <a:blip r:embed="rId3"/>
          <a:stretch>
            <a:fillRect/>
          </a:stretch>
        </p:blipFill>
        <p:spPr>
          <a:xfrm>
            <a:off x="380365" y="1441450"/>
            <a:ext cx="2508250" cy="5347970"/>
          </a:xfrm>
          <a:prstGeom prst="rect">
            <a:avLst/>
          </a:prstGeom>
          <a:ln>
            <a:solidFill>
              <a:schemeClr val="accent1"/>
            </a:solidFill>
          </a:ln>
        </p:spPr>
      </p:pic>
      <p:pic>
        <p:nvPicPr>
          <p:cNvPr id="5" name="图片 4"/>
          <p:cNvPicPr>
            <a:picLocks noChangeAspect="1"/>
          </p:cNvPicPr>
          <p:nvPr/>
        </p:nvPicPr>
        <p:blipFill>
          <a:blip r:embed="rId4"/>
          <a:stretch>
            <a:fillRect/>
          </a:stretch>
        </p:blipFill>
        <p:spPr>
          <a:xfrm>
            <a:off x="3270250" y="1413510"/>
            <a:ext cx="2520950" cy="5374640"/>
          </a:xfrm>
          <a:prstGeom prst="rect">
            <a:avLst/>
          </a:prstGeom>
          <a:ln>
            <a:solidFill>
              <a:schemeClr val="accent1"/>
            </a:solidFill>
          </a:ln>
        </p:spPr>
      </p:pic>
      <p:pic>
        <p:nvPicPr>
          <p:cNvPr id="8" name="图片 7"/>
          <p:cNvPicPr>
            <a:picLocks noChangeAspect="1"/>
          </p:cNvPicPr>
          <p:nvPr>
            <p:custDataLst>
              <p:tags r:id="rId5"/>
            </p:custDataLst>
          </p:nvPr>
        </p:nvPicPr>
        <p:blipFill>
          <a:blip r:embed="rId6"/>
          <a:stretch>
            <a:fillRect/>
          </a:stretch>
        </p:blipFill>
        <p:spPr>
          <a:xfrm>
            <a:off x="6369050" y="1413510"/>
            <a:ext cx="2507615" cy="5346700"/>
          </a:xfrm>
          <a:prstGeom prst="rect">
            <a:avLst/>
          </a:prstGeom>
          <a:ln>
            <a:solidFill>
              <a:schemeClr val="accent1"/>
            </a:solidFill>
          </a:ln>
        </p:spPr>
      </p:pic>
      <p:pic>
        <p:nvPicPr>
          <p:cNvPr id="9" name="图片 8"/>
          <p:cNvPicPr>
            <a:picLocks noChangeAspect="1"/>
          </p:cNvPicPr>
          <p:nvPr/>
        </p:nvPicPr>
        <p:blipFill>
          <a:blip r:embed="rId7"/>
          <a:stretch>
            <a:fillRect/>
          </a:stretch>
        </p:blipFill>
        <p:spPr>
          <a:xfrm>
            <a:off x="9427845" y="1413510"/>
            <a:ext cx="2520315" cy="5375275"/>
          </a:xfrm>
          <a:prstGeom prst="rect">
            <a:avLst/>
          </a:prstGeom>
          <a:ln>
            <a:solidFill>
              <a:schemeClr val="accent1"/>
            </a:solidFill>
          </a:ln>
        </p:spPr>
      </p:pic>
      <p:sp>
        <p:nvSpPr>
          <p:cNvPr id="10" name="文本框 9"/>
          <p:cNvSpPr txBox="1"/>
          <p:nvPr/>
        </p:nvSpPr>
        <p:spPr>
          <a:xfrm>
            <a:off x="838200" y="1013460"/>
            <a:ext cx="1714500" cy="368300"/>
          </a:xfrm>
          <a:prstGeom prst="rect">
            <a:avLst/>
          </a:prstGeom>
          <a:noFill/>
        </p:spPr>
        <p:txBody>
          <a:bodyPr wrap="square" rtlCol="0">
            <a:spAutoFit/>
          </a:bodyPr>
          <a:p>
            <a:pPr algn="ctr"/>
            <a:r>
              <a:rPr lang="zh-CN" altLang="en-US" b="1"/>
              <a:t>捷普宿舍</a:t>
            </a:r>
            <a:r>
              <a:rPr lang="en-US" altLang="zh-CN" b="1"/>
              <a:t>WIFI</a:t>
            </a:r>
            <a:endParaRPr lang="en-US" altLang="zh-CN" b="1"/>
          </a:p>
        </p:txBody>
      </p:sp>
      <p:sp>
        <p:nvSpPr>
          <p:cNvPr id="11" name="文本框 10"/>
          <p:cNvSpPr txBox="1"/>
          <p:nvPr/>
        </p:nvSpPr>
        <p:spPr>
          <a:xfrm>
            <a:off x="3609975" y="992505"/>
            <a:ext cx="1841500" cy="368300"/>
          </a:xfrm>
          <a:prstGeom prst="rect">
            <a:avLst/>
          </a:prstGeom>
          <a:noFill/>
        </p:spPr>
        <p:txBody>
          <a:bodyPr wrap="square" rtlCol="0">
            <a:spAutoFit/>
          </a:bodyPr>
          <a:p>
            <a:pPr algn="ctr"/>
            <a:r>
              <a:rPr lang="zh-CN" altLang="en-US" b="1"/>
              <a:t>富士康宿舍</a:t>
            </a:r>
            <a:r>
              <a:rPr lang="en-US" altLang="zh-CN" b="1"/>
              <a:t>WIFI</a:t>
            </a:r>
            <a:endParaRPr lang="zh-CN" altLang="en-US" b="1"/>
          </a:p>
        </p:txBody>
      </p:sp>
      <p:sp>
        <p:nvSpPr>
          <p:cNvPr id="12" name="文本框 11"/>
          <p:cNvSpPr txBox="1"/>
          <p:nvPr/>
        </p:nvSpPr>
        <p:spPr>
          <a:xfrm>
            <a:off x="6708775" y="992505"/>
            <a:ext cx="1841500" cy="368300"/>
          </a:xfrm>
          <a:prstGeom prst="rect">
            <a:avLst/>
          </a:prstGeom>
          <a:noFill/>
        </p:spPr>
        <p:txBody>
          <a:bodyPr wrap="square" rtlCol="0">
            <a:spAutoFit/>
          </a:bodyPr>
          <a:p>
            <a:pPr algn="ctr"/>
            <a:r>
              <a:rPr lang="zh-CN" altLang="en-US" b="1"/>
              <a:t>京东方宿舍</a:t>
            </a:r>
            <a:r>
              <a:rPr lang="en-US" altLang="zh-CN" b="1"/>
              <a:t>WIFI</a:t>
            </a:r>
            <a:endParaRPr lang="zh-CN" altLang="en-US" b="1"/>
          </a:p>
        </p:txBody>
      </p:sp>
      <p:sp>
        <p:nvSpPr>
          <p:cNvPr id="13" name="文本框 12"/>
          <p:cNvSpPr txBox="1"/>
          <p:nvPr/>
        </p:nvSpPr>
        <p:spPr>
          <a:xfrm>
            <a:off x="9490075" y="992505"/>
            <a:ext cx="2374900" cy="368300"/>
          </a:xfrm>
          <a:prstGeom prst="rect">
            <a:avLst/>
          </a:prstGeom>
          <a:noFill/>
        </p:spPr>
        <p:txBody>
          <a:bodyPr wrap="square" rtlCol="0">
            <a:spAutoFit/>
          </a:bodyPr>
          <a:p>
            <a:pPr algn="ctr"/>
            <a:r>
              <a:rPr lang="zh-CN" altLang="en-US" b="1"/>
              <a:t>中小科技园宿舍</a:t>
            </a:r>
            <a:r>
              <a:rPr lang="en-US" altLang="zh-CN" b="1"/>
              <a:t>WIFI</a:t>
            </a:r>
            <a:endParaRPr lang="zh-CN" altLang="en-US" b="1"/>
          </a:p>
        </p:txBody>
      </p:sp>
    </p:spTree>
    <p:custDataLst>
      <p:tags r:id="rId8"/>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picture 127"/>
          <p:cNvPicPr>
            <a:picLocks noChangeAspect="1"/>
          </p:cNvPicPr>
          <p:nvPr/>
        </p:nvPicPr>
        <p:blipFill>
          <a:blip r:embed="rId1"/>
          <a:stretch>
            <a:fillRect/>
          </a:stretch>
        </p:blipFill>
        <p:spPr>
          <a:xfrm rot="21600000">
            <a:off x="0" y="0"/>
            <a:ext cx="12179808" cy="6856476"/>
          </a:xfrm>
          <a:prstGeom prst="rect">
            <a:avLst/>
          </a:prstGeom>
        </p:spPr>
      </p:pic>
      <p:sp>
        <p:nvSpPr>
          <p:cNvPr id="3" name="标题 2"/>
          <p:cNvSpPr>
            <a:spLocks noGrp="1"/>
          </p:cNvSpPr>
          <p:nvPr>
            <p:ph type="title"/>
          </p:nvPr>
        </p:nvSpPr>
        <p:spPr>
          <a:xfrm>
            <a:off x="923925" y="365125"/>
            <a:ext cx="5368925" cy="665480"/>
          </a:xfrm>
        </p:spPr>
        <p:txBody>
          <a:bodyPr vert="horz" lIns="91440" tIns="45720" rIns="91440" bIns="45720" rtlCol="0" anchor="ctr">
            <a:normAutofit/>
          </a:bodyPr>
          <a:lstStyle/>
          <a:p>
            <a:pPr lvl="0" algn="l">
              <a:buClrTx/>
              <a:buSzTx/>
              <a:buFontTx/>
            </a:pPr>
            <a:r>
              <a:rPr lang="zh-CN" sz="2800" b="1" dirty="0">
                <a:gradFill>
                  <a:gsLst>
                    <a:gs pos="0">
                      <a:srgbClr val="1F9AE6"/>
                    </a:gs>
                    <a:gs pos="100000">
                      <a:srgbClr val="8E65FA"/>
                    </a:gs>
                  </a:gsLst>
                  <a:lin ang="10800000" scaled="1"/>
                </a:gradFill>
                <a:sym typeface="+mn-ea"/>
              </a:rPr>
              <a:t>案例展示</a:t>
            </a:r>
            <a:endParaRPr lang="zh-CN" sz="2800" b="1" dirty="0">
              <a:gradFill>
                <a:gsLst>
                  <a:gs pos="0">
                    <a:srgbClr val="1F9AE6"/>
                  </a:gs>
                  <a:gs pos="100000">
                    <a:srgbClr val="8E65FA"/>
                  </a:gs>
                </a:gsLst>
                <a:lin ang="10800000" scaled="1"/>
              </a:gradFill>
              <a:sym typeface="+mn-ea"/>
            </a:endParaRPr>
          </a:p>
        </p:txBody>
      </p:sp>
      <p:pic>
        <p:nvPicPr>
          <p:cNvPr id="6" name="图形 5"/>
          <p:cNvPicPr>
            <a:picLocks noChangeAspect="1"/>
          </p:cNvPicPr>
          <p:nvPr userDrawn="1"/>
        </p:nvPicPr>
        <p:blipFill>
          <a:blip r:embed="rId2"/>
          <a:stretch>
            <a:fillRect/>
          </a:stretch>
        </p:blipFill>
        <p:spPr>
          <a:xfrm>
            <a:off x="355408" y="365126"/>
            <a:ext cx="482792" cy="502104"/>
          </a:xfrm>
          <a:prstGeom prst="rect">
            <a:avLst/>
          </a:prstGeom>
        </p:spPr>
      </p:pic>
      <p:pic>
        <p:nvPicPr>
          <p:cNvPr id="2" name="图片 1"/>
          <p:cNvPicPr>
            <a:picLocks noChangeAspect="1"/>
          </p:cNvPicPr>
          <p:nvPr>
            <p:custDataLst>
              <p:tags r:id="rId3"/>
            </p:custDataLst>
          </p:nvPr>
        </p:nvPicPr>
        <p:blipFill>
          <a:blip r:embed="rId4"/>
          <a:stretch>
            <a:fillRect/>
          </a:stretch>
        </p:blipFill>
        <p:spPr>
          <a:xfrm>
            <a:off x="525463" y="1271588"/>
            <a:ext cx="1903412" cy="3154362"/>
          </a:xfrm>
          <a:prstGeom prst="rect">
            <a:avLst/>
          </a:prstGeom>
          <a:noFill/>
          <a:ln w="9525">
            <a:noFill/>
          </a:ln>
        </p:spPr>
      </p:pic>
      <p:pic>
        <p:nvPicPr>
          <p:cNvPr id="7" name="图片 6"/>
          <p:cNvPicPr>
            <a:picLocks noChangeAspect="1"/>
          </p:cNvPicPr>
          <p:nvPr>
            <p:custDataLst>
              <p:tags r:id="rId5"/>
            </p:custDataLst>
          </p:nvPr>
        </p:nvPicPr>
        <p:blipFill>
          <a:blip r:embed="rId6"/>
          <a:stretch>
            <a:fillRect/>
          </a:stretch>
        </p:blipFill>
        <p:spPr>
          <a:xfrm>
            <a:off x="2336800" y="1271588"/>
            <a:ext cx="1928813" cy="3163887"/>
          </a:xfrm>
          <a:prstGeom prst="rect">
            <a:avLst/>
          </a:prstGeom>
          <a:noFill/>
          <a:ln w="9525">
            <a:noFill/>
          </a:ln>
        </p:spPr>
      </p:pic>
      <p:pic>
        <p:nvPicPr>
          <p:cNvPr id="14" name="图片 13"/>
          <p:cNvPicPr>
            <a:picLocks noChangeAspect="1"/>
          </p:cNvPicPr>
          <p:nvPr>
            <p:custDataLst>
              <p:tags r:id="rId7"/>
            </p:custDataLst>
          </p:nvPr>
        </p:nvPicPr>
        <p:blipFill>
          <a:blip r:embed="rId8"/>
          <a:stretch>
            <a:fillRect/>
          </a:stretch>
        </p:blipFill>
        <p:spPr>
          <a:xfrm>
            <a:off x="4260850" y="4383088"/>
            <a:ext cx="4157663" cy="2055812"/>
          </a:xfrm>
          <a:prstGeom prst="rect">
            <a:avLst/>
          </a:prstGeom>
          <a:noFill/>
          <a:ln w="9525">
            <a:noFill/>
          </a:ln>
        </p:spPr>
      </p:pic>
      <p:pic>
        <p:nvPicPr>
          <p:cNvPr id="15" name="图片 14"/>
          <p:cNvPicPr>
            <a:picLocks noChangeAspect="1"/>
          </p:cNvPicPr>
          <p:nvPr>
            <p:custDataLst>
              <p:tags r:id="rId9"/>
            </p:custDataLst>
          </p:nvPr>
        </p:nvPicPr>
        <p:blipFill>
          <a:blip r:embed="rId10"/>
          <a:stretch>
            <a:fillRect/>
          </a:stretch>
        </p:blipFill>
        <p:spPr>
          <a:xfrm>
            <a:off x="4248150" y="1271588"/>
            <a:ext cx="1933575" cy="3140075"/>
          </a:xfrm>
          <a:prstGeom prst="rect">
            <a:avLst/>
          </a:prstGeom>
          <a:noFill/>
          <a:ln w="9525">
            <a:noFill/>
          </a:ln>
        </p:spPr>
      </p:pic>
      <p:pic>
        <p:nvPicPr>
          <p:cNvPr id="22" name="图片 21"/>
          <p:cNvPicPr>
            <a:picLocks noChangeAspect="1"/>
          </p:cNvPicPr>
          <p:nvPr>
            <p:custDataLst>
              <p:tags r:id="rId11"/>
            </p:custDataLst>
          </p:nvPr>
        </p:nvPicPr>
        <p:blipFill>
          <a:blip r:embed="rId12"/>
          <a:stretch>
            <a:fillRect/>
          </a:stretch>
        </p:blipFill>
        <p:spPr>
          <a:xfrm>
            <a:off x="6113463" y="1271588"/>
            <a:ext cx="1916112" cy="3154362"/>
          </a:xfrm>
          <a:prstGeom prst="rect">
            <a:avLst/>
          </a:prstGeom>
          <a:noFill/>
          <a:ln w="9525">
            <a:noFill/>
          </a:ln>
        </p:spPr>
      </p:pic>
      <p:pic>
        <p:nvPicPr>
          <p:cNvPr id="23" name="图片 22"/>
          <p:cNvPicPr>
            <a:picLocks noChangeAspect="1"/>
          </p:cNvPicPr>
          <p:nvPr>
            <p:custDataLst>
              <p:tags r:id="rId13"/>
            </p:custDataLst>
          </p:nvPr>
        </p:nvPicPr>
        <p:blipFill>
          <a:blip r:embed="rId14"/>
          <a:stretch>
            <a:fillRect/>
          </a:stretch>
        </p:blipFill>
        <p:spPr>
          <a:xfrm>
            <a:off x="7945438" y="1238250"/>
            <a:ext cx="1931987" cy="3140075"/>
          </a:xfrm>
          <a:prstGeom prst="rect">
            <a:avLst/>
          </a:prstGeom>
          <a:noFill/>
          <a:ln w="9525">
            <a:noFill/>
          </a:ln>
        </p:spPr>
      </p:pic>
      <p:pic>
        <p:nvPicPr>
          <p:cNvPr id="24" name="图片 23"/>
          <p:cNvPicPr>
            <a:picLocks noChangeAspect="1"/>
          </p:cNvPicPr>
          <p:nvPr>
            <p:custDataLst>
              <p:tags r:id="rId15"/>
            </p:custDataLst>
          </p:nvPr>
        </p:nvPicPr>
        <p:blipFill>
          <a:blip r:embed="rId16"/>
          <a:stretch>
            <a:fillRect/>
          </a:stretch>
        </p:blipFill>
        <p:spPr>
          <a:xfrm>
            <a:off x="9767888" y="1246188"/>
            <a:ext cx="1941512" cy="3165475"/>
          </a:xfrm>
          <a:prstGeom prst="rect">
            <a:avLst/>
          </a:prstGeom>
          <a:noFill/>
          <a:ln w="9525">
            <a:noFill/>
          </a:ln>
        </p:spPr>
      </p:pic>
      <p:pic>
        <p:nvPicPr>
          <p:cNvPr id="25" name="图片 24"/>
          <p:cNvPicPr>
            <a:picLocks noChangeAspect="1"/>
          </p:cNvPicPr>
          <p:nvPr>
            <p:custDataLst>
              <p:tags r:id="rId17"/>
            </p:custDataLst>
          </p:nvPr>
        </p:nvPicPr>
        <p:blipFill>
          <a:blip r:embed="rId18"/>
          <a:stretch>
            <a:fillRect/>
          </a:stretch>
        </p:blipFill>
        <p:spPr>
          <a:xfrm>
            <a:off x="525463" y="4457700"/>
            <a:ext cx="3722687" cy="1981200"/>
          </a:xfrm>
          <a:prstGeom prst="rect">
            <a:avLst/>
          </a:prstGeom>
          <a:noFill/>
          <a:ln w="9525">
            <a:noFill/>
          </a:ln>
        </p:spPr>
      </p:pic>
      <p:pic>
        <p:nvPicPr>
          <p:cNvPr id="26" name="图片 25"/>
          <p:cNvPicPr>
            <a:picLocks noChangeAspect="1"/>
          </p:cNvPicPr>
          <p:nvPr>
            <p:custDataLst>
              <p:tags r:id="rId19"/>
            </p:custDataLst>
          </p:nvPr>
        </p:nvPicPr>
        <p:blipFill>
          <a:blip r:embed="rId20"/>
          <a:stretch>
            <a:fillRect/>
          </a:stretch>
        </p:blipFill>
        <p:spPr>
          <a:xfrm>
            <a:off x="7877175" y="4456113"/>
            <a:ext cx="3844925" cy="1982787"/>
          </a:xfrm>
          <a:prstGeom prst="rect">
            <a:avLst/>
          </a:prstGeom>
          <a:noFill/>
          <a:ln w="9525">
            <a:noFill/>
          </a:ln>
        </p:spPr>
      </p:pic>
    </p:spTree>
    <p:custDataLst>
      <p:tags r:id="rId2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1+#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500" fill="hold"/>
                                        <p:tgtEl>
                                          <p:spTgt spid="22"/>
                                        </p:tgtEl>
                                        <p:attrNameLst>
                                          <p:attrName>ppt_x</p:attrName>
                                        </p:attrNameLst>
                                      </p:cBhvr>
                                      <p:tavLst>
                                        <p:tav tm="0">
                                          <p:val>
                                            <p:strVal val="1+#ppt_w/2"/>
                                          </p:val>
                                        </p:tav>
                                        <p:tav tm="100000">
                                          <p:val>
                                            <p:strVal val="#ppt_x"/>
                                          </p:val>
                                        </p:tav>
                                      </p:tavLst>
                                    </p:anim>
                                    <p:anim calcmode="lin" valueType="num">
                                      <p:cBhvr additive="base">
                                        <p:cTn id="23" dur="500" fill="hold"/>
                                        <p:tgtEl>
                                          <p:spTgt spid="2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1+#ppt_w/2"/>
                                          </p:val>
                                        </p:tav>
                                        <p:tav tm="100000">
                                          <p:val>
                                            <p:strVal val="#ppt_x"/>
                                          </p:val>
                                        </p:tav>
                                      </p:tavLst>
                                    </p:anim>
                                    <p:anim calcmode="lin" valueType="num">
                                      <p:cBhvr additive="base">
                                        <p:cTn id="28" dur="500" fill="hold"/>
                                        <p:tgtEl>
                                          <p:spTgt spid="23"/>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nodeType="after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1+#ppt_w/2"/>
                                          </p:val>
                                        </p:tav>
                                        <p:tav tm="100000">
                                          <p:val>
                                            <p:strVal val="#ppt_x"/>
                                          </p:val>
                                        </p:tav>
                                      </p:tavLst>
                                    </p:anim>
                                    <p:anim calcmode="lin" valueType="num">
                                      <p:cBhvr additive="base">
                                        <p:cTn id="33" dur="500" fill="hold"/>
                                        <p:tgtEl>
                                          <p:spTgt spid="24"/>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1"/>
          <p:cNvPicPr>
            <a:picLocks noChangeAspect="1"/>
          </p:cNvPicPr>
          <p:nvPr/>
        </p:nvPicPr>
        <p:blipFill>
          <a:blip r:embed="rId1"/>
          <a:stretch>
            <a:fillRect/>
          </a:stretch>
        </p:blipFill>
        <p:spPr>
          <a:xfrm>
            <a:off x="-3162300" y="266700"/>
            <a:ext cx="6324600" cy="6324600"/>
          </a:xfrm>
          <a:prstGeom prst="rect">
            <a:avLst/>
          </a:prstGeom>
        </p:spPr>
      </p:pic>
      <p:sp>
        <p:nvSpPr>
          <p:cNvPr id="3" name="矩形 2"/>
          <p:cNvSpPr/>
          <p:nvPr>
            <p:custDataLst>
              <p:tags r:id="rId2"/>
            </p:custDataLst>
          </p:nvPr>
        </p:nvSpPr>
        <p:spPr>
          <a:xfrm>
            <a:off x="3839822" y="3248183"/>
            <a:ext cx="4246880" cy="922020"/>
          </a:xfrm>
          <a:prstGeom prst="rect">
            <a:avLst/>
          </a:prstGeom>
          <a:effectLst/>
        </p:spPr>
        <p:txBody>
          <a:bodyPr wrap="none">
            <a:spAutoFit/>
          </a:bodyPr>
          <a:lstStyle/>
          <a:p>
            <a:pPr eaLnBrk="1" fontAlgn="auto" hangingPunct="1">
              <a:spcBef>
                <a:spcPts val="0"/>
              </a:spcBef>
              <a:spcAft>
                <a:spcPts val="0"/>
              </a:spcAft>
              <a:defRPr/>
            </a:pPr>
            <a:r>
              <a:rPr lang="en-US" altLang="zh-CN" sz="5400" b="1" dirty="0">
                <a:gradFill flip="none" rotWithShape="1">
                  <a:gsLst>
                    <a:gs pos="0">
                      <a:srgbClr val="1F9AE6"/>
                    </a:gs>
                    <a:gs pos="100000">
                      <a:srgbClr val="8E65FA"/>
                    </a:gs>
                  </a:gsLst>
                  <a:lin ang="10800000" scaled="1"/>
                  <a:tileRect/>
                </a:gradFill>
                <a:latin typeface="Arial" panose="020B0604020202020204" pitchFamily="34" charset="0"/>
                <a:ea typeface="+mn-ea"/>
              </a:rPr>
              <a:t>THANK YOU</a:t>
            </a:r>
            <a:endParaRPr lang="zh-CN" altLang="en-US" sz="3200" dirty="0">
              <a:gradFill flip="none" rotWithShape="1">
                <a:gsLst>
                  <a:gs pos="0">
                    <a:srgbClr val="1F9AE6"/>
                  </a:gs>
                  <a:gs pos="100000">
                    <a:srgbClr val="8E65FA"/>
                  </a:gs>
                </a:gsLst>
                <a:lin ang="10800000" scaled="1"/>
                <a:tileRect/>
              </a:gradFill>
              <a:ea typeface="+mn-ea"/>
            </a:endParaRPr>
          </a:p>
        </p:txBody>
      </p:sp>
      <p:cxnSp>
        <p:nvCxnSpPr>
          <p:cNvPr id="4" name="直接连接符 3"/>
          <p:cNvCxnSpPr/>
          <p:nvPr>
            <p:custDataLst>
              <p:tags r:id="rId3"/>
            </p:custDataLst>
          </p:nvPr>
        </p:nvCxnSpPr>
        <p:spPr>
          <a:xfrm>
            <a:off x="3984624" y="4230469"/>
            <a:ext cx="4367213" cy="0"/>
          </a:xfrm>
          <a:prstGeom prst="line">
            <a:avLst/>
          </a:prstGeom>
          <a:noFill/>
          <a:ln>
            <a:solidFill>
              <a:srgbClr val="8E65FA">
                <a:alpha val="50000"/>
              </a:srgbClr>
            </a:solidFill>
            <a:headEnd type="oval" w="sm" len="sm"/>
            <a:tailEnd type="oval" w="sm" len="sm"/>
          </a:ln>
          <a:effectLst/>
        </p:spPr>
        <p:style>
          <a:lnRef idx="2">
            <a:schemeClr val="accent1">
              <a:shade val="50000"/>
            </a:schemeClr>
          </a:lnRef>
          <a:fillRef idx="1">
            <a:schemeClr val="accent1"/>
          </a:fillRef>
          <a:effectRef idx="0">
            <a:schemeClr val="accent1"/>
          </a:effectRef>
          <a:fontRef idx="minor">
            <a:schemeClr val="lt1"/>
          </a:fontRef>
        </p:style>
      </p:cxnSp>
      <p:sp>
        <p:nvSpPr>
          <p:cNvPr id="5" name="矩形 4"/>
          <p:cNvSpPr>
            <a:spLocks noChangeArrowheads="1"/>
          </p:cNvSpPr>
          <p:nvPr>
            <p:custDataLst>
              <p:tags r:id="rId4"/>
            </p:custDataLst>
          </p:nvPr>
        </p:nvSpPr>
        <p:spPr bwMode="auto">
          <a:xfrm>
            <a:off x="3840162" y="4344086"/>
            <a:ext cx="4511675" cy="8299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eaLnBrk="1" hangingPunct="1"/>
            <a:r>
              <a:rPr lang="en-US" altLang="zh-CN" sz="1200" dirty="0">
                <a:gradFill flip="none" rotWithShape="1">
                  <a:gsLst>
                    <a:gs pos="0">
                      <a:srgbClr val="1F9AE6"/>
                    </a:gs>
                    <a:gs pos="100000">
                      <a:srgbClr val="8E65FA"/>
                    </a:gs>
                  </a:gsLst>
                  <a:lin ang="10800000" scaled="1"/>
                  <a:tileRect/>
                </a:gradFill>
                <a:latin typeface="Arial" panose="020B0604020202020204" pitchFamily="34" charset="0"/>
                <a:cs typeface="Arial" panose="020B0604020202020204" pitchFamily="34" charset="0"/>
              </a:rPr>
              <a:t>Your life can be enhanced, and your happiness enriched, when you choose to change your perspective. </a:t>
            </a:r>
            <a:endParaRPr lang="en-US" altLang="zh-CN" sz="1200" dirty="0">
              <a:gradFill flip="none" rotWithShape="1">
                <a:gsLst>
                  <a:gs pos="0">
                    <a:srgbClr val="1F9AE6"/>
                  </a:gs>
                  <a:gs pos="100000">
                    <a:srgbClr val="8E65FA"/>
                  </a:gs>
                </a:gsLst>
                <a:lin ang="10800000" scaled="1"/>
                <a:tileRect/>
              </a:gradFill>
              <a:latin typeface="Arial" panose="020B0604020202020204" pitchFamily="34" charset="0"/>
              <a:cs typeface="Arial" panose="020B0604020202020204" pitchFamily="34" charset="0"/>
            </a:endParaRPr>
          </a:p>
          <a:p>
            <a:pPr eaLnBrk="1" hangingPunct="1"/>
            <a:endParaRPr lang="zh-CN" altLang="en-US" sz="1200" dirty="0">
              <a:gradFill flip="none" rotWithShape="1">
                <a:gsLst>
                  <a:gs pos="0">
                    <a:srgbClr val="1F9AE6"/>
                  </a:gs>
                  <a:gs pos="100000">
                    <a:srgbClr val="8E65FA"/>
                  </a:gs>
                </a:gsLst>
                <a:lin ang="10800000" scaled="1"/>
                <a:tileRect/>
              </a:gradFill>
            </a:endParaRPr>
          </a:p>
          <a:p>
            <a:pPr eaLnBrk="1" hangingPunct="1"/>
            <a:r>
              <a:rPr lang="en-US" altLang="zh-CN" sz="1200" dirty="0">
                <a:gradFill flip="none" rotWithShape="1">
                  <a:gsLst>
                    <a:gs pos="0">
                      <a:srgbClr val="1F9AE6"/>
                    </a:gs>
                    <a:gs pos="100000">
                      <a:srgbClr val="8E65FA"/>
                    </a:gs>
                  </a:gsLst>
                  <a:lin ang="10800000" scaled="1"/>
                  <a:tileRect/>
                </a:gradFill>
              </a:rPr>
              <a:t>TEL</a:t>
            </a:r>
            <a:r>
              <a:rPr lang="zh-CN" altLang="en-US" sz="1200" dirty="0">
                <a:gradFill flip="none" rotWithShape="1">
                  <a:gsLst>
                    <a:gs pos="0">
                      <a:srgbClr val="1F9AE6"/>
                    </a:gs>
                    <a:gs pos="100000">
                      <a:srgbClr val="8E65FA"/>
                    </a:gs>
                  </a:gsLst>
                  <a:lin ang="10800000" scaled="1"/>
                  <a:tileRect/>
                </a:gradFill>
              </a:rPr>
              <a:t>：</a:t>
            </a:r>
            <a:r>
              <a:rPr lang="en-US" altLang="zh-CN" sz="1200" dirty="0">
                <a:gradFill flip="none" rotWithShape="1">
                  <a:gsLst>
                    <a:gs pos="0">
                      <a:srgbClr val="1F9AE6"/>
                    </a:gs>
                    <a:gs pos="100000">
                      <a:srgbClr val="8E65FA"/>
                    </a:gs>
                  </a:gsLst>
                  <a:lin ang="10800000" scaled="1"/>
                  <a:tileRect/>
                </a:gradFill>
              </a:rPr>
              <a:t>13980098139</a:t>
            </a:r>
            <a:endParaRPr lang="en-US" altLang="zh-CN" sz="1200" dirty="0">
              <a:gradFill flip="none" rotWithShape="1">
                <a:gsLst>
                  <a:gs pos="0">
                    <a:srgbClr val="1F9AE6"/>
                  </a:gs>
                  <a:gs pos="100000">
                    <a:srgbClr val="8E65FA"/>
                  </a:gs>
                </a:gsLst>
                <a:lin ang="10800000" scaled="1"/>
                <a:tileRect/>
              </a:gradFill>
            </a:endParaRPr>
          </a:p>
        </p:txBody>
      </p:sp>
      <p:sp>
        <p:nvSpPr>
          <p:cNvPr id="6" name="矩形 5"/>
          <p:cNvSpPr/>
          <p:nvPr>
            <p:custDataLst>
              <p:tags r:id="rId5"/>
            </p:custDataLst>
          </p:nvPr>
        </p:nvSpPr>
        <p:spPr>
          <a:xfrm>
            <a:off x="3851275" y="2718435"/>
            <a:ext cx="2786380" cy="645160"/>
          </a:xfrm>
          <a:prstGeom prst="rect">
            <a:avLst/>
          </a:prstGeom>
          <a:effectLst/>
        </p:spPr>
        <p:txBody>
          <a:bodyPr wrap="square">
            <a:spAutoFit/>
          </a:bodyPr>
          <a:lstStyle/>
          <a:p>
            <a:pPr eaLnBrk="1" fontAlgn="auto" hangingPunct="1">
              <a:spcBef>
                <a:spcPts val="0"/>
              </a:spcBef>
              <a:spcAft>
                <a:spcPts val="0"/>
              </a:spcAft>
              <a:defRPr/>
            </a:pPr>
            <a:r>
              <a:rPr lang="zh-CN" altLang="en-US" sz="3600" dirty="0">
                <a:gradFill flip="none" rotWithShape="1">
                  <a:gsLst>
                    <a:gs pos="0">
                      <a:srgbClr val="1F9AE6"/>
                    </a:gs>
                    <a:gs pos="100000">
                      <a:srgbClr val="8E65FA"/>
                    </a:gs>
                  </a:gsLst>
                  <a:lin ang="10800000" scaled="1"/>
                  <a:tileRect/>
                </a:gradFill>
                <a:latin typeface="Arial" panose="020B0604020202020204" pitchFamily="34" charset="0"/>
                <a:ea typeface="+mn-ea"/>
              </a:rPr>
              <a:t>谢谢</a:t>
            </a:r>
            <a:endParaRPr lang="zh-CN" altLang="en-US" sz="2800" dirty="0">
              <a:gradFill flip="none" rotWithShape="1">
                <a:gsLst>
                  <a:gs pos="0">
                    <a:srgbClr val="1F9AE6"/>
                  </a:gs>
                  <a:gs pos="100000">
                    <a:srgbClr val="8E65FA"/>
                  </a:gs>
                </a:gsLst>
                <a:lin ang="10800000" scaled="1"/>
                <a:tileRect/>
              </a:gradFill>
              <a:ea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9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400"/>
                            </p:stCondLst>
                            <p:childTnLst>
                              <p:par>
                                <p:cTn id="13" presetID="12" presetClass="entr" presetSubtype="4"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p:tgtEl>
                                          <p:spTgt spid="5"/>
                                        </p:tgtEl>
                                        <p:attrNameLst>
                                          <p:attrName>ppt_y</p:attrName>
                                        </p:attrNameLst>
                                      </p:cBhvr>
                                      <p:tavLst>
                                        <p:tav tm="0">
                                          <p:val>
                                            <p:strVal val="#ppt_y+#ppt_h*1.125000"/>
                                          </p:val>
                                        </p:tav>
                                        <p:tav tm="100000">
                                          <p:val>
                                            <p:strVal val="#ppt_y"/>
                                          </p:val>
                                        </p:tav>
                                      </p:tavLst>
                                    </p:anim>
                                    <p:animEffect transition="in" filter="wipe(up)">
                                      <p:cBhvr>
                                        <p:cTn id="16" dur="500"/>
                                        <p:tgtEl>
                                          <p:spTgt spid="5"/>
                                        </p:tgtEl>
                                      </p:cBhvr>
                                    </p:animEffect>
                                  </p:childTnLst>
                                </p:cTn>
                              </p:par>
                            </p:childTnLst>
                          </p:cTn>
                        </p:par>
                        <p:par>
                          <p:cTn id="17" fill="hold">
                            <p:stCondLst>
                              <p:cond delay="1900"/>
                            </p:stCondLst>
                            <p:childTnLst>
                              <p:par>
                                <p:cTn id="18" presetID="22" presetClass="entr" presetSubtype="1" fill="hold" grpId="0" nodeType="afterEffect">
                                  <p:stCondLst>
                                    <p:cond delay="0"/>
                                  </p:stCondLst>
                                  <p:iterate type="lt">
                                    <p:tmPct val="10000"/>
                                  </p:iterate>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5" grpId="0" bldLvl="0" animBg="1"/>
      <p:bldP spid="6"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sym typeface="+mn-ea"/>
              </a:rPr>
              <a:t>场景运营诉求</a:t>
            </a:r>
            <a:endParaRPr lang="en-AU" dirty="0"/>
          </a:p>
        </p:txBody>
      </p:sp>
      <p:grpSp>
        <p:nvGrpSpPr>
          <p:cNvPr id="4" name="Group 3"/>
          <p:cNvGrpSpPr/>
          <p:nvPr/>
        </p:nvGrpSpPr>
        <p:grpSpPr>
          <a:xfrm>
            <a:off x="3740239" y="1775118"/>
            <a:ext cx="4711525" cy="4466935"/>
            <a:chOff x="71460" y="1228065"/>
            <a:chExt cx="4712139" cy="4466935"/>
          </a:xfrm>
        </p:grpSpPr>
        <p:sp>
          <p:nvSpPr>
            <p:cNvPr id="5" name="Freeform 4"/>
            <p:cNvSpPr/>
            <p:nvPr/>
          </p:nvSpPr>
          <p:spPr>
            <a:xfrm>
              <a:off x="2291693" y="3576097"/>
              <a:ext cx="1158773" cy="1142941"/>
            </a:xfrm>
            <a:custGeom>
              <a:avLst/>
              <a:gdLst>
                <a:gd name="connsiteX0" fmla="*/ 0 w 1158773"/>
                <a:gd name="connsiteY0" fmla="*/ 0 h 1142941"/>
                <a:gd name="connsiteX1" fmla="*/ 1158773 w 1158773"/>
                <a:gd name="connsiteY1" fmla="*/ 0 h 1142941"/>
                <a:gd name="connsiteX2" fmla="*/ 1153114 w 1158773"/>
                <a:gd name="connsiteY2" fmla="*/ 112081 h 1142941"/>
                <a:gd name="connsiteX3" fmla="*/ 10779 w 1158773"/>
                <a:gd name="connsiteY3" fmla="*/ 1142941 h 1142941"/>
                <a:gd name="connsiteX4" fmla="*/ 0 w 1158773"/>
                <a:gd name="connsiteY4" fmla="*/ 1142397 h 1142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773" h="1142941">
                  <a:moveTo>
                    <a:pt x="0" y="0"/>
                  </a:moveTo>
                  <a:lnTo>
                    <a:pt x="1158773" y="0"/>
                  </a:lnTo>
                  <a:lnTo>
                    <a:pt x="1153114" y="112081"/>
                  </a:lnTo>
                  <a:cubicBezTo>
                    <a:pt x="1094311" y="691100"/>
                    <a:pt x="605312" y="1142941"/>
                    <a:pt x="10779" y="1142941"/>
                  </a:cubicBezTo>
                  <a:lnTo>
                    <a:pt x="0" y="114239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reeform 5"/>
            <p:cNvSpPr/>
            <p:nvPr/>
          </p:nvSpPr>
          <p:spPr>
            <a:xfrm>
              <a:off x="2291559" y="2423600"/>
              <a:ext cx="1159042" cy="1153585"/>
            </a:xfrm>
            <a:custGeom>
              <a:avLst/>
              <a:gdLst>
                <a:gd name="connsiteX0" fmla="*/ 10779 w 1159042"/>
                <a:gd name="connsiteY0" fmla="*/ 0 h 1153585"/>
                <a:gd name="connsiteX1" fmla="*/ 1159042 w 1159042"/>
                <a:gd name="connsiteY1" fmla="*/ 1148263 h 1153585"/>
                <a:gd name="connsiteX2" fmla="*/ 1158773 w 1159042"/>
                <a:gd name="connsiteY2" fmla="*/ 1153585 h 1153585"/>
                <a:gd name="connsiteX3" fmla="*/ 0 w 1159042"/>
                <a:gd name="connsiteY3" fmla="*/ 1153585 h 1153585"/>
                <a:gd name="connsiteX4" fmla="*/ 0 w 1159042"/>
                <a:gd name="connsiteY4" fmla="*/ 544 h 1153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9042" h="1153585">
                  <a:moveTo>
                    <a:pt x="10779" y="0"/>
                  </a:moveTo>
                  <a:cubicBezTo>
                    <a:pt x="644947" y="0"/>
                    <a:pt x="1159042" y="514095"/>
                    <a:pt x="1159042" y="1148263"/>
                  </a:cubicBezTo>
                  <a:lnTo>
                    <a:pt x="1158773" y="1153585"/>
                  </a:lnTo>
                  <a:lnTo>
                    <a:pt x="0" y="1153585"/>
                  </a:lnTo>
                  <a:lnTo>
                    <a:pt x="0" y="54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Freeform 6"/>
            <p:cNvSpPr/>
            <p:nvPr/>
          </p:nvSpPr>
          <p:spPr>
            <a:xfrm>
              <a:off x="1162119" y="3576097"/>
              <a:ext cx="1137258" cy="1142941"/>
            </a:xfrm>
            <a:custGeom>
              <a:avLst/>
              <a:gdLst>
                <a:gd name="connsiteX0" fmla="*/ 0 w 1137258"/>
                <a:gd name="connsiteY0" fmla="*/ 0 h 1142941"/>
                <a:gd name="connsiteX1" fmla="*/ 1137258 w 1137258"/>
                <a:gd name="connsiteY1" fmla="*/ 0 h 1142941"/>
                <a:gd name="connsiteX2" fmla="*/ 1137258 w 1137258"/>
                <a:gd name="connsiteY2" fmla="*/ 1142941 h 1142941"/>
                <a:gd name="connsiteX3" fmla="*/ 1030634 w 1137258"/>
                <a:gd name="connsiteY3" fmla="*/ 1137557 h 1142941"/>
                <a:gd name="connsiteX4" fmla="*/ 4990 w 1137258"/>
                <a:gd name="connsiteY4" fmla="*/ 105381 h 1142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258" h="1142941">
                  <a:moveTo>
                    <a:pt x="0" y="0"/>
                  </a:moveTo>
                  <a:lnTo>
                    <a:pt x="1137258" y="0"/>
                  </a:lnTo>
                  <a:lnTo>
                    <a:pt x="1137258" y="1142941"/>
                  </a:lnTo>
                  <a:lnTo>
                    <a:pt x="1030634" y="1137557"/>
                  </a:lnTo>
                  <a:cubicBezTo>
                    <a:pt x="487804" y="1082429"/>
                    <a:pt x="56751" y="649200"/>
                    <a:pt x="4990" y="105381"/>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Freeform 7"/>
            <p:cNvSpPr/>
            <p:nvPr/>
          </p:nvSpPr>
          <p:spPr>
            <a:xfrm>
              <a:off x="1162119" y="2423600"/>
              <a:ext cx="1137484" cy="1152497"/>
            </a:xfrm>
            <a:custGeom>
              <a:avLst/>
              <a:gdLst>
                <a:gd name="connsiteX0" fmla="*/ 1137484 w 1137484"/>
                <a:gd name="connsiteY0" fmla="*/ 0 h 1152497"/>
                <a:gd name="connsiteX1" fmla="*/ 1137484 w 1137484"/>
                <a:gd name="connsiteY1" fmla="*/ 1152497 h 1152497"/>
                <a:gd name="connsiteX2" fmla="*/ 226 w 1137484"/>
                <a:gd name="connsiteY2" fmla="*/ 1152497 h 1152497"/>
                <a:gd name="connsiteX3" fmla="*/ 0 w 1137484"/>
                <a:gd name="connsiteY3" fmla="*/ 1147719 h 1152497"/>
                <a:gd name="connsiteX4" fmla="*/ 1030860 w 1137484"/>
                <a:gd name="connsiteY4" fmla="*/ 5384 h 1152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484" h="1152497">
                  <a:moveTo>
                    <a:pt x="1137484" y="0"/>
                  </a:moveTo>
                  <a:lnTo>
                    <a:pt x="1137484" y="1152497"/>
                  </a:lnTo>
                  <a:lnTo>
                    <a:pt x="226" y="1152497"/>
                  </a:lnTo>
                  <a:lnTo>
                    <a:pt x="0" y="1147719"/>
                  </a:lnTo>
                  <a:cubicBezTo>
                    <a:pt x="0" y="553187"/>
                    <a:pt x="451841" y="64187"/>
                    <a:pt x="1030860" y="538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9" name="Group 8"/>
            <p:cNvGrpSpPr/>
            <p:nvPr/>
          </p:nvGrpSpPr>
          <p:grpSpPr>
            <a:xfrm flipH="1">
              <a:off x="2604233" y="1228065"/>
              <a:ext cx="2179366" cy="1980727"/>
              <a:chOff x="1020361" y="1729660"/>
              <a:chExt cx="2179366" cy="1980727"/>
            </a:xfrm>
          </p:grpSpPr>
          <p:sp>
            <p:nvSpPr>
              <p:cNvPr id="25" name="Freeform 11"/>
              <p:cNvSpPr/>
              <p:nvPr/>
            </p:nvSpPr>
            <p:spPr bwMode="auto">
              <a:xfrm>
                <a:off x="2643207" y="1729660"/>
                <a:ext cx="549382" cy="1980727"/>
              </a:xfrm>
              <a:custGeom>
                <a:avLst/>
                <a:gdLst>
                  <a:gd name="T0" fmla="*/ 17 w 484"/>
                  <a:gd name="T1" fmla="*/ 0 h 1745"/>
                  <a:gd name="T2" fmla="*/ 480 w 484"/>
                  <a:gd name="T3" fmla="*/ 1542 h 1745"/>
                  <a:gd name="T4" fmla="*/ 484 w 484"/>
                  <a:gd name="T5" fmla="*/ 1745 h 1745"/>
                  <a:gd name="T6" fmla="*/ 0 w 484"/>
                  <a:gd name="T7" fmla="*/ 1380 h 1745"/>
                  <a:gd name="T8" fmla="*/ 17 w 484"/>
                  <a:gd name="T9" fmla="*/ 0 h 1745"/>
                </a:gdLst>
                <a:ahLst/>
                <a:cxnLst>
                  <a:cxn ang="0">
                    <a:pos x="T0" y="T1"/>
                  </a:cxn>
                  <a:cxn ang="0">
                    <a:pos x="T2" y="T3"/>
                  </a:cxn>
                  <a:cxn ang="0">
                    <a:pos x="T4" y="T5"/>
                  </a:cxn>
                  <a:cxn ang="0">
                    <a:pos x="T6" y="T7"/>
                  </a:cxn>
                  <a:cxn ang="0">
                    <a:pos x="T8" y="T9"/>
                  </a:cxn>
                </a:cxnLst>
                <a:rect l="0" t="0" r="r" b="b"/>
                <a:pathLst>
                  <a:path w="484" h="1745">
                    <a:moveTo>
                      <a:pt x="17" y="0"/>
                    </a:moveTo>
                    <a:lnTo>
                      <a:pt x="480" y="1542"/>
                    </a:lnTo>
                    <a:lnTo>
                      <a:pt x="484" y="1745"/>
                    </a:lnTo>
                    <a:lnTo>
                      <a:pt x="0" y="1380"/>
                    </a:lnTo>
                    <a:lnTo>
                      <a:pt x="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6" name="Freeform 12"/>
              <p:cNvSpPr/>
              <p:nvPr/>
            </p:nvSpPr>
            <p:spPr bwMode="auto">
              <a:xfrm>
                <a:off x="1020361" y="3295764"/>
                <a:ext cx="2179366" cy="414307"/>
              </a:xfrm>
              <a:custGeom>
                <a:avLst/>
                <a:gdLst>
                  <a:gd name="T0" fmla="*/ 1436 w 1920"/>
                  <a:gd name="T1" fmla="*/ 0 h 365"/>
                  <a:gd name="T2" fmla="*/ 1920 w 1920"/>
                  <a:gd name="T3" fmla="*/ 363 h 365"/>
                  <a:gd name="T4" fmla="*/ 1703 w 1920"/>
                  <a:gd name="T5" fmla="*/ 365 h 365"/>
                  <a:gd name="T6" fmla="*/ 0 w 1920"/>
                  <a:gd name="T7" fmla="*/ 38 h 365"/>
                  <a:gd name="T8" fmla="*/ 1436 w 1920"/>
                  <a:gd name="T9" fmla="*/ 0 h 365"/>
                </a:gdLst>
                <a:ahLst/>
                <a:cxnLst>
                  <a:cxn ang="0">
                    <a:pos x="T0" y="T1"/>
                  </a:cxn>
                  <a:cxn ang="0">
                    <a:pos x="T2" y="T3"/>
                  </a:cxn>
                  <a:cxn ang="0">
                    <a:pos x="T4" y="T5"/>
                  </a:cxn>
                  <a:cxn ang="0">
                    <a:pos x="T6" y="T7"/>
                  </a:cxn>
                  <a:cxn ang="0">
                    <a:pos x="T8" y="T9"/>
                  </a:cxn>
                </a:cxnLst>
                <a:rect l="0" t="0" r="r" b="b"/>
                <a:pathLst>
                  <a:path w="1920" h="365">
                    <a:moveTo>
                      <a:pt x="1436" y="0"/>
                    </a:moveTo>
                    <a:lnTo>
                      <a:pt x="1920" y="363"/>
                    </a:lnTo>
                    <a:lnTo>
                      <a:pt x="1703" y="365"/>
                    </a:lnTo>
                    <a:lnTo>
                      <a:pt x="0" y="38"/>
                    </a:lnTo>
                    <a:lnTo>
                      <a:pt x="1436"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7" name="Freeform 13"/>
              <p:cNvSpPr/>
              <p:nvPr/>
            </p:nvSpPr>
            <p:spPr bwMode="auto">
              <a:xfrm>
                <a:off x="1020791" y="1731194"/>
                <a:ext cx="1649281" cy="1610688"/>
              </a:xfrm>
              <a:custGeom>
                <a:avLst/>
                <a:gdLst>
                  <a:gd name="T0" fmla="*/ 1453 w 1453"/>
                  <a:gd name="T1" fmla="*/ 0 h 1419"/>
                  <a:gd name="T2" fmla="*/ 1436 w 1453"/>
                  <a:gd name="T3" fmla="*/ 1380 h 1419"/>
                  <a:gd name="T4" fmla="*/ 0 w 1453"/>
                  <a:gd name="T5" fmla="*/ 1419 h 1419"/>
                  <a:gd name="T6" fmla="*/ 115 w 1453"/>
                  <a:gd name="T7" fmla="*/ 152 h 1419"/>
                  <a:gd name="T8" fmla="*/ 1453 w 1453"/>
                  <a:gd name="T9" fmla="*/ 0 h 1419"/>
                </a:gdLst>
                <a:ahLst/>
                <a:cxnLst>
                  <a:cxn ang="0">
                    <a:pos x="T0" y="T1"/>
                  </a:cxn>
                  <a:cxn ang="0">
                    <a:pos x="T2" y="T3"/>
                  </a:cxn>
                  <a:cxn ang="0">
                    <a:pos x="T4" y="T5"/>
                  </a:cxn>
                  <a:cxn ang="0">
                    <a:pos x="T6" y="T7"/>
                  </a:cxn>
                  <a:cxn ang="0">
                    <a:pos x="T8" y="T9"/>
                  </a:cxn>
                </a:cxnLst>
                <a:rect l="0" t="0" r="r" b="b"/>
                <a:pathLst>
                  <a:path w="1453" h="1419">
                    <a:moveTo>
                      <a:pt x="1453" y="0"/>
                    </a:moveTo>
                    <a:lnTo>
                      <a:pt x="1436" y="1380"/>
                    </a:lnTo>
                    <a:lnTo>
                      <a:pt x="0" y="1419"/>
                    </a:lnTo>
                    <a:lnTo>
                      <a:pt x="115" y="152"/>
                    </a:lnTo>
                    <a:lnTo>
                      <a:pt x="1453" y="0"/>
                    </a:lnTo>
                    <a:close/>
                  </a:path>
                </a:pathLst>
              </a:custGeom>
              <a:solidFill>
                <a:schemeClr val="accent1">
                  <a:alpha val="9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8" name="TextBox 27"/>
              <p:cNvSpPr txBox="1"/>
              <p:nvPr/>
            </p:nvSpPr>
            <p:spPr>
              <a:xfrm>
                <a:off x="1477327" y="2055717"/>
                <a:ext cx="542207" cy="938719"/>
              </a:xfrm>
              <a:prstGeom prst="rect">
                <a:avLst/>
              </a:prstGeom>
              <a:noFill/>
            </p:spPr>
            <p:txBody>
              <a:bodyPr wrap="none" rtlCol="0">
                <a:spAutoFit/>
              </a:bodyPr>
              <a:lstStyle/>
              <a:p>
                <a:pPr fontAlgn="base">
                  <a:spcBef>
                    <a:spcPct val="0"/>
                  </a:spcBef>
                  <a:spcAft>
                    <a:spcPct val="0"/>
                  </a:spcAft>
                </a:pPr>
                <a:r>
                  <a:rPr lang="en-US" sz="5500" b="1" dirty="0">
                    <a:solidFill>
                      <a:schemeClr val="bg1"/>
                    </a:solidFill>
                    <a:latin typeface="+mj-lt"/>
                    <a:ea typeface="Fira Sans SemiBold Italic" panose="00000700000000000000" pitchFamily="50" charset="0"/>
                    <a:cs typeface="Clear Sans" panose="020B0503030202020304" pitchFamily="34" charset="0"/>
                  </a:rPr>
                  <a:t>1</a:t>
                </a:r>
                <a:endParaRPr lang="en-US" sz="5500" b="1" dirty="0">
                  <a:solidFill>
                    <a:schemeClr val="bg1"/>
                  </a:solidFill>
                  <a:latin typeface="+mj-lt"/>
                  <a:ea typeface="Fira Sans SemiBold Italic" panose="00000700000000000000" pitchFamily="50" charset="0"/>
                  <a:cs typeface="Clear Sans" panose="020B0503030202020304" pitchFamily="34" charset="0"/>
                </a:endParaRPr>
              </a:p>
            </p:txBody>
          </p:sp>
        </p:grpSp>
        <p:grpSp>
          <p:nvGrpSpPr>
            <p:cNvPr id="10" name="Group 9"/>
            <p:cNvGrpSpPr/>
            <p:nvPr/>
          </p:nvGrpSpPr>
          <p:grpSpPr>
            <a:xfrm flipH="1">
              <a:off x="356076" y="1666469"/>
              <a:ext cx="1718521" cy="1538490"/>
              <a:chOff x="3729363" y="2168064"/>
              <a:chExt cx="1718521" cy="1538490"/>
            </a:xfrm>
          </p:grpSpPr>
          <p:sp>
            <p:nvSpPr>
              <p:cNvPr id="21" name="Freeform 5"/>
              <p:cNvSpPr/>
              <p:nvPr/>
            </p:nvSpPr>
            <p:spPr bwMode="auto">
              <a:xfrm>
                <a:off x="3729363" y="3157172"/>
                <a:ext cx="1718521" cy="549382"/>
              </a:xfrm>
              <a:custGeom>
                <a:avLst/>
                <a:gdLst>
                  <a:gd name="T0" fmla="*/ 1514 w 1514"/>
                  <a:gd name="T1" fmla="*/ 27 h 484"/>
                  <a:gd name="T2" fmla="*/ 214 w 1514"/>
                  <a:gd name="T3" fmla="*/ 484 h 484"/>
                  <a:gd name="T4" fmla="*/ 0 w 1514"/>
                  <a:gd name="T5" fmla="*/ 482 h 484"/>
                  <a:gd name="T6" fmla="*/ 597 w 1514"/>
                  <a:gd name="T7" fmla="*/ 0 h 484"/>
                  <a:gd name="T8" fmla="*/ 1514 w 1514"/>
                  <a:gd name="T9" fmla="*/ 27 h 484"/>
                </a:gdLst>
                <a:ahLst/>
                <a:cxnLst>
                  <a:cxn ang="0">
                    <a:pos x="T0" y="T1"/>
                  </a:cxn>
                  <a:cxn ang="0">
                    <a:pos x="T2" y="T3"/>
                  </a:cxn>
                  <a:cxn ang="0">
                    <a:pos x="T4" y="T5"/>
                  </a:cxn>
                  <a:cxn ang="0">
                    <a:pos x="T6" y="T7"/>
                  </a:cxn>
                  <a:cxn ang="0">
                    <a:pos x="T8" y="T9"/>
                  </a:cxn>
                </a:cxnLst>
                <a:rect l="0" t="0" r="r" b="b"/>
                <a:pathLst>
                  <a:path w="1514" h="484">
                    <a:moveTo>
                      <a:pt x="1514" y="27"/>
                    </a:moveTo>
                    <a:lnTo>
                      <a:pt x="214" y="484"/>
                    </a:lnTo>
                    <a:lnTo>
                      <a:pt x="0" y="482"/>
                    </a:lnTo>
                    <a:lnTo>
                      <a:pt x="597" y="0"/>
                    </a:lnTo>
                    <a:lnTo>
                      <a:pt x="1514" y="27"/>
                    </a:lnTo>
                    <a:close/>
                  </a:path>
                </a:pathLst>
              </a:custGeom>
              <a:solidFill>
                <a:schemeClr val="accent3">
                  <a:lumMod val="75000"/>
                  <a:lumOff val="25000"/>
                  <a:alpha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2" name="Freeform 6"/>
              <p:cNvSpPr/>
              <p:nvPr/>
            </p:nvSpPr>
            <p:spPr bwMode="auto">
              <a:xfrm>
                <a:off x="3733091" y="2168064"/>
                <a:ext cx="677647" cy="1536907"/>
              </a:xfrm>
              <a:custGeom>
                <a:avLst/>
                <a:gdLst>
                  <a:gd name="T0" fmla="*/ 597 w 597"/>
                  <a:gd name="T1" fmla="*/ 872 h 1354"/>
                  <a:gd name="T2" fmla="*/ 0 w 597"/>
                  <a:gd name="T3" fmla="*/ 1354 h 1354"/>
                  <a:gd name="T4" fmla="*/ 2 w 597"/>
                  <a:gd name="T5" fmla="*/ 1153 h 1354"/>
                  <a:gd name="T6" fmla="*/ 586 w 597"/>
                  <a:gd name="T7" fmla="*/ 0 h 1354"/>
                  <a:gd name="T8" fmla="*/ 597 w 597"/>
                  <a:gd name="T9" fmla="*/ 872 h 1354"/>
                </a:gdLst>
                <a:ahLst/>
                <a:cxnLst>
                  <a:cxn ang="0">
                    <a:pos x="T0" y="T1"/>
                  </a:cxn>
                  <a:cxn ang="0">
                    <a:pos x="T2" y="T3"/>
                  </a:cxn>
                  <a:cxn ang="0">
                    <a:pos x="T4" y="T5"/>
                  </a:cxn>
                  <a:cxn ang="0">
                    <a:pos x="T6" y="T7"/>
                  </a:cxn>
                  <a:cxn ang="0">
                    <a:pos x="T8" y="T9"/>
                  </a:cxn>
                </a:cxnLst>
                <a:rect l="0" t="0" r="r" b="b"/>
                <a:pathLst>
                  <a:path w="597" h="1354">
                    <a:moveTo>
                      <a:pt x="597" y="872"/>
                    </a:moveTo>
                    <a:lnTo>
                      <a:pt x="0" y="1354"/>
                    </a:lnTo>
                    <a:lnTo>
                      <a:pt x="2" y="1153"/>
                    </a:lnTo>
                    <a:lnTo>
                      <a:pt x="586" y="0"/>
                    </a:lnTo>
                    <a:lnTo>
                      <a:pt x="597" y="872"/>
                    </a:lnTo>
                    <a:close/>
                  </a:path>
                </a:pathLst>
              </a:custGeom>
              <a:solidFill>
                <a:schemeClr val="accent3">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23" name="Freeform 7"/>
              <p:cNvSpPr/>
              <p:nvPr/>
            </p:nvSpPr>
            <p:spPr bwMode="auto">
              <a:xfrm>
                <a:off x="4393212" y="2170442"/>
                <a:ext cx="1054496" cy="1019308"/>
              </a:xfrm>
              <a:custGeom>
                <a:avLst/>
                <a:gdLst>
                  <a:gd name="T0" fmla="*/ 889 w 929"/>
                  <a:gd name="T1" fmla="*/ 61 h 898"/>
                  <a:gd name="T2" fmla="*/ 929 w 929"/>
                  <a:gd name="T3" fmla="*/ 898 h 898"/>
                  <a:gd name="T4" fmla="*/ 12 w 929"/>
                  <a:gd name="T5" fmla="*/ 872 h 898"/>
                  <a:gd name="T6" fmla="*/ 0 w 929"/>
                  <a:gd name="T7" fmla="*/ 0 h 898"/>
                  <a:gd name="T8" fmla="*/ 889 w 929"/>
                  <a:gd name="T9" fmla="*/ 61 h 898"/>
                </a:gdLst>
                <a:ahLst/>
                <a:cxnLst>
                  <a:cxn ang="0">
                    <a:pos x="T0" y="T1"/>
                  </a:cxn>
                  <a:cxn ang="0">
                    <a:pos x="T2" y="T3"/>
                  </a:cxn>
                  <a:cxn ang="0">
                    <a:pos x="T4" y="T5"/>
                  </a:cxn>
                  <a:cxn ang="0">
                    <a:pos x="T6" y="T7"/>
                  </a:cxn>
                  <a:cxn ang="0">
                    <a:pos x="T8" y="T9"/>
                  </a:cxn>
                </a:cxnLst>
                <a:rect l="0" t="0" r="r" b="b"/>
                <a:pathLst>
                  <a:path w="929" h="898">
                    <a:moveTo>
                      <a:pt x="889" y="61"/>
                    </a:moveTo>
                    <a:lnTo>
                      <a:pt x="929" y="898"/>
                    </a:lnTo>
                    <a:lnTo>
                      <a:pt x="12" y="872"/>
                    </a:lnTo>
                    <a:lnTo>
                      <a:pt x="0" y="0"/>
                    </a:lnTo>
                    <a:lnTo>
                      <a:pt x="889" y="61"/>
                    </a:lnTo>
                    <a:close/>
                  </a:path>
                </a:pathLst>
              </a:custGeom>
              <a:solidFill>
                <a:schemeClr val="accent3">
                  <a:alpha val="90000"/>
                </a:schemeClr>
              </a:solidFill>
              <a:ln w="9525">
                <a:noFill/>
                <a:round/>
              </a:ln>
            </p:spPr>
            <p:txBody>
              <a:bodyPr vert="horz" wrap="square" lIns="121920" tIns="60960" rIns="121920" bIns="60960" numCol="1" anchor="t" anchorCtr="0" compatLnSpc="1"/>
              <a:lstStyle/>
              <a:p>
                <a:endParaRPr lang="en-US" sz="2400"/>
              </a:p>
            </p:txBody>
          </p:sp>
          <p:sp>
            <p:nvSpPr>
              <p:cNvPr id="24" name="TextBox 23"/>
              <p:cNvSpPr txBox="1"/>
              <p:nvPr/>
            </p:nvSpPr>
            <p:spPr>
              <a:xfrm>
                <a:off x="4652871" y="2342496"/>
                <a:ext cx="444410" cy="707886"/>
              </a:xfrm>
              <a:prstGeom prst="rect">
                <a:avLst/>
              </a:prstGeom>
              <a:noFill/>
            </p:spPr>
            <p:txBody>
              <a:bodyPr wrap="none" rtlCol="0">
                <a:spAutoFit/>
              </a:bodyPr>
              <a:lstStyle/>
              <a:p>
                <a:pPr fontAlgn="base">
                  <a:spcBef>
                    <a:spcPct val="0"/>
                  </a:spcBef>
                  <a:spcAft>
                    <a:spcPct val="0"/>
                  </a:spcAft>
                </a:pPr>
                <a:r>
                  <a:rPr lang="en-US" sz="4000" b="1" dirty="0">
                    <a:solidFill>
                      <a:schemeClr val="bg1"/>
                    </a:solidFill>
                    <a:latin typeface="+mj-lt"/>
                    <a:ea typeface="Fira Sans SemiBold Italic" panose="00000700000000000000" pitchFamily="50" charset="0"/>
                    <a:cs typeface="Clear Sans" panose="020B0503030202020304" pitchFamily="34" charset="0"/>
                  </a:rPr>
                  <a:t>2</a:t>
                </a:r>
                <a:endParaRPr lang="en-US" sz="4000" b="1" dirty="0">
                  <a:solidFill>
                    <a:schemeClr val="bg1"/>
                  </a:solidFill>
                  <a:latin typeface="+mj-lt"/>
                  <a:ea typeface="Fira Sans SemiBold Italic" panose="00000700000000000000" pitchFamily="50" charset="0"/>
                  <a:cs typeface="Clear Sans" panose="020B0503030202020304" pitchFamily="34" charset="0"/>
                </a:endParaRPr>
              </a:p>
            </p:txBody>
          </p:sp>
        </p:grpSp>
        <p:grpSp>
          <p:nvGrpSpPr>
            <p:cNvPr id="11" name="Group 10"/>
            <p:cNvGrpSpPr/>
            <p:nvPr/>
          </p:nvGrpSpPr>
          <p:grpSpPr>
            <a:xfrm flipH="1">
              <a:off x="71460" y="3826674"/>
              <a:ext cx="2022610" cy="1868326"/>
              <a:chOff x="3709890" y="4328269"/>
              <a:chExt cx="2022610" cy="1868326"/>
            </a:xfrm>
          </p:grpSpPr>
          <p:sp>
            <p:nvSpPr>
              <p:cNvPr id="17" name="Freeform 8"/>
              <p:cNvSpPr/>
              <p:nvPr/>
            </p:nvSpPr>
            <p:spPr bwMode="auto">
              <a:xfrm>
                <a:off x="3713813" y="4331647"/>
                <a:ext cx="384795" cy="1864948"/>
              </a:xfrm>
              <a:custGeom>
                <a:avLst/>
                <a:gdLst>
                  <a:gd name="T0" fmla="*/ 330 w 339"/>
                  <a:gd name="T1" fmla="*/ 1643 h 1643"/>
                  <a:gd name="T2" fmla="*/ 2 w 339"/>
                  <a:gd name="T3" fmla="*/ 201 h 1643"/>
                  <a:gd name="T4" fmla="*/ 0 w 339"/>
                  <a:gd name="T5" fmla="*/ 0 h 1643"/>
                  <a:gd name="T6" fmla="*/ 339 w 339"/>
                  <a:gd name="T7" fmla="*/ 263 h 1643"/>
                  <a:gd name="T8" fmla="*/ 330 w 339"/>
                  <a:gd name="T9" fmla="*/ 1643 h 1643"/>
                </a:gdLst>
                <a:ahLst/>
                <a:cxnLst>
                  <a:cxn ang="0">
                    <a:pos x="T0" y="T1"/>
                  </a:cxn>
                  <a:cxn ang="0">
                    <a:pos x="T2" y="T3"/>
                  </a:cxn>
                  <a:cxn ang="0">
                    <a:pos x="T4" y="T5"/>
                  </a:cxn>
                  <a:cxn ang="0">
                    <a:pos x="T6" y="T7"/>
                  </a:cxn>
                  <a:cxn ang="0">
                    <a:pos x="T8" y="T9"/>
                  </a:cxn>
                </a:cxnLst>
                <a:rect l="0" t="0" r="r" b="b"/>
                <a:pathLst>
                  <a:path w="339" h="1643">
                    <a:moveTo>
                      <a:pt x="330" y="1643"/>
                    </a:moveTo>
                    <a:lnTo>
                      <a:pt x="2" y="201"/>
                    </a:lnTo>
                    <a:lnTo>
                      <a:pt x="0" y="0"/>
                    </a:lnTo>
                    <a:lnTo>
                      <a:pt x="339" y="263"/>
                    </a:lnTo>
                    <a:lnTo>
                      <a:pt x="330" y="1643"/>
                    </a:lnTo>
                    <a:close/>
                  </a:path>
                </a:pathLst>
              </a:custGeom>
              <a:solidFill>
                <a:schemeClr val="accent4">
                  <a:lumMod val="60000"/>
                  <a:lumOff val="40000"/>
                </a:schemeClr>
              </a:solidFill>
              <a:ln>
                <a:noFill/>
              </a:ln>
            </p:spPr>
            <p:txBody>
              <a:bodyPr vert="horz" wrap="square" lIns="121920" tIns="60960" rIns="121920" bIns="60960" numCol="1" anchor="t" anchorCtr="0" compatLnSpc="1"/>
              <a:lstStyle/>
              <a:p>
                <a:endParaRPr lang="en-US" sz="2400"/>
              </a:p>
            </p:txBody>
          </p:sp>
          <p:sp>
            <p:nvSpPr>
              <p:cNvPr id="18" name="Freeform 9"/>
              <p:cNvSpPr/>
              <p:nvPr/>
            </p:nvSpPr>
            <p:spPr bwMode="auto">
              <a:xfrm>
                <a:off x="3709890" y="4328269"/>
                <a:ext cx="2019320" cy="300798"/>
              </a:xfrm>
              <a:custGeom>
                <a:avLst/>
                <a:gdLst>
                  <a:gd name="T0" fmla="*/ 339 w 1779"/>
                  <a:gd name="T1" fmla="*/ 265 h 265"/>
                  <a:gd name="T2" fmla="*/ 0 w 1779"/>
                  <a:gd name="T3" fmla="*/ 2 h 265"/>
                  <a:gd name="T4" fmla="*/ 215 w 1779"/>
                  <a:gd name="T5" fmla="*/ 0 h 265"/>
                  <a:gd name="T6" fmla="*/ 1779 w 1779"/>
                  <a:gd name="T7" fmla="*/ 233 h 265"/>
                  <a:gd name="T8" fmla="*/ 339 w 1779"/>
                  <a:gd name="T9" fmla="*/ 265 h 265"/>
                </a:gdLst>
                <a:ahLst/>
                <a:cxnLst>
                  <a:cxn ang="0">
                    <a:pos x="T0" y="T1"/>
                  </a:cxn>
                  <a:cxn ang="0">
                    <a:pos x="T2" y="T3"/>
                  </a:cxn>
                  <a:cxn ang="0">
                    <a:pos x="T4" y="T5"/>
                  </a:cxn>
                  <a:cxn ang="0">
                    <a:pos x="T6" y="T7"/>
                  </a:cxn>
                  <a:cxn ang="0">
                    <a:pos x="T8" y="T9"/>
                  </a:cxn>
                </a:cxnLst>
                <a:rect l="0" t="0" r="r" b="b"/>
                <a:pathLst>
                  <a:path w="1779" h="265">
                    <a:moveTo>
                      <a:pt x="339" y="265"/>
                    </a:moveTo>
                    <a:lnTo>
                      <a:pt x="0" y="2"/>
                    </a:lnTo>
                    <a:lnTo>
                      <a:pt x="215" y="0"/>
                    </a:lnTo>
                    <a:lnTo>
                      <a:pt x="1779" y="233"/>
                    </a:lnTo>
                    <a:lnTo>
                      <a:pt x="339" y="265"/>
                    </a:lnTo>
                    <a:close/>
                  </a:path>
                </a:pathLst>
              </a:custGeom>
              <a:solidFill>
                <a:schemeClr val="accent4">
                  <a:lumMod val="75000"/>
                  <a:alpha val="85000"/>
                </a:schemeClr>
              </a:solidFill>
              <a:ln>
                <a:noFill/>
              </a:ln>
            </p:spPr>
            <p:txBody>
              <a:bodyPr vert="horz" wrap="square" lIns="121920" tIns="60960" rIns="121920" bIns="60960" numCol="1" anchor="t" anchorCtr="0" compatLnSpc="1"/>
              <a:lstStyle/>
              <a:p>
                <a:endParaRPr lang="en-US" sz="2400"/>
              </a:p>
            </p:txBody>
          </p:sp>
          <p:sp>
            <p:nvSpPr>
              <p:cNvPr id="19" name="Freeform 10"/>
              <p:cNvSpPr/>
              <p:nvPr/>
            </p:nvSpPr>
            <p:spPr bwMode="auto">
              <a:xfrm>
                <a:off x="4083333" y="4590448"/>
                <a:ext cx="1649167" cy="1606146"/>
              </a:xfrm>
              <a:custGeom>
                <a:avLst/>
                <a:gdLst>
                  <a:gd name="T0" fmla="*/ 1450 w 1450"/>
                  <a:gd name="T1" fmla="*/ 0 h 1412"/>
                  <a:gd name="T2" fmla="*/ 1328 w 1450"/>
                  <a:gd name="T3" fmla="*/ 1250 h 1412"/>
                  <a:gd name="T4" fmla="*/ 0 w 1450"/>
                  <a:gd name="T5" fmla="*/ 1412 h 1412"/>
                  <a:gd name="T6" fmla="*/ 10 w 1450"/>
                  <a:gd name="T7" fmla="*/ 32 h 1412"/>
                  <a:gd name="T8" fmla="*/ 1450 w 1450"/>
                  <a:gd name="T9" fmla="*/ 0 h 1412"/>
                  <a:gd name="connsiteX0" fmla="*/ 10000 w 10000"/>
                  <a:gd name="connsiteY0" fmla="*/ 173 h 9773"/>
                  <a:gd name="connsiteX1" fmla="*/ 9159 w 10000"/>
                  <a:gd name="connsiteY1" fmla="*/ 8626 h 9773"/>
                  <a:gd name="connsiteX2" fmla="*/ 0 w 10000"/>
                  <a:gd name="connsiteY2" fmla="*/ 9773 h 9773"/>
                  <a:gd name="connsiteX3" fmla="*/ 69 w 10000"/>
                  <a:gd name="connsiteY3" fmla="*/ 0 h 9773"/>
                  <a:gd name="connsiteX4" fmla="*/ 10000 w 10000"/>
                  <a:gd name="connsiteY4" fmla="*/ 173 h 9773"/>
                  <a:gd name="connsiteX0-1" fmla="*/ 10020 w 10020"/>
                  <a:gd name="connsiteY0-2" fmla="*/ 0 h 10254"/>
                  <a:gd name="connsiteX1-3" fmla="*/ 9159 w 10020"/>
                  <a:gd name="connsiteY1-4" fmla="*/ 9080 h 10254"/>
                  <a:gd name="connsiteX2-5" fmla="*/ 0 w 10020"/>
                  <a:gd name="connsiteY2-6" fmla="*/ 10254 h 10254"/>
                  <a:gd name="connsiteX3-7" fmla="*/ 69 w 10020"/>
                  <a:gd name="connsiteY3-8" fmla="*/ 254 h 10254"/>
                  <a:gd name="connsiteX4-9" fmla="*/ 10020 w 10020"/>
                  <a:gd name="connsiteY4-10" fmla="*/ 0 h 1025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20" h="10254">
                    <a:moveTo>
                      <a:pt x="10020" y="0"/>
                    </a:moveTo>
                    <a:cubicBezTo>
                      <a:pt x="9740" y="2883"/>
                      <a:pt x="9439" y="6197"/>
                      <a:pt x="9159" y="9080"/>
                    </a:cubicBezTo>
                    <a:lnTo>
                      <a:pt x="0" y="10254"/>
                    </a:lnTo>
                    <a:cubicBezTo>
                      <a:pt x="23" y="6920"/>
                      <a:pt x="46" y="3588"/>
                      <a:pt x="69" y="254"/>
                    </a:cubicBezTo>
                    <a:lnTo>
                      <a:pt x="10020" y="0"/>
                    </a:lnTo>
                    <a:close/>
                  </a:path>
                </a:pathLst>
              </a:custGeom>
              <a:solidFill>
                <a:schemeClr val="accent4">
                  <a:alpha val="85000"/>
                </a:schemeClr>
              </a:solidFill>
              <a:ln>
                <a:noFill/>
              </a:ln>
            </p:spPr>
            <p:txBody>
              <a:bodyPr vert="horz" wrap="square" lIns="121920" tIns="60960" rIns="121920" bIns="60960" numCol="1" anchor="t" anchorCtr="0" compatLnSpc="1"/>
              <a:lstStyle/>
              <a:p>
                <a:endParaRPr lang="en-US" sz="2400"/>
              </a:p>
            </p:txBody>
          </p:sp>
          <p:sp>
            <p:nvSpPr>
              <p:cNvPr id="20" name="TextBox 19"/>
              <p:cNvSpPr txBox="1"/>
              <p:nvPr/>
            </p:nvSpPr>
            <p:spPr>
              <a:xfrm>
                <a:off x="4589155" y="4854571"/>
                <a:ext cx="542207" cy="938719"/>
              </a:xfrm>
              <a:prstGeom prst="rect">
                <a:avLst/>
              </a:prstGeom>
              <a:noFill/>
            </p:spPr>
            <p:txBody>
              <a:bodyPr wrap="none" rtlCol="0">
                <a:spAutoFit/>
              </a:bodyPr>
              <a:lstStyle/>
              <a:p>
                <a:pPr fontAlgn="base">
                  <a:spcBef>
                    <a:spcPct val="0"/>
                  </a:spcBef>
                  <a:spcAft>
                    <a:spcPct val="0"/>
                  </a:spcAft>
                </a:pPr>
                <a:r>
                  <a:rPr lang="en-US" sz="5500" b="1" dirty="0">
                    <a:solidFill>
                      <a:schemeClr val="bg1"/>
                    </a:solidFill>
                    <a:latin typeface="+mj-lt"/>
                    <a:ea typeface="Fira Sans SemiBold Italic" panose="00000700000000000000" pitchFamily="50" charset="0"/>
                    <a:cs typeface="Clear Sans" panose="020B0503030202020304" pitchFamily="34" charset="0"/>
                  </a:rPr>
                  <a:t>3</a:t>
                </a:r>
                <a:endParaRPr lang="en-US" sz="5500" b="1" dirty="0">
                  <a:solidFill>
                    <a:schemeClr val="bg1"/>
                  </a:solidFill>
                  <a:latin typeface="+mj-lt"/>
                  <a:ea typeface="Fira Sans SemiBold Italic" panose="00000700000000000000" pitchFamily="50" charset="0"/>
                  <a:cs typeface="Clear Sans" panose="020B0503030202020304" pitchFamily="34" charset="0"/>
                </a:endParaRPr>
              </a:p>
            </p:txBody>
          </p:sp>
        </p:grpSp>
        <p:grpSp>
          <p:nvGrpSpPr>
            <p:cNvPr id="12" name="Group 11"/>
            <p:cNvGrpSpPr/>
            <p:nvPr/>
          </p:nvGrpSpPr>
          <p:grpSpPr>
            <a:xfrm flipH="1">
              <a:off x="2621885" y="3820971"/>
              <a:ext cx="1239515" cy="1057901"/>
              <a:chOff x="1942560" y="4322566"/>
              <a:chExt cx="1239515" cy="1057901"/>
            </a:xfrm>
          </p:grpSpPr>
          <p:sp>
            <p:nvSpPr>
              <p:cNvPr id="13" name="Freeform 14"/>
              <p:cNvSpPr/>
              <p:nvPr/>
            </p:nvSpPr>
            <p:spPr bwMode="auto">
              <a:xfrm>
                <a:off x="2811536" y="4322566"/>
                <a:ext cx="370038" cy="1057901"/>
              </a:xfrm>
              <a:custGeom>
                <a:avLst/>
                <a:gdLst>
                  <a:gd name="T0" fmla="*/ 0 w 326"/>
                  <a:gd name="T1" fmla="*/ 203 h 932"/>
                  <a:gd name="T2" fmla="*/ 326 w 326"/>
                  <a:gd name="T3" fmla="*/ 0 h 932"/>
                  <a:gd name="T4" fmla="*/ 324 w 326"/>
                  <a:gd name="T5" fmla="*/ 205 h 932"/>
                  <a:gd name="T6" fmla="*/ 0 w 326"/>
                  <a:gd name="T7" fmla="*/ 932 h 932"/>
                  <a:gd name="T8" fmla="*/ 0 w 326"/>
                  <a:gd name="T9" fmla="*/ 203 h 932"/>
                </a:gdLst>
                <a:ahLst/>
                <a:cxnLst>
                  <a:cxn ang="0">
                    <a:pos x="T0" y="T1"/>
                  </a:cxn>
                  <a:cxn ang="0">
                    <a:pos x="T2" y="T3"/>
                  </a:cxn>
                  <a:cxn ang="0">
                    <a:pos x="T4" y="T5"/>
                  </a:cxn>
                  <a:cxn ang="0">
                    <a:pos x="T6" y="T7"/>
                  </a:cxn>
                  <a:cxn ang="0">
                    <a:pos x="T8" y="T9"/>
                  </a:cxn>
                </a:cxnLst>
                <a:rect l="0" t="0" r="r" b="b"/>
                <a:pathLst>
                  <a:path w="326" h="932">
                    <a:moveTo>
                      <a:pt x="0" y="203"/>
                    </a:moveTo>
                    <a:lnTo>
                      <a:pt x="326" y="0"/>
                    </a:lnTo>
                    <a:lnTo>
                      <a:pt x="324" y="205"/>
                    </a:lnTo>
                    <a:lnTo>
                      <a:pt x="0" y="932"/>
                    </a:lnTo>
                    <a:lnTo>
                      <a:pt x="0" y="203"/>
                    </a:lnTo>
                    <a:close/>
                  </a:path>
                </a:pathLst>
              </a:custGeom>
              <a:solidFill>
                <a:schemeClr val="accent2">
                  <a:lumMod val="60000"/>
                  <a:lumOff val="4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14" name="Freeform 15"/>
              <p:cNvSpPr/>
              <p:nvPr/>
            </p:nvSpPr>
            <p:spPr bwMode="auto">
              <a:xfrm>
                <a:off x="1942560" y="4325230"/>
                <a:ext cx="1239515" cy="230423"/>
              </a:xfrm>
              <a:custGeom>
                <a:avLst/>
                <a:gdLst>
                  <a:gd name="T0" fmla="*/ 0 w 1092"/>
                  <a:gd name="T1" fmla="*/ 190 h 203"/>
                  <a:gd name="T2" fmla="*/ 875 w 1092"/>
                  <a:gd name="T3" fmla="*/ 0 h 203"/>
                  <a:gd name="T4" fmla="*/ 1092 w 1092"/>
                  <a:gd name="T5" fmla="*/ 0 h 203"/>
                  <a:gd name="T6" fmla="*/ 766 w 1092"/>
                  <a:gd name="T7" fmla="*/ 203 h 203"/>
                  <a:gd name="T8" fmla="*/ 0 w 1092"/>
                  <a:gd name="T9" fmla="*/ 190 h 203"/>
                </a:gdLst>
                <a:ahLst/>
                <a:cxnLst>
                  <a:cxn ang="0">
                    <a:pos x="T0" y="T1"/>
                  </a:cxn>
                  <a:cxn ang="0">
                    <a:pos x="T2" y="T3"/>
                  </a:cxn>
                  <a:cxn ang="0">
                    <a:pos x="T4" y="T5"/>
                  </a:cxn>
                  <a:cxn ang="0">
                    <a:pos x="T6" y="T7"/>
                  </a:cxn>
                  <a:cxn ang="0">
                    <a:pos x="T8" y="T9"/>
                  </a:cxn>
                </a:cxnLst>
                <a:rect l="0" t="0" r="r" b="b"/>
                <a:pathLst>
                  <a:path w="1092" h="203">
                    <a:moveTo>
                      <a:pt x="0" y="190"/>
                    </a:moveTo>
                    <a:lnTo>
                      <a:pt x="875" y="0"/>
                    </a:lnTo>
                    <a:lnTo>
                      <a:pt x="1092" y="0"/>
                    </a:lnTo>
                    <a:lnTo>
                      <a:pt x="766" y="203"/>
                    </a:lnTo>
                    <a:lnTo>
                      <a:pt x="0" y="190"/>
                    </a:lnTo>
                    <a:close/>
                  </a:path>
                </a:pathLst>
              </a:custGeom>
              <a:solidFill>
                <a:schemeClr val="accent2">
                  <a:lumMod val="75000"/>
                  <a:alpha val="9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15" name="Freeform 16"/>
              <p:cNvSpPr/>
              <p:nvPr/>
            </p:nvSpPr>
            <p:spPr bwMode="auto">
              <a:xfrm>
                <a:off x="1942560" y="4538233"/>
                <a:ext cx="869476" cy="842234"/>
              </a:xfrm>
              <a:custGeom>
                <a:avLst/>
                <a:gdLst>
                  <a:gd name="T0" fmla="*/ 766 w 766"/>
                  <a:gd name="T1" fmla="*/ 13 h 742"/>
                  <a:gd name="T2" fmla="*/ 766 w 766"/>
                  <a:gd name="T3" fmla="*/ 742 h 742"/>
                  <a:gd name="T4" fmla="*/ 21 w 766"/>
                  <a:gd name="T5" fmla="*/ 702 h 742"/>
                  <a:gd name="T6" fmla="*/ 0 w 766"/>
                  <a:gd name="T7" fmla="*/ 0 h 742"/>
                  <a:gd name="T8" fmla="*/ 766 w 766"/>
                  <a:gd name="T9" fmla="*/ 13 h 742"/>
                </a:gdLst>
                <a:ahLst/>
                <a:cxnLst>
                  <a:cxn ang="0">
                    <a:pos x="T0" y="T1"/>
                  </a:cxn>
                  <a:cxn ang="0">
                    <a:pos x="T2" y="T3"/>
                  </a:cxn>
                  <a:cxn ang="0">
                    <a:pos x="T4" y="T5"/>
                  </a:cxn>
                  <a:cxn ang="0">
                    <a:pos x="T6" y="T7"/>
                  </a:cxn>
                  <a:cxn ang="0">
                    <a:pos x="T8" y="T9"/>
                  </a:cxn>
                </a:cxnLst>
                <a:rect l="0" t="0" r="r" b="b"/>
                <a:pathLst>
                  <a:path w="766" h="742">
                    <a:moveTo>
                      <a:pt x="766" y="13"/>
                    </a:moveTo>
                    <a:lnTo>
                      <a:pt x="766" y="742"/>
                    </a:lnTo>
                    <a:lnTo>
                      <a:pt x="21" y="702"/>
                    </a:lnTo>
                    <a:lnTo>
                      <a:pt x="0" y="0"/>
                    </a:lnTo>
                    <a:lnTo>
                      <a:pt x="766" y="13"/>
                    </a:lnTo>
                    <a:close/>
                  </a:path>
                </a:pathLst>
              </a:custGeom>
              <a:solidFill>
                <a:schemeClr val="accent2">
                  <a:alpha val="9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2400"/>
              </a:p>
            </p:txBody>
          </p:sp>
          <p:sp>
            <p:nvSpPr>
              <p:cNvPr id="16" name="TextBox 15"/>
              <p:cNvSpPr txBox="1"/>
              <p:nvPr/>
            </p:nvSpPr>
            <p:spPr>
              <a:xfrm>
                <a:off x="2049855" y="4567043"/>
                <a:ext cx="444410" cy="707886"/>
              </a:xfrm>
              <a:prstGeom prst="rect">
                <a:avLst/>
              </a:prstGeom>
              <a:noFill/>
            </p:spPr>
            <p:txBody>
              <a:bodyPr wrap="none" rtlCol="0">
                <a:spAutoFit/>
              </a:bodyPr>
              <a:lstStyle/>
              <a:p>
                <a:pPr fontAlgn="base">
                  <a:spcBef>
                    <a:spcPct val="0"/>
                  </a:spcBef>
                  <a:spcAft>
                    <a:spcPct val="0"/>
                  </a:spcAft>
                </a:pPr>
                <a:r>
                  <a:rPr lang="en-US" sz="4000" b="1" dirty="0">
                    <a:solidFill>
                      <a:schemeClr val="bg1"/>
                    </a:solidFill>
                    <a:latin typeface="+mj-lt"/>
                    <a:ea typeface="Fira Sans SemiBold Italic" panose="00000700000000000000" pitchFamily="50" charset="0"/>
                    <a:cs typeface="Clear Sans" panose="020B0503030202020304" pitchFamily="34" charset="0"/>
                  </a:rPr>
                  <a:t>4</a:t>
                </a:r>
                <a:endParaRPr lang="en-US" sz="4000" b="1" dirty="0">
                  <a:solidFill>
                    <a:schemeClr val="bg1"/>
                  </a:solidFill>
                  <a:latin typeface="+mj-lt"/>
                  <a:ea typeface="Fira Sans SemiBold Italic" panose="00000700000000000000" pitchFamily="50" charset="0"/>
                  <a:cs typeface="Clear Sans" panose="020B0503030202020304" pitchFamily="34" charset="0"/>
                </a:endParaRPr>
              </a:p>
            </p:txBody>
          </p:sp>
        </p:grpSp>
      </p:grpSp>
      <p:grpSp>
        <p:nvGrpSpPr>
          <p:cNvPr id="29" name="Group 28"/>
          <p:cNvGrpSpPr/>
          <p:nvPr/>
        </p:nvGrpSpPr>
        <p:grpSpPr>
          <a:xfrm>
            <a:off x="8959359" y="1945110"/>
            <a:ext cx="2476500" cy="1025525"/>
            <a:chOff x="8161423" y="1814058"/>
            <a:chExt cx="2476822" cy="1025525"/>
          </a:xfrm>
        </p:grpSpPr>
        <p:sp>
          <p:nvSpPr>
            <p:cNvPr id="30" name="Text Placeholder 60"/>
            <p:cNvSpPr txBox="1"/>
            <p:nvPr/>
          </p:nvSpPr>
          <p:spPr>
            <a:xfrm>
              <a:off x="8161423" y="1814058"/>
              <a:ext cx="2338188" cy="292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id-ID" sz="2000" b="1" dirty="0">
                  <a:solidFill>
                    <a:schemeClr val="accent1"/>
                  </a:solidFill>
                  <a:latin typeface="+mj-lt"/>
                </a:rPr>
                <a:t>多选择权</a:t>
              </a:r>
              <a:endParaRPr lang="zh-CN" altLang="id-ID" sz="2000" b="1" dirty="0">
                <a:solidFill>
                  <a:schemeClr val="accent1"/>
                </a:solidFill>
                <a:latin typeface="+mj-lt"/>
              </a:endParaRPr>
            </a:p>
          </p:txBody>
        </p:sp>
        <p:sp>
          <p:nvSpPr>
            <p:cNvPr id="31" name="Text Placeholder 62"/>
            <p:cNvSpPr txBox="1"/>
            <p:nvPr/>
          </p:nvSpPr>
          <p:spPr>
            <a:xfrm>
              <a:off x="8161423" y="2157593"/>
              <a:ext cx="2476822" cy="6819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30000"/>
                </a:lnSpc>
                <a:buClr>
                  <a:srgbClr val="C00000"/>
                </a:buClr>
              </a:pPr>
              <a:r>
                <a:rPr lang="zh-CN" altLang="en-US" sz="1400" dirty="0">
                  <a:solidFill>
                    <a:schemeClr val="bg1">
                      <a:lumMod val="50000"/>
                    </a:schemeClr>
                  </a:solidFill>
                  <a:sym typeface="+mn-ea"/>
                </a:rPr>
                <a:t>用户可以自由选择不同的运营商套餐，认证上网时智能</a:t>
              </a:r>
              <a:r>
                <a:rPr lang="zh-CN" altLang="en-US" sz="1400" dirty="0">
                  <a:solidFill>
                    <a:schemeClr val="bg1">
                      <a:lumMod val="50000"/>
                    </a:schemeClr>
                  </a:solidFill>
                  <a:sym typeface="+mn-ea"/>
                </a:rPr>
                <a:t>匹配网络出口</a:t>
              </a:r>
              <a:endParaRPr lang="en-AU" sz="1400" dirty="0">
                <a:solidFill>
                  <a:schemeClr val="tx1">
                    <a:lumMod val="50000"/>
                    <a:lumOff val="50000"/>
                  </a:schemeClr>
                </a:solidFill>
              </a:endParaRPr>
            </a:p>
          </p:txBody>
        </p:sp>
      </p:grpSp>
      <p:grpSp>
        <p:nvGrpSpPr>
          <p:cNvPr id="32" name="Group 31"/>
          <p:cNvGrpSpPr/>
          <p:nvPr/>
        </p:nvGrpSpPr>
        <p:grpSpPr>
          <a:xfrm>
            <a:off x="8256186" y="4602189"/>
            <a:ext cx="2793365" cy="1047750"/>
            <a:chOff x="8277006" y="1680708"/>
            <a:chExt cx="2793728" cy="1047750"/>
          </a:xfrm>
        </p:grpSpPr>
        <p:sp>
          <p:nvSpPr>
            <p:cNvPr id="33" name="Text Placeholder 60"/>
            <p:cNvSpPr txBox="1"/>
            <p:nvPr/>
          </p:nvSpPr>
          <p:spPr>
            <a:xfrm>
              <a:off x="8277006" y="1680708"/>
              <a:ext cx="2338188" cy="292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sz="2000" b="1" dirty="0">
                  <a:solidFill>
                    <a:schemeClr val="accent2"/>
                  </a:solidFill>
                  <a:latin typeface="微软雅黑" panose="020B0503020204020204" charset="-122"/>
                  <a:ea typeface="微软雅黑" panose="020B0503020204020204" charset="-122"/>
                </a:rPr>
                <a:t>预防共享</a:t>
              </a:r>
              <a:endParaRPr lang="zh-CN" sz="2000" b="1" dirty="0">
                <a:solidFill>
                  <a:schemeClr val="accent2"/>
                </a:solidFill>
                <a:latin typeface="微软雅黑" panose="020B0503020204020204" charset="-122"/>
                <a:ea typeface="微软雅黑" panose="020B0503020204020204" charset="-122"/>
              </a:endParaRPr>
            </a:p>
          </p:txBody>
        </p:sp>
        <p:sp>
          <p:nvSpPr>
            <p:cNvPr id="34" name="Text Placeholder 62"/>
            <p:cNvSpPr txBox="1"/>
            <p:nvPr/>
          </p:nvSpPr>
          <p:spPr>
            <a:xfrm>
              <a:off x="8277006" y="2046468"/>
              <a:ext cx="2793728" cy="6819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20000"/>
                </a:lnSpc>
                <a:buClr>
                  <a:srgbClr val="C00000"/>
                </a:buClr>
              </a:pPr>
              <a:r>
                <a:rPr lang="zh-CN" altLang="en-US" sz="1400" dirty="0">
                  <a:solidFill>
                    <a:schemeClr val="bg1">
                      <a:lumMod val="50000"/>
                    </a:schemeClr>
                  </a:solidFill>
                  <a:sym typeface="+mn-ea"/>
                </a:rPr>
                <a:t>能有效防止私接代理共享上网，有效识别终端，日志审计</a:t>
              </a:r>
              <a:endParaRPr lang="zh-CN" altLang="en-US" sz="1400" dirty="0">
                <a:solidFill>
                  <a:schemeClr val="bg1">
                    <a:lumMod val="50000"/>
                  </a:schemeClr>
                </a:solidFill>
                <a:sym typeface="+mn-ea"/>
              </a:endParaRPr>
            </a:p>
          </p:txBody>
        </p:sp>
      </p:grpSp>
      <p:grpSp>
        <p:nvGrpSpPr>
          <p:cNvPr id="35" name="Group 34"/>
          <p:cNvGrpSpPr/>
          <p:nvPr/>
        </p:nvGrpSpPr>
        <p:grpSpPr>
          <a:xfrm>
            <a:off x="559547" y="4568207"/>
            <a:ext cx="2652395" cy="989965"/>
            <a:chOff x="7962641" y="1849618"/>
            <a:chExt cx="2652740" cy="989965"/>
          </a:xfrm>
        </p:grpSpPr>
        <p:sp>
          <p:nvSpPr>
            <p:cNvPr id="36" name="Text Placeholder 60"/>
            <p:cNvSpPr txBox="1"/>
            <p:nvPr/>
          </p:nvSpPr>
          <p:spPr>
            <a:xfrm>
              <a:off x="8277006" y="1849618"/>
              <a:ext cx="2338188" cy="292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zh-CN" sz="2000" b="1" dirty="0">
                  <a:solidFill>
                    <a:schemeClr val="accent4"/>
                  </a:solidFill>
                  <a:latin typeface="+mj-lt"/>
                </a:rPr>
                <a:t>维护简单</a:t>
              </a:r>
              <a:endParaRPr lang="zh-CN" sz="2000" b="1" dirty="0">
                <a:solidFill>
                  <a:schemeClr val="accent4"/>
                </a:solidFill>
                <a:latin typeface="+mj-lt"/>
              </a:endParaRPr>
            </a:p>
          </p:txBody>
        </p:sp>
        <p:sp>
          <p:nvSpPr>
            <p:cNvPr id="37" name="Text Placeholder 62"/>
            <p:cNvSpPr txBox="1"/>
            <p:nvPr/>
          </p:nvSpPr>
          <p:spPr>
            <a:xfrm>
              <a:off x="7962641" y="2157593"/>
              <a:ext cx="2652740" cy="6819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pPr>
              <a:r>
                <a:rPr lang="zh-CN" altLang="en-US" sz="1400" dirty="0">
                  <a:solidFill>
                    <a:schemeClr val="bg1">
                      <a:lumMod val="50000"/>
                    </a:schemeClr>
                  </a:solidFill>
                  <a:sym typeface="+mn-ea"/>
                </a:rPr>
                <a:t>在融合各个业务系统时，遵循行业标准，减少不必要的二次开发，避免给已有系统带来影响，方便系统维护</a:t>
              </a:r>
              <a:endParaRPr lang="en-AU" sz="1400" dirty="0">
                <a:solidFill>
                  <a:schemeClr val="tx1">
                    <a:lumMod val="50000"/>
                    <a:lumOff val="50000"/>
                  </a:schemeClr>
                </a:solidFill>
              </a:endParaRPr>
            </a:p>
          </p:txBody>
        </p:sp>
      </p:grpSp>
      <p:grpSp>
        <p:nvGrpSpPr>
          <p:cNvPr id="38" name="Group 37"/>
          <p:cNvGrpSpPr/>
          <p:nvPr/>
        </p:nvGrpSpPr>
        <p:grpSpPr>
          <a:xfrm>
            <a:off x="925941" y="2276471"/>
            <a:ext cx="2593154" cy="1046480"/>
            <a:chOff x="8021703" y="1796278"/>
            <a:chExt cx="2593491" cy="1046480"/>
          </a:xfrm>
        </p:grpSpPr>
        <p:sp>
          <p:nvSpPr>
            <p:cNvPr id="39" name="Text Placeholder 60"/>
            <p:cNvSpPr txBox="1"/>
            <p:nvPr/>
          </p:nvSpPr>
          <p:spPr>
            <a:xfrm>
              <a:off x="8277006" y="1796278"/>
              <a:ext cx="2338188" cy="29210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zh-CN" sz="2000" b="1" dirty="0">
                  <a:solidFill>
                    <a:schemeClr val="accent3"/>
                  </a:solidFill>
                  <a:latin typeface="+mj-lt"/>
                </a:rPr>
                <a:t>管理统一</a:t>
              </a:r>
              <a:endParaRPr lang="zh-CN" sz="2000" b="1" dirty="0">
                <a:solidFill>
                  <a:schemeClr val="accent3"/>
                </a:solidFill>
                <a:latin typeface="+mj-lt"/>
              </a:endParaRPr>
            </a:p>
          </p:txBody>
        </p:sp>
        <p:sp>
          <p:nvSpPr>
            <p:cNvPr id="40" name="Text Placeholder 62"/>
            <p:cNvSpPr txBox="1"/>
            <p:nvPr/>
          </p:nvSpPr>
          <p:spPr>
            <a:xfrm>
              <a:off x="8021703" y="2160768"/>
              <a:ext cx="2569544" cy="68199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20000"/>
                </a:lnSpc>
              </a:pPr>
              <a:r>
                <a:rPr lang="zh-CN" altLang="en-US" sz="1400" dirty="0">
                  <a:solidFill>
                    <a:schemeClr val="bg1">
                      <a:lumMod val="50000"/>
                    </a:schemeClr>
                  </a:solidFill>
                  <a:latin typeface="微软雅黑" panose="020B0503020204020204" charset="-122"/>
                  <a:ea typeface="微软雅黑" panose="020B0503020204020204" charset="-122"/>
                  <a:sym typeface="+mn-ea"/>
                </a:rPr>
                <a:t>无线网络、有线网络的统一运营，用户数据的统一管理，实现统一认证</a:t>
              </a:r>
              <a:endParaRPr lang="en-AU" sz="1400" dirty="0">
                <a:solidFill>
                  <a:schemeClr val="tx1">
                    <a:lumMod val="50000"/>
                    <a:lumOff val="50000"/>
                  </a:schemeClr>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形 8"/>
          <p:cNvPicPr>
            <a:picLocks noChangeAspect="1"/>
          </p:cNvPicPr>
          <p:nvPr/>
        </p:nvPicPr>
        <p:blipFill rotWithShape="1">
          <a:blip r:embed="rId1">
            <a:extLst>
              <a:ext uri="{96DAC541-7B7A-43D3-8B79-37D633B846F1}">
                <asvg:svgBlip xmlns:asvg="http://schemas.microsoft.com/office/drawing/2016/SVG/main" r:embed="rId2"/>
              </a:ext>
            </a:extLst>
          </a:blip>
          <a:srcRect l="35020" r="-1"/>
          <a:stretch>
            <a:fillRect/>
          </a:stretch>
        </p:blipFill>
        <p:spPr>
          <a:xfrm>
            <a:off x="3837214" y="464895"/>
            <a:ext cx="1757790" cy="2705100"/>
          </a:xfrm>
          <a:prstGeom prst="rect">
            <a:avLst/>
          </a:prstGeom>
        </p:spPr>
      </p:pic>
      <p:sp>
        <p:nvSpPr>
          <p:cNvPr id="4" name="淘宝店chenying0907出品 4"/>
          <p:cNvSpPr/>
          <p:nvPr>
            <p:custDataLst>
              <p:tags r:id="rId3"/>
            </p:custDataLst>
          </p:nvPr>
        </p:nvSpPr>
        <p:spPr>
          <a:xfrm>
            <a:off x="3445329" y="3167063"/>
            <a:ext cx="8746672" cy="449263"/>
          </a:xfrm>
          <a:prstGeom prst="rect">
            <a:avLst/>
          </a:prstGeom>
          <a:gradFill>
            <a:gsLst>
              <a:gs pos="0">
                <a:srgbClr val="1F9AE6"/>
              </a:gs>
              <a:gs pos="100000">
                <a:srgbClr val="8E65FA"/>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endParaRPr lang="zh-CN" altLang="en-US" sz="2400">
              <a:gradFill>
                <a:gsLst>
                  <a:gs pos="0">
                    <a:srgbClr val="1F9AE6"/>
                  </a:gs>
                  <a:gs pos="100000">
                    <a:srgbClr val="8E65FA"/>
                  </a:gs>
                </a:gsLst>
                <a:lin ang="10800000" scaled="1"/>
              </a:gradFill>
            </a:endParaRPr>
          </a:p>
        </p:txBody>
      </p:sp>
      <p:sp>
        <p:nvSpPr>
          <p:cNvPr id="5" name="TextBox 5"/>
          <p:cNvSpPr txBox="1"/>
          <p:nvPr>
            <p:custDataLst>
              <p:tags r:id="rId4"/>
            </p:custDataLst>
          </p:nvPr>
        </p:nvSpPr>
        <p:spPr>
          <a:xfrm>
            <a:off x="-513129" y="-2479502"/>
            <a:ext cx="5583580" cy="11787522"/>
          </a:xfrm>
          <a:prstGeom prst="rect">
            <a:avLst/>
          </a:prstGeom>
          <a:noFill/>
          <a:effectLst/>
        </p:spPr>
        <p:txBody>
          <a:bodyPr wrap="none" lIns="91440" tIns="45720" rIns="91440" bIns="45720">
            <a:spAutoFit/>
          </a:bodyPr>
          <a:lstStyle/>
          <a:p>
            <a:pPr>
              <a:defRPr/>
            </a:pPr>
            <a:r>
              <a:rPr lang="en-US" altLang="zh-CN" sz="76000" dirty="0">
                <a:solidFill>
                  <a:srgbClr val="8E65FA"/>
                </a:solidFill>
                <a:latin typeface="华文细黑" panose="02010600040101010101" pitchFamily="2" charset="-122"/>
                <a:ea typeface="华文细黑" panose="02010600040101010101" pitchFamily="2" charset="-122"/>
              </a:rPr>
              <a:t>2</a:t>
            </a:r>
            <a:endParaRPr lang="zh-CN" altLang="en-US" sz="76000" dirty="0">
              <a:solidFill>
                <a:srgbClr val="8E65FA"/>
              </a:solidFill>
              <a:latin typeface="华文细黑" panose="02010600040101010101" pitchFamily="2" charset="-122"/>
              <a:ea typeface="华文细黑" panose="02010600040101010101" pitchFamily="2" charset="-122"/>
            </a:endParaRPr>
          </a:p>
        </p:txBody>
      </p:sp>
      <p:sp>
        <p:nvSpPr>
          <p:cNvPr id="6" name="淘宝店chenying0907出品 4"/>
          <p:cNvSpPr>
            <a:spLocks noChangeArrowheads="1"/>
          </p:cNvSpPr>
          <p:nvPr>
            <p:custDataLst>
              <p:tags r:id="rId5"/>
            </p:custDataLst>
          </p:nvPr>
        </p:nvSpPr>
        <p:spPr bwMode="auto">
          <a:xfrm>
            <a:off x="5573487" y="3155951"/>
            <a:ext cx="5724703" cy="460375"/>
          </a:xfrm>
          <a:prstGeom prst="rect">
            <a:avLst/>
          </a:prstGeom>
          <a:noFill/>
          <a:ln w="9525">
            <a:noFill/>
            <a:miter lim="800000"/>
          </a:ln>
        </p:spPr>
        <p:txBody>
          <a:bodyPr wrap="square" lIns="91440" tIns="45720" rIns="91440" bIns="45720">
            <a:spAutoFit/>
          </a:bodyPr>
          <a:lstStyle/>
          <a:p>
            <a:pPr algn="r"/>
            <a:r>
              <a:rPr lang="en-US" altLang="zh-CN" sz="2400" b="1" dirty="0">
                <a:solidFill>
                  <a:schemeClr val="bg1"/>
                </a:solidFill>
                <a:latin typeface="Microsoft YaHei UI" panose="020B0503020204020204" charset="-122"/>
                <a:ea typeface="Microsoft YaHei UI" panose="020B0503020204020204" charset="-122"/>
                <a:sym typeface="+mn-ea"/>
              </a:rPr>
              <a:t>PART TOW</a:t>
            </a:r>
            <a:endParaRPr lang="zh-CN" altLang="en-US" sz="2400" b="1" dirty="0">
              <a:solidFill>
                <a:schemeClr val="bg1"/>
              </a:solidFill>
              <a:latin typeface="方正兰亭超细黑简体" panose="02000000000000000000" pitchFamily="2" charset="-122"/>
              <a:ea typeface="方正兰亭超细黑简体" panose="02000000000000000000" pitchFamily="2" charset="-122"/>
            </a:endParaRPr>
          </a:p>
        </p:txBody>
      </p:sp>
      <p:sp>
        <p:nvSpPr>
          <p:cNvPr id="7" name="淘宝店chenying0907出品 2"/>
          <p:cNvSpPr>
            <a:spLocks noChangeArrowheads="1"/>
          </p:cNvSpPr>
          <p:nvPr>
            <p:custDataLst>
              <p:tags r:id="rId6"/>
            </p:custDataLst>
          </p:nvPr>
        </p:nvSpPr>
        <p:spPr bwMode="auto">
          <a:xfrm>
            <a:off x="6684452" y="2371865"/>
            <a:ext cx="4754880" cy="706755"/>
          </a:xfrm>
          <a:prstGeom prst="rect">
            <a:avLst/>
          </a:prstGeom>
          <a:noFill/>
          <a:ln w="9525">
            <a:noFill/>
            <a:miter lim="800000"/>
          </a:ln>
        </p:spPr>
        <p:txBody>
          <a:bodyPr wrap="none" lIns="91440" tIns="45720" rIns="91440" bIns="45720">
            <a:spAutoFit/>
          </a:bodyPr>
          <a:lstStyle/>
          <a:p>
            <a:pPr algn="r"/>
            <a:r>
              <a:rPr lang="zh-CN" altLang="en-US" sz="4000" b="1" dirty="0">
                <a:gradFill flip="none" rotWithShape="1">
                  <a:gsLst>
                    <a:gs pos="0">
                      <a:srgbClr val="1F9AE6"/>
                    </a:gs>
                    <a:gs pos="100000">
                      <a:srgbClr val="8E65FA"/>
                    </a:gs>
                  </a:gsLst>
                  <a:lin ang="10800000" scaled="1"/>
                  <a:tileRect/>
                </a:gradFill>
                <a:latin typeface="微软雅黑" panose="020B0503020204020204" charset="-122"/>
                <a:ea typeface="微软雅黑" panose="020B0503020204020204" charset="-122"/>
                <a:sym typeface="方正清刻本悦宋简体" panose="02000000000000000000" pitchFamily="2" charset="-122"/>
              </a:rPr>
              <a:t>产品需求及功能介绍</a:t>
            </a:r>
            <a:endParaRPr lang="zh-CN" altLang="en-US" sz="4000" dirty="0">
              <a:gradFill flip="none" rotWithShape="1">
                <a:gsLst>
                  <a:gs pos="0">
                    <a:srgbClr val="1F9AE6"/>
                  </a:gs>
                  <a:gs pos="100000">
                    <a:srgbClr val="8E65FA"/>
                  </a:gs>
                </a:gsLst>
                <a:lin ang="10800000" scaled="1"/>
                <a:tileRect/>
              </a:gradFill>
              <a:latin typeface="+mj-ea"/>
              <a:sym typeface="方正清刻本悦宋简体"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14:presetBounceEnd="5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50000">
                                          <p:cBhvr additive="base">
                                            <p:cTn id="11" dur="1500" fill="hold"/>
                                            <p:tgtEl>
                                              <p:spTgt spid="4"/>
                                            </p:tgtEl>
                                            <p:attrNameLst>
                                              <p:attrName>ppt_x</p:attrName>
                                            </p:attrNameLst>
                                          </p:cBhvr>
                                          <p:tavLst>
                                            <p:tav tm="0">
                                              <p:val>
                                                <p:strVal val="1+#ppt_w/2"/>
                                              </p:val>
                                            </p:tav>
                                            <p:tav tm="100000">
                                              <p:val>
                                                <p:strVal val="#ppt_x"/>
                                              </p:val>
                                            </p:tav>
                                          </p:tavLst>
                                        </p:anim>
                                        <p:anim calcmode="lin" valueType="num" p14:bounceEnd="50000">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ppt_x"/>
                                              </p:val>
                                            </p:tav>
                                            <p:tav tm="100000">
                                              <p:val>
                                                <p:strVal val="#ppt_x"/>
                                              </p:val>
                                            </p:tav>
                                          </p:tavLst>
                                        </p:anim>
                                        <p:anim calcmode="lin" valueType="num">
                                          <p:cBhvr additive="base">
                                            <p:cTn id="8" dur="1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500" fill="hold"/>
                                            <p:tgtEl>
                                              <p:spTgt spid="4"/>
                                            </p:tgtEl>
                                            <p:attrNameLst>
                                              <p:attrName>ppt_x</p:attrName>
                                            </p:attrNameLst>
                                          </p:cBhvr>
                                          <p:tavLst>
                                            <p:tav tm="0">
                                              <p:val>
                                                <p:strVal val="1+#ppt_w/2"/>
                                              </p:val>
                                            </p:tav>
                                            <p:tav tm="100000">
                                              <p:val>
                                                <p:strVal val="#ppt_x"/>
                                              </p:val>
                                            </p:tav>
                                          </p:tavLst>
                                        </p:anim>
                                        <p:anim calcmode="lin" valueType="num">
                                          <p:cBhvr additive="base">
                                            <p:cTn id="12" dur="1500" fill="hold"/>
                                            <p:tgtEl>
                                              <p:spTgt spid="4"/>
                                            </p:tgtEl>
                                            <p:attrNameLst>
                                              <p:attrName>ppt_y</p:attrName>
                                            </p:attrNameLst>
                                          </p:cBhvr>
                                          <p:tavLst>
                                            <p:tav tm="0">
                                              <p:val>
                                                <p:strVal val="#ppt_y"/>
                                              </p:val>
                                            </p:tav>
                                            <p:tav tm="100000">
                                              <p:val>
                                                <p:strVal val="#ppt_y"/>
                                              </p:val>
                                            </p:tav>
                                          </p:tavLst>
                                        </p:anim>
                                      </p:childTnLst>
                                    </p:cTn>
                                  </p:par>
                                  <p:par>
                                    <p:cTn id="13" presetID="47"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认证方式：灵活性PORTAL认证服务器</a:t>
            </a:r>
            <a:endParaRPr lang="zh-CN" b="1" dirty="0"/>
          </a:p>
        </p:txBody>
      </p:sp>
      <p:grpSp>
        <p:nvGrpSpPr>
          <p:cNvPr id="112" name="组合 111"/>
          <p:cNvGrpSpPr/>
          <p:nvPr/>
        </p:nvGrpSpPr>
        <p:grpSpPr>
          <a:xfrm>
            <a:off x="1981835" y="1990090"/>
            <a:ext cx="2730500" cy="618490"/>
            <a:chOff x="3150" y="3018"/>
            <a:chExt cx="4300" cy="974"/>
          </a:xfrm>
        </p:grpSpPr>
        <p:sp>
          <p:nvSpPr>
            <p:cNvPr id="20487" name="五边形 6"/>
            <p:cNvSpPr/>
            <p:nvPr/>
          </p:nvSpPr>
          <p:spPr>
            <a:xfrm>
              <a:off x="3150" y="3018"/>
              <a:ext cx="4300" cy="975"/>
            </a:xfrm>
            <a:prstGeom prst="homePlate">
              <a:avLst>
                <a:gd name="adj" fmla="val 50023"/>
              </a:avLst>
            </a:prstGeom>
            <a:solidFill>
              <a:schemeClr val="tx2"/>
            </a:solid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13" name="文本框 112"/>
            <p:cNvSpPr txBox="1"/>
            <p:nvPr/>
          </p:nvSpPr>
          <p:spPr>
            <a:xfrm>
              <a:off x="3265" y="3208"/>
              <a:ext cx="3631" cy="580"/>
            </a:xfrm>
            <a:prstGeom prst="rect">
              <a:avLst/>
            </a:prstGeom>
            <a:noFill/>
          </p:spPr>
          <p:txBody>
            <a:bodyPr wrap="square" rtlCol="0">
              <a:spAutoFit/>
            </a:bodyPr>
            <a:p>
              <a:pPr algn="ctr"/>
              <a:r>
                <a:rPr lang="zh-CN" altLang="en-US" b="1">
                  <a:solidFill>
                    <a:schemeClr val="bg1"/>
                  </a:solidFill>
                  <a:latin typeface="微软雅黑" panose="020B0503020204020204" charset="-122"/>
                  <a:ea typeface="微软雅黑" panose="020B0503020204020204" charset="-122"/>
                </a:rPr>
                <a:t>短信认证</a:t>
              </a:r>
              <a:endParaRPr lang="zh-CN" altLang="en-US" b="1">
                <a:solidFill>
                  <a:schemeClr val="bg1"/>
                </a:solidFill>
                <a:latin typeface="微软雅黑" panose="020B0503020204020204" charset="-122"/>
                <a:ea typeface="微软雅黑" panose="020B0503020204020204" charset="-122"/>
              </a:endParaRPr>
            </a:p>
          </p:txBody>
        </p:sp>
      </p:grpSp>
      <p:grpSp>
        <p:nvGrpSpPr>
          <p:cNvPr id="114" name="组合 113"/>
          <p:cNvGrpSpPr/>
          <p:nvPr/>
        </p:nvGrpSpPr>
        <p:grpSpPr>
          <a:xfrm>
            <a:off x="1981835" y="2733675"/>
            <a:ext cx="2730500" cy="619125"/>
            <a:chOff x="3150" y="3018"/>
            <a:chExt cx="4300" cy="975"/>
          </a:xfrm>
          <a:solidFill>
            <a:schemeClr val="accent1"/>
          </a:solidFill>
        </p:grpSpPr>
        <p:sp>
          <p:nvSpPr>
            <p:cNvPr id="115" name="五边形 6"/>
            <p:cNvSpPr/>
            <p:nvPr/>
          </p:nvSpPr>
          <p:spPr>
            <a:xfrm>
              <a:off x="3150" y="3018"/>
              <a:ext cx="4300" cy="975"/>
            </a:xfrm>
            <a:prstGeom prst="homePlate">
              <a:avLst>
                <a:gd name="adj" fmla="val 50023"/>
              </a:avLst>
            </a:prstGeom>
            <a:grp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16" name="文本框 115"/>
            <p:cNvSpPr txBox="1"/>
            <p:nvPr/>
          </p:nvSpPr>
          <p:spPr>
            <a:xfrm>
              <a:off x="3265" y="3208"/>
              <a:ext cx="3631" cy="580"/>
            </a:xfrm>
            <a:prstGeom prst="rect">
              <a:avLst/>
            </a:prstGeom>
            <a:grpFill/>
          </p:spPr>
          <p:txBody>
            <a:bodyPr wrap="square" rtlCol="0">
              <a:spAutoFit/>
            </a:bodyPr>
            <a:p>
              <a:pPr algn="ctr"/>
              <a:endParaRPr lang="zh-CN" altLang="en-US" b="1">
                <a:solidFill>
                  <a:schemeClr val="bg1"/>
                </a:solidFill>
                <a:latin typeface="微软雅黑" panose="020B0503020204020204" charset="-122"/>
                <a:ea typeface="微软雅黑" panose="020B0503020204020204" charset="-122"/>
              </a:endParaRPr>
            </a:p>
          </p:txBody>
        </p:sp>
      </p:grpSp>
      <p:grpSp>
        <p:nvGrpSpPr>
          <p:cNvPr id="117" name="组合 116"/>
          <p:cNvGrpSpPr/>
          <p:nvPr/>
        </p:nvGrpSpPr>
        <p:grpSpPr>
          <a:xfrm>
            <a:off x="1981835" y="3500120"/>
            <a:ext cx="2730500" cy="619125"/>
            <a:chOff x="3150" y="3018"/>
            <a:chExt cx="4300" cy="975"/>
          </a:xfrm>
          <a:solidFill>
            <a:schemeClr val="tx2"/>
          </a:solidFill>
        </p:grpSpPr>
        <p:sp>
          <p:nvSpPr>
            <p:cNvPr id="118" name="五边形 6"/>
            <p:cNvSpPr/>
            <p:nvPr/>
          </p:nvSpPr>
          <p:spPr>
            <a:xfrm>
              <a:off x="3150" y="3018"/>
              <a:ext cx="4300" cy="975"/>
            </a:xfrm>
            <a:prstGeom prst="homePlate">
              <a:avLst>
                <a:gd name="adj" fmla="val 50023"/>
              </a:avLst>
            </a:prstGeom>
            <a:grp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19" name="文本框 118"/>
            <p:cNvSpPr txBox="1"/>
            <p:nvPr/>
          </p:nvSpPr>
          <p:spPr>
            <a:xfrm>
              <a:off x="3265" y="3208"/>
              <a:ext cx="3631" cy="580"/>
            </a:xfrm>
            <a:prstGeom prst="rect">
              <a:avLst/>
            </a:prstGeom>
            <a:grpFill/>
          </p:spPr>
          <p:txBody>
            <a:bodyPr wrap="square" rtlCol="0">
              <a:spAutoFit/>
            </a:bodyPr>
            <a:p>
              <a:pPr algn="ctr"/>
              <a:r>
                <a:rPr lang="zh-CN" altLang="en-US" b="1">
                  <a:solidFill>
                    <a:schemeClr val="bg1"/>
                  </a:solidFill>
                  <a:latin typeface="微软雅黑" panose="020B0503020204020204" charset="-122"/>
                  <a:ea typeface="微软雅黑" panose="020B0503020204020204" charset="-122"/>
                </a:rPr>
                <a:t>用户名和密码</a:t>
              </a:r>
              <a:endParaRPr lang="zh-CN" altLang="en-US" b="1">
                <a:solidFill>
                  <a:schemeClr val="bg1"/>
                </a:solidFill>
                <a:latin typeface="微软雅黑" panose="020B0503020204020204" charset="-122"/>
                <a:ea typeface="微软雅黑" panose="020B0503020204020204" charset="-122"/>
              </a:endParaRPr>
            </a:p>
          </p:txBody>
        </p:sp>
      </p:grpSp>
      <p:grpSp>
        <p:nvGrpSpPr>
          <p:cNvPr id="120" name="组合 119"/>
          <p:cNvGrpSpPr/>
          <p:nvPr/>
        </p:nvGrpSpPr>
        <p:grpSpPr>
          <a:xfrm>
            <a:off x="1981835" y="4275455"/>
            <a:ext cx="2730500" cy="619125"/>
            <a:chOff x="3150" y="3018"/>
            <a:chExt cx="4300" cy="975"/>
          </a:xfrm>
          <a:solidFill>
            <a:schemeClr val="accent1"/>
          </a:solidFill>
        </p:grpSpPr>
        <p:sp>
          <p:nvSpPr>
            <p:cNvPr id="121" name="五边形 6"/>
            <p:cNvSpPr/>
            <p:nvPr/>
          </p:nvSpPr>
          <p:spPr>
            <a:xfrm>
              <a:off x="3150" y="3018"/>
              <a:ext cx="4300" cy="975"/>
            </a:xfrm>
            <a:prstGeom prst="homePlate">
              <a:avLst>
                <a:gd name="adj" fmla="val 50023"/>
              </a:avLst>
            </a:prstGeom>
            <a:grp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22" name="文本框 121"/>
            <p:cNvSpPr txBox="1"/>
            <p:nvPr/>
          </p:nvSpPr>
          <p:spPr>
            <a:xfrm>
              <a:off x="3265" y="3208"/>
              <a:ext cx="3631" cy="580"/>
            </a:xfrm>
            <a:prstGeom prst="rect">
              <a:avLst/>
            </a:prstGeom>
            <a:grpFill/>
          </p:spPr>
          <p:txBody>
            <a:bodyPr wrap="square" rtlCol="0">
              <a:spAutoFit/>
            </a:bodyPr>
            <a:p>
              <a:pPr algn="ctr"/>
              <a:endParaRPr lang="en-US" altLang="zh-CN" b="1">
                <a:solidFill>
                  <a:schemeClr val="bg1"/>
                </a:solidFill>
                <a:latin typeface="微软雅黑" panose="020B0503020204020204" charset="-122"/>
                <a:ea typeface="微软雅黑" panose="020B0503020204020204" charset="-122"/>
              </a:endParaRPr>
            </a:p>
          </p:txBody>
        </p:sp>
      </p:grpSp>
      <p:grpSp>
        <p:nvGrpSpPr>
          <p:cNvPr id="123" name="组合 122"/>
          <p:cNvGrpSpPr/>
          <p:nvPr/>
        </p:nvGrpSpPr>
        <p:grpSpPr>
          <a:xfrm>
            <a:off x="1981835" y="5040630"/>
            <a:ext cx="2730500" cy="619125"/>
            <a:chOff x="3150" y="3018"/>
            <a:chExt cx="4300" cy="975"/>
          </a:xfrm>
          <a:solidFill>
            <a:schemeClr val="tx2"/>
          </a:solidFill>
        </p:grpSpPr>
        <p:sp>
          <p:nvSpPr>
            <p:cNvPr id="124" name="五边形 6"/>
            <p:cNvSpPr/>
            <p:nvPr/>
          </p:nvSpPr>
          <p:spPr>
            <a:xfrm>
              <a:off x="3150" y="3018"/>
              <a:ext cx="4300" cy="975"/>
            </a:xfrm>
            <a:prstGeom prst="homePlate">
              <a:avLst>
                <a:gd name="adj" fmla="val 50023"/>
              </a:avLst>
            </a:prstGeom>
            <a:grpFill/>
            <a:ln w="9525">
              <a:noFill/>
            </a:ln>
          </p:spPr>
          <p:txBody>
            <a:bodyPr anchor="ctr"/>
            <a:p>
              <a:pPr algn="ctr" eaLnBrk="1" hangingPunct="1"/>
              <a:endParaRPr lang="zh-CN" altLang="en-US" dirty="0">
                <a:solidFill>
                  <a:schemeClr val="bg1"/>
                </a:solidFill>
                <a:latin typeface="Calibri" panose="020F0502020204030204" charset="0"/>
              </a:endParaRPr>
            </a:p>
          </p:txBody>
        </p:sp>
        <p:sp>
          <p:nvSpPr>
            <p:cNvPr id="125" name="文本框 124"/>
            <p:cNvSpPr txBox="1"/>
            <p:nvPr/>
          </p:nvSpPr>
          <p:spPr>
            <a:xfrm>
              <a:off x="3265" y="3208"/>
              <a:ext cx="3631" cy="580"/>
            </a:xfrm>
            <a:prstGeom prst="rect">
              <a:avLst/>
            </a:prstGeom>
            <a:grpFill/>
          </p:spPr>
          <p:txBody>
            <a:bodyPr wrap="square" rtlCol="0">
              <a:spAutoFit/>
            </a:bodyPr>
            <a:p>
              <a:pPr algn="ctr"/>
              <a:r>
                <a:rPr lang="zh-CN" altLang="en-US" b="1">
                  <a:solidFill>
                    <a:schemeClr val="bg1"/>
                  </a:solidFill>
                  <a:latin typeface="微软雅黑" panose="020B0503020204020204" charset="-122"/>
                  <a:ea typeface="微软雅黑" panose="020B0503020204020204" charset="-122"/>
                </a:rPr>
                <a:t>免</a:t>
              </a:r>
              <a:r>
                <a:rPr lang="zh-CN" altLang="en-US" b="1">
                  <a:solidFill>
                    <a:schemeClr val="bg1"/>
                  </a:solidFill>
                  <a:latin typeface="微软雅黑" panose="020B0503020204020204" charset="-122"/>
                  <a:ea typeface="微软雅黑" panose="020B0503020204020204" charset="-122"/>
                </a:rPr>
                <a:t>认证</a:t>
              </a:r>
              <a:endParaRPr lang="zh-CN" altLang="en-US" b="1">
                <a:solidFill>
                  <a:schemeClr val="bg1"/>
                </a:solidFill>
                <a:latin typeface="微软雅黑" panose="020B0503020204020204" charset="-122"/>
                <a:ea typeface="微软雅黑" panose="020B0503020204020204" charset="-122"/>
              </a:endParaRPr>
            </a:p>
          </p:txBody>
        </p:sp>
      </p:grpSp>
      <p:sp>
        <p:nvSpPr>
          <p:cNvPr id="3" name="Right Brace 21"/>
          <p:cNvSpPr/>
          <p:nvPr/>
        </p:nvSpPr>
        <p:spPr>
          <a:xfrm>
            <a:off x="5563870" y="2110740"/>
            <a:ext cx="262255" cy="3517265"/>
          </a:xfrm>
          <a:prstGeom prst="rightBrac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lIns="91431" tIns="45715" rIns="91431" bIns="45715" rtlCol="0" anchor="ctr"/>
          <a:p>
            <a:pPr algn="ctr"/>
            <a:endParaRPr lang="en-US"/>
          </a:p>
        </p:txBody>
      </p:sp>
      <p:grpSp>
        <p:nvGrpSpPr>
          <p:cNvPr id="93" name="组合 92"/>
          <p:cNvGrpSpPr/>
          <p:nvPr/>
        </p:nvGrpSpPr>
        <p:grpSpPr>
          <a:xfrm rot="0">
            <a:off x="7669530" y="1858010"/>
            <a:ext cx="3360420" cy="3756025"/>
            <a:chOff x="4748546" y="920898"/>
            <a:chExt cx="3212816" cy="3678708"/>
          </a:xfrm>
        </p:grpSpPr>
        <p:grpSp>
          <p:nvGrpSpPr>
            <p:cNvPr id="94" name="组合 93"/>
            <p:cNvGrpSpPr/>
            <p:nvPr/>
          </p:nvGrpSpPr>
          <p:grpSpPr bwMode="auto">
            <a:xfrm>
              <a:off x="5429832" y="2094494"/>
              <a:ext cx="1169713" cy="1344060"/>
              <a:chOff x="11303193" y="2089743"/>
              <a:chExt cx="3118655" cy="3583196"/>
            </a:xfrm>
          </p:grpSpPr>
          <p:sp>
            <p:nvSpPr>
              <p:cNvPr id="95" name="任意多边形 94"/>
              <p:cNvSpPr/>
              <p:nvPr/>
            </p:nvSpPr>
            <p:spPr bwMode="auto">
              <a:xfrm>
                <a:off x="11303193" y="2089743"/>
                <a:ext cx="3118655" cy="3583196"/>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2CC0AA"/>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96" name="TextBox 6"/>
              <p:cNvSpPr>
                <a:spLocks noChangeArrowheads="1"/>
              </p:cNvSpPr>
              <p:nvPr/>
            </p:nvSpPr>
            <p:spPr bwMode="auto">
              <a:xfrm>
                <a:off x="11822950" y="3474517"/>
                <a:ext cx="2292347" cy="89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bodyPr>
              <a:p>
                <a:endParaRPr lang="zh-CN" altLang="en-US" dirty="0">
                  <a:ln w="10160">
                    <a:solidFill>
                      <a:srgbClr val="B6CBE6"/>
                    </a:solidFill>
                    <a:prstDash val="solid"/>
                  </a:ln>
                  <a:solidFill>
                    <a:srgbClr val="FFFFFF"/>
                  </a:solidFill>
                  <a:effectLst>
                    <a:outerShdw blurRad="38100" dist="22860" dir="5400000" algn="tl" rotWithShape="0">
                      <a:srgbClr val="000000">
                        <a:alpha val="30000"/>
                      </a:srgbClr>
                    </a:outerShdw>
                  </a:effectLst>
                  <a:latin typeface="Calibri" panose="020F0502020204030204" charset="0"/>
                  <a:sym typeface="+mn-ea"/>
                </a:endParaRPr>
              </a:p>
            </p:txBody>
          </p:sp>
        </p:grpSp>
        <p:sp>
          <p:nvSpPr>
            <p:cNvPr id="97" name="任意多边形 96"/>
            <p:cNvSpPr/>
            <p:nvPr/>
          </p:nvSpPr>
          <p:spPr bwMode="auto">
            <a:xfrm>
              <a:off x="6081092" y="920898"/>
              <a:ext cx="1169713" cy="1344060"/>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chemeClr val="accent2">
                <a:lumMod val="60000"/>
                <a:lumOff val="40000"/>
              </a:schemeClr>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grpSp>
          <p:nvGrpSpPr>
            <p:cNvPr id="98" name="组合 97"/>
            <p:cNvGrpSpPr/>
            <p:nvPr/>
          </p:nvGrpSpPr>
          <p:grpSpPr bwMode="auto">
            <a:xfrm>
              <a:off x="6161001" y="3255546"/>
              <a:ext cx="1172708" cy="1344060"/>
              <a:chOff x="16494875" y="5172533"/>
              <a:chExt cx="3126811" cy="3584611"/>
            </a:xfrm>
          </p:grpSpPr>
          <p:sp>
            <p:nvSpPr>
              <p:cNvPr id="99" name="任意多边形 98"/>
              <p:cNvSpPr/>
              <p:nvPr/>
            </p:nvSpPr>
            <p:spPr bwMode="auto">
              <a:xfrm>
                <a:off x="16494875" y="5172533"/>
                <a:ext cx="3126811" cy="3584611"/>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13B2E4"/>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100" name="TextBox 6"/>
              <p:cNvSpPr>
                <a:spLocks noChangeArrowheads="1"/>
              </p:cNvSpPr>
              <p:nvPr/>
            </p:nvSpPr>
            <p:spPr bwMode="auto">
              <a:xfrm>
                <a:off x="16650275" y="6268924"/>
                <a:ext cx="2790712" cy="152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en-US" altLang="zh-CN" sz="1600" b="1" dirty="0" smtClean="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802.1X</a:t>
                </a:r>
                <a:endParaRPr lang="en-US" altLang="zh-CN" sz="1600" b="1" dirty="0" smtClean="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a:p>
                <a:pPr algn="ctr"/>
                <a:r>
                  <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认证</a:t>
                </a:r>
                <a:endPar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grpSp>
          <p:nvGrpSpPr>
            <p:cNvPr id="101" name="组合 100"/>
            <p:cNvGrpSpPr/>
            <p:nvPr/>
          </p:nvGrpSpPr>
          <p:grpSpPr bwMode="auto">
            <a:xfrm>
              <a:off x="4748546" y="930931"/>
              <a:ext cx="1216105" cy="1344060"/>
              <a:chOff x="11136411" y="2145936"/>
              <a:chExt cx="3242522" cy="3584611"/>
            </a:xfrm>
          </p:grpSpPr>
          <p:sp>
            <p:nvSpPr>
              <p:cNvPr id="102" name="任意多边形 101"/>
              <p:cNvSpPr/>
              <p:nvPr/>
            </p:nvSpPr>
            <p:spPr bwMode="auto">
              <a:xfrm>
                <a:off x="11256358" y="2145936"/>
                <a:ext cx="3122575" cy="3584611"/>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chemeClr val="accent1"/>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dirty="0">
                  <a:solidFill>
                    <a:srgbClr val="FFFFFF"/>
                  </a:solidFill>
                </a:endParaRPr>
              </a:p>
            </p:txBody>
          </p:sp>
          <p:sp>
            <p:nvSpPr>
              <p:cNvPr id="103" name="TextBox 6"/>
              <p:cNvSpPr>
                <a:spLocks noChangeArrowheads="1"/>
              </p:cNvSpPr>
              <p:nvPr/>
            </p:nvSpPr>
            <p:spPr bwMode="auto">
              <a:xfrm>
                <a:off x="11136411" y="3175524"/>
                <a:ext cx="3213080" cy="152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运营商</a:t>
                </a:r>
                <a:endParaRPr lang="zh-CN" altLang="en-US" sz="1600" b="1" dirty="0" smtClean="0">
                  <a:solidFill>
                    <a:srgbClr val="FFFFFF"/>
                  </a:solidFill>
                  <a:latin typeface="微软雅黑" panose="020B0503020204020204" charset="-122"/>
                  <a:ea typeface="微软雅黑" panose="020B0503020204020204" charset="-122"/>
                  <a:sym typeface="BellCent NamNum BT" pitchFamily="34" charset="0"/>
                </a:endParaRPr>
              </a:p>
              <a:p>
                <a:pPr algn="ctr"/>
                <a:r>
                  <a:rPr lang="zh-CN" altLang="en-US" sz="1600" b="1" dirty="0" smtClean="0">
                    <a:solidFill>
                      <a:srgbClr val="FFFFFF"/>
                    </a:solidFill>
                    <a:latin typeface="微软雅黑" panose="020B0503020204020204" charset="-122"/>
                    <a:ea typeface="微软雅黑" panose="020B0503020204020204" charset="-122"/>
                    <a:sym typeface="BellCent NamNum BT" pitchFamily="34" charset="0"/>
                  </a:rPr>
                  <a:t>二次认证</a:t>
                </a:r>
                <a:endParaRPr lang="zh-CN" altLang="en-US" sz="1600" b="1" dirty="0">
                  <a:solidFill>
                    <a:srgbClr val="FFFFFF"/>
                  </a:solidFill>
                  <a:latin typeface="微软雅黑" panose="020B0503020204020204" charset="-122"/>
                  <a:ea typeface="微软雅黑" panose="020B0503020204020204" charset="-122"/>
                  <a:sym typeface="BellCent NamNum BT" pitchFamily="34" charset="0"/>
                </a:endParaRPr>
              </a:p>
            </p:txBody>
          </p:sp>
        </p:grpSp>
        <p:grpSp>
          <p:nvGrpSpPr>
            <p:cNvPr id="104" name="组合 103"/>
            <p:cNvGrpSpPr/>
            <p:nvPr/>
          </p:nvGrpSpPr>
          <p:grpSpPr bwMode="auto">
            <a:xfrm>
              <a:off x="4783723" y="3250699"/>
              <a:ext cx="1170081" cy="1344060"/>
              <a:chOff x="11303193" y="8188210"/>
              <a:chExt cx="3119637" cy="3584612"/>
            </a:xfrm>
          </p:grpSpPr>
          <p:sp>
            <p:nvSpPr>
              <p:cNvPr id="105" name="任意多边形 104"/>
              <p:cNvSpPr/>
              <p:nvPr/>
            </p:nvSpPr>
            <p:spPr bwMode="auto">
              <a:xfrm>
                <a:off x="11303193" y="8188210"/>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05709B"/>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544675" tIns="626064" rIns="544676" bIns="626063" spcCol="1270" anchor="ctr"/>
              <a:p>
                <a:pPr algn="ctr" defTabSz="599440">
                  <a:lnSpc>
                    <a:spcPct val="90000"/>
                  </a:lnSpc>
                  <a:spcAft>
                    <a:spcPct val="35000"/>
                  </a:spcAft>
                  <a:defRPr/>
                </a:pPr>
                <a:endParaRPr lang="zh-CN" altLang="en-US" sz="1300">
                  <a:solidFill>
                    <a:srgbClr val="FFFFFF"/>
                  </a:solidFill>
                </a:endParaRPr>
              </a:p>
            </p:txBody>
          </p:sp>
          <p:sp>
            <p:nvSpPr>
              <p:cNvPr id="106" name="TextBox 6"/>
              <p:cNvSpPr>
                <a:spLocks noChangeArrowheads="1"/>
              </p:cNvSpPr>
              <p:nvPr/>
            </p:nvSpPr>
            <p:spPr bwMode="auto">
              <a:xfrm>
                <a:off x="11479877" y="9619925"/>
                <a:ext cx="2942953"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en-US" alt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L2TP</a:t>
                </a:r>
                <a:r>
                  <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认证</a:t>
                </a:r>
                <a:endPar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grpSp>
          <p:nvGrpSpPr>
            <p:cNvPr id="107" name="组合 106"/>
            <p:cNvGrpSpPr/>
            <p:nvPr/>
          </p:nvGrpSpPr>
          <p:grpSpPr bwMode="auto">
            <a:xfrm>
              <a:off x="6791649" y="2091958"/>
              <a:ext cx="1169713" cy="1344060"/>
              <a:chOff x="14846826" y="8200047"/>
              <a:chExt cx="3118655" cy="3584612"/>
            </a:xfrm>
          </p:grpSpPr>
          <p:sp>
            <p:nvSpPr>
              <p:cNvPr id="108" name="任意多边形 107"/>
              <p:cNvSpPr/>
              <p:nvPr/>
            </p:nvSpPr>
            <p:spPr bwMode="auto">
              <a:xfrm>
                <a:off x="14846826" y="8200047"/>
                <a:ext cx="3118655" cy="3584612"/>
              </a:xfrm>
              <a:custGeom>
                <a:avLst/>
                <a:gdLst>
                  <a:gd name="connsiteX0" fmla="*/ 0 w 4017518"/>
                  <a:gd name="connsiteY0" fmla="*/ 1747621 h 3495241"/>
                  <a:gd name="connsiteX1" fmla="*/ 873810 w 4017518"/>
                  <a:gd name="connsiteY1" fmla="*/ 1 h 3495241"/>
                  <a:gd name="connsiteX2" fmla="*/ 3143708 w 4017518"/>
                  <a:gd name="connsiteY2" fmla="*/ 1 h 3495241"/>
                  <a:gd name="connsiteX3" fmla="*/ 4017518 w 4017518"/>
                  <a:gd name="connsiteY3" fmla="*/ 1747621 h 3495241"/>
                  <a:gd name="connsiteX4" fmla="*/ 3143708 w 4017518"/>
                  <a:gd name="connsiteY4" fmla="*/ 3495240 h 3495241"/>
                  <a:gd name="connsiteX5" fmla="*/ 873810 w 4017518"/>
                  <a:gd name="connsiteY5" fmla="*/ 3495240 h 3495241"/>
                  <a:gd name="connsiteX6" fmla="*/ 0 w 4017518"/>
                  <a:gd name="connsiteY6" fmla="*/ 1747621 h 3495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7518" h="3495241">
                    <a:moveTo>
                      <a:pt x="2008758" y="0"/>
                    </a:moveTo>
                    <a:lnTo>
                      <a:pt x="4017516" y="760215"/>
                    </a:lnTo>
                    <a:lnTo>
                      <a:pt x="4017516" y="2735026"/>
                    </a:lnTo>
                    <a:lnTo>
                      <a:pt x="2008758" y="3495241"/>
                    </a:lnTo>
                    <a:lnTo>
                      <a:pt x="2" y="2735026"/>
                    </a:lnTo>
                    <a:lnTo>
                      <a:pt x="2" y="760215"/>
                    </a:lnTo>
                    <a:lnTo>
                      <a:pt x="2008758" y="0"/>
                    </a:lnTo>
                    <a:close/>
                  </a:path>
                </a:pathLst>
              </a:custGeom>
              <a:solidFill>
                <a:srgbClr val="6F4FAF"/>
              </a:solidFill>
              <a:ln w="28575">
                <a:solidFill>
                  <a:schemeClr val="bg1">
                    <a:lumMod val="95000"/>
                  </a:schemeClr>
                </a:solidFill>
                <a:prstDash val="solid"/>
                <a:headEnd type="none" w="med" len="med"/>
                <a:tailEnd type="none" w="med" len="med"/>
              </a:ln>
            </p:spPr>
            <p:style>
              <a:lnRef idx="3">
                <a:schemeClr val="lt1"/>
              </a:lnRef>
              <a:fillRef idx="1">
                <a:schemeClr val="accent1"/>
              </a:fillRef>
              <a:effectRef idx="1">
                <a:schemeClr val="accent1"/>
              </a:effectRef>
              <a:fontRef idx="minor">
                <a:schemeClr val="lt1"/>
              </a:fontRef>
            </p:style>
            <p:txBody>
              <a:bodyPr lIns="792325" tIns="873714" rIns="792326" bIns="873713" spcCol="1270" anchor="ctr"/>
              <a:p>
                <a:pPr algn="ctr" defTabSz="1082675">
                  <a:lnSpc>
                    <a:spcPct val="90000"/>
                  </a:lnSpc>
                  <a:spcAft>
                    <a:spcPct val="35000"/>
                  </a:spcAft>
                  <a:defRPr/>
                </a:pPr>
                <a:endParaRPr lang="zh-CN" altLang="en-US" sz="2400">
                  <a:solidFill>
                    <a:srgbClr val="FFFFFF"/>
                  </a:solidFill>
                </a:endParaRPr>
              </a:p>
            </p:txBody>
          </p:sp>
          <p:sp>
            <p:nvSpPr>
              <p:cNvPr id="109" name="TextBox 6"/>
              <p:cNvSpPr>
                <a:spLocks noChangeArrowheads="1"/>
              </p:cNvSpPr>
              <p:nvPr/>
            </p:nvSpPr>
            <p:spPr bwMode="auto">
              <a:xfrm>
                <a:off x="15451877" y="9598588"/>
                <a:ext cx="2513159" cy="88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r>
                  <a:rPr lang="en-US" altLang="zh-CN" sz="1600" b="1" dirty="0" smtClean="0">
                    <a:solidFill>
                      <a:srgbClr val="FFFFFF"/>
                    </a:solidFill>
                    <a:latin typeface="微软雅黑" panose="020B0503020204020204" charset="-122"/>
                    <a:ea typeface="微软雅黑" panose="020B0503020204020204" charset="-122"/>
                    <a:sym typeface="BellCent NamNum BT" pitchFamily="34" charset="0"/>
                  </a:rPr>
                  <a:t>IPOE</a:t>
                </a:r>
                <a:endParaRPr lang="en-US" altLang="zh-CN" sz="1600" b="1" dirty="0" smtClean="0">
                  <a:solidFill>
                    <a:srgbClr val="FFFFFF"/>
                  </a:solidFill>
                  <a:latin typeface="微软雅黑" panose="020B0503020204020204" charset="-122"/>
                  <a:ea typeface="微软雅黑" panose="020B0503020204020204" charset="-122"/>
                  <a:sym typeface="BellCent NamNum BT" pitchFamily="34" charset="0"/>
                </a:endParaRPr>
              </a:p>
            </p:txBody>
          </p:sp>
        </p:grpSp>
        <p:sp>
          <p:nvSpPr>
            <p:cNvPr id="110" name="TextBox 6"/>
            <p:cNvSpPr>
              <a:spLocks noChangeArrowheads="1"/>
            </p:cNvSpPr>
            <p:nvPr/>
          </p:nvSpPr>
          <p:spPr bwMode="auto">
            <a:xfrm>
              <a:off x="5502505" y="2618582"/>
              <a:ext cx="1024010" cy="33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en-US" altLang="zh-CN"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Web</a:t>
              </a:r>
              <a:r>
                <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认证</a:t>
              </a:r>
              <a:endPar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sp>
          <p:nvSpPr>
            <p:cNvPr id="111" name="TextBox 6"/>
            <p:cNvSpPr>
              <a:spLocks noChangeArrowheads="1"/>
            </p:cNvSpPr>
            <p:nvPr/>
          </p:nvSpPr>
          <p:spPr bwMode="auto">
            <a:xfrm>
              <a:off x="6219537" y="1276633"/>
              <a:ext cx="904618" cy="571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p>
              <a:pPr algn="ctr"/>
              <a:r>
                <a:rPr lang="en-US" altLang="zh-CN" sz="1600" b="1" dirty="0" err="1">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PPPoE</a:t>
              </a:r>
              <a:endParaRPr lang="en-US" altLang="zh-CN" sz="1600" b="1" dirty="0" err="1">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a:p>
              <a:pPr algn="ctr"/>
              <a:r>
                <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rPr>
                <a:t>认证</a:t>
              </a:r>
              <a:endParaRPr lang="zh-CN" altLang="en-US" sz="1600" b="1" dirty="0">
                <a:solidFill>
                  <a:srgbClr val="FFFFFF"/>
                </a:solidFill>
                <a:latin typeface="微软雅黑" panose="020B0503020204020204" charset="-122"/>
                <a:ea typeface="微软雅黑" panose="020B0503020204020204" charset="-122"/>
                <a:cs typeface="微软雅黑" panose="020B0503020204020204" charset="-122"/>
                <a:sym typeface="BellCent NamNum BT"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p:nvPr/>
        </p:nvCxnSpPr>
        <p:spPr>
          <a:xfrm>
            <a:off x="864235" y="2114306"/>
            <a:ext cx="6350" cy="3720715"/>
          </a:xfrm>
          <a:prstGeom prst="line">
            <a:avLst/>
          </a:prstGeom>
          <a:ln w="3175" cap="rnd">
            <a:solidFill>
              <a:schemeClr val="bg1">
                <a:lumMod val="75000"/>
              </a:schemeClr>
            </a:solidFill>
            <a:prstDash val="sysDash"/>
            <a:roun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p>
            <a:r>
              <a:rPr lang="zh-CN" b="1" dirty="0"/>
              <a:t>WebPortal 接入流程</a:t>
            </a:r>
            <a:endParaRPr lang="zh-CN" b="1" dirty="0"/>
          </a:p>
        </p:txBody>
      </p:sp>
      <p:pic>
        <p:nvPicPr>
          <p:cNvPr id="6" name="图片 5" descr="D:\NatShell\NatShell\Desktop\图片2.png图片2"/>
          <p:cNvPicPr/>
          <p:nvPr/>
        </p:nvPicPr>
        <p:blipFill>
          <a:blip r:embed="rId1"/>
          <a:srcRect/>
          <a:stretch>
            <a:fillRect/>
          </a:stretch>
        </p:blipFill>
        <p:spPr>
          <a:xfrm>
            <a:off x="6137275" y="1820545"/>
            <a:ext cx="5292725" cy="4308475"/>
          </a:xfrm>
          <a:prstGeom prst="rect">
            <a:avLst/>
          </a:prstGeom>
          <a:noFill/>
          <a:ln w="9525">
            <a:noFill/>
          </a:ln>
        </p:spPr>
      </p:pic>
      <p:sp>
        <p:nvSpPr>
          <p:cNvPr id="41" name="TextBox 29"/>
          <p:cNvSpPr txBox="1"/>
          <p:nvPr/>
        </p:nvSpPr>
        <p:spPr>
          <a:xfrm>
            <a:off x="1296403" y="1941915"/>
            <a:ext cx="4568013" cy="645795"/>
          </a:xfrm>
          <a:prstGeom prst="rect">
            <a:avLst/>
          </a:prstGeom>
          <a:noFill/>
        </p:spPr>
        <p:txBody>
          <a:bodyPr wrap="square" lIns="0" tIns="0" rIns="0" bIns="0" rtlCol="0">
            <a:spAutoFit/>
          </a:bodyPr>
          <a:lstStyle>
            <a:defPPr>
              <a:defRPr lang="zh-CN"/>
            </a:defPPr>
            <a:lvl1pPr algn="just">
              <a:lnSpc>
                <a:spcPts val="2000"/>
              </a:lnSpc>
              <a:defRPr sz="1400">
                <a:solidFill>
                  <a:schemeClr val="tx1">
                    <a:lumMod val="75000"/>
                    <a:lumOff val="25000"/>
                  </a:schemeClr>
                </a:solidFill>
                <a:latin typeface="微软雅黑" panose="020B0503020204020204" charset="-122"/>
                <a:ea typeface="微软雅黑" panose="020B0503020204020204" charset="-122"/>
              </a:defRPr>
            </a:lvl1pPr>
          </a:lstStyle>
          <a:p>
            <a:pPr algn="l">
              <a:lnSpc>
                <a:spcPct val="150000"/>
              </a:lnSpc>
              <a:buClr>
                <a:srgbClr val="C00000"/>
              </a:buClr>
            </a:pPr>
            <a:r>
              <a:rPr lang="zh-CN" altLang="en-US" dirty="0">
                <a:solidFill>
                  <a:schemeClr val="tx1">
                    <a:lumMod val="65000"/>
                    <a:lumOff val="35000"/>
                  </a:schemeClr>
                </a:solidFill>
                <a:cs typeface="微软雅黑" panose="020B0503020204020204" charset="-122"/>
              </a:rPr>
              <a:t>用户通过无线或有线方式接入企业内网后，被重定向至统一认证Portal门户，用户输入账号密码提交认证。</a:t>
            </a:r>
            <a:endParaRPr lang="zh-CN" altLang="en-US" dirty="0">
              <a:solidFill>
                <a:schemeClr val="tx1">
                  <a:lumMod val="65000"/>
                  <a:lumOff val="35000"/>
                </a:schemeClr>
              </a:solidFill>
              <a:cs typeface="微软雅黑" panose="020B0503020204020204" charset="-122"/>
            </a:endParaRPr>
          </a:p>
        </p:txBody>
      </p:sp>
      <p:sp>
        <p:nvSpPr>
          <p:cNvPr id="44" name="TextBox 29"/>
          <p:cNvSpPr txBox="1"/>
          <p:nvPr/>
        </p:nvSpPr>
        <p:spPr>
          <a:xfrm>
            <a:off x="1296403" y="3185974"/>
            <a:ext cx="4568013" cy="645795"/>
          </a:xfrm>
          <a:prstGeom prst="rect">
            <a:avLst/>
          </a:prstGeom>
          <a:noFill/>
        </p:spPr>
        <p:txBody>
          <a:bodyPr wrap="square" lIns="0" tIns="0" rIns="0" bIns="0" rtlCol="0">
            <a:spAutoFit/>
          </a:bodyPr>
          <a:lstStyle>
            <a:defPPr>
              <a:defRPr lang="zh-CN"/>
            </a:defPPr>
            <a:lvl1pPr algn="just">
              <a:lnSpc>
                <a:spcPts val="2000"/>
              </a:lnSpc>
              <a:defRPr sz="1400">
                <a:solidFill>
                  <a:schemeClr val="tx1">
                    <a:lumMod val="75000"/>
                    <a:lumOff val="25000"/>
                  </a:schemeClr>
                </a:solidFill>
                <a:latin typeface="微软雅黑" panose="020B0503020204020204" charset="-122"/>
                <a:ea typeface="微软雅黑" panose="020B0503020204020204" charset="-122"/>
              </a:defRPr>
            </a:lvl1pPr>
          </a:lstStyle>
          <a:p>
            <a:pPr algn="l">
              <a:lnSpc>
                <a:spcPct val="150000"/>
              </a:lnSpc>
              <a:buClr>
                <a:srgbClr val="C00000"/>
              </a:buClr>
            </a:pPr>
            <a:r>
              <a:rPr lang="zh-CN" altLang="en-US" dirty="0">
                <a:solidFill>
                  <a:schemeClr val="tx1">
                    <a:lumMod val="65000"/>
                    <a:lumOff val="35000"/>
                  </a:schemeClr>
                </a:solidFill>
              </a:rPr>
              <a:t>蓝海卓越路由首先进行本地认证，本地认证服务器对用户进行验证根据用户绑定的运营商类型下发不同地址池。</a:t>
            </a:r>
            <a:endParaRPr lang="zh-CN" altLang="en-US" dirty="0">
              <a:solidFill>
                <a:schemeClr val="tx1">
                  <a:lumMod val="65000"/>
                  <a:lumOff val="35000"/>
                </a:schemeClr>
              </a:solidFill>
            </a:endParaRPr>
          </a:p>
        </p:txBody>
      </p:sp>
      <p:sp>
        <p:nvSpPr>
          <p:cNvPr id="47" name="TextBox 29"/>
          <p:cNvSpPr txBox="1"/>
          <p:nvPr/>
        </p:nvSpPr>
        <p:spPr>
          <a:xfrm>
            <a:off x="1296403" y="4522109"/>
            <a:ext cx="4568013" cy="1292225"/>
          </a:xfrm>
          <a:prstGeom prst="rect">
            <a:avLst/>
          </a:prstGeom>
          <a:noFill/>
        </p:spPr>
        <p:txBody>
          <a:bodyPr wrap="square" lIns="0" tIns="0" rIns="0" bIns="0" rtlCol="0">
            <a:spAutoFit/>
          </a:bodyPr>
          <a:lstStyle>
            <a:defPPr>
              <a:defRPr lang="zh-CN"/>
            </a:defPPr>
            <a:lvl1pPr algn="just">
              <a:lnSpc>
                <a:spcPts val="2000"/>
              </a:lnSpc>
              <a:defRPr sz="1400">
                <a:solidFill>
                  <a:schemeClr val="tx1">
                    <a:lumMod val="75000"/>
                    <a:lumOff val="25000"/>
                  </a:schemeClr>
                </a:solidFill>
                <a:latin typeface="微软雅黑" panose="020B0503020204020204" charset="-122"/>
                <a:ea typeface="微软雅黑" panose="020B0503020204020204" charset="-122"/>
              </a:defRPr>
            </a:lvl1pPr>
          </a:lstStyle>
          <a:p>
            <a:pPr algn="l">
              <a:lnSpc>
                <a:spcPct val="150000"/>
              </a:lnSpc>
              <a:buClr>
                <a:srgbClr val="C00000"/>
              </a:buClr>
            </a:pPr>
            <a:r>
              <a:rPr lang="zh-CN" altLang="en-US" dirty="0">
                <a:solidFill>
                  <a:schemeClr val="tx1">
                    <a:lumMod val="65000"/>
                    <a:lumOff val="35000"/>
                  </a:schemeClr>
                </a:solidFill>
                <a:cs typeface="微软雅黑" panose="020B0503020204020204" charset="-122"/>
              </a:rPr>
              <a:t>蓝海卓越根据本地认证下发的地址池选择不同运营商线路开始PPPOE代理拨号，认证成功后将用户内网IP连接和PPPOE代理拨号会话连接建立一对一NAT转换，实现上网目的。</a:t>
            </a:r>
            <a:endParaRPr lang="zh-CN" altLang="en-US" dirty="0">
              <a:solidFill>
                <a:schemeClr val="tx1">
                  <a:lumMod val="65000"/>
                  <a:lumOff val="35000"/>
                </a:schemeClr>
              </a:solidFill>
              <a:cs typeface="微软雅黑" panose="020B0503020204020204" charset="-122"/>
            </a:endParaRPr>
          </a:p>
        </p:txBody>
      </p:sp>
      <p:grpSp>
        <p:nvGrpSpPr>
          <p:cNvPr id="52" name="Group 51"/>
          <p:cNvGrpSpPr/>
          <p:nvPr/>
        </p:nvGrpSpPr>
        <p:grpSpPr>
          <a:xfrm>
            <a:off x="633567" y="2032360"/>
            <a:ext cx="445769" cy="445826"/>
            <a:chOff x="1220106" y="2624919"/>
            <a:chExt cx="445826" cy="445826"/>
          </a:xfrm>
        </p:grpSpPr>
        <p:sp>
          <p:nvSpPr>
            <p:cNvPr id="53" name="Rounded Rectangle 52"/>
            <p:cNvSpPr/>
            <p:nvPr/>
          </p:nvSpPr>
          <p:spPr>
            <a:xfrm>
              <a:off x="1220106" y="2624919"/>
              <a:ext cx="445826" cy="44582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4" name="TextBox 53"/>
            <p:cNvSpPr txBox="1"/>
            <p:nvPr/>
          </p:nvSpPr>
          <p:spPr>
            <a:xfrm>
              <a:off x="1290902" y="2672103"/>
              <a:ext cx="306372" cy="369332"/>
            </a:xfrm>
            <a:prstGeom prst="rect">
              <a:avLst/>
            </a:prstGeom>
            <a:noFill/>
          </p:spPr>
          <p:txBody>
            <a:bodyPr wrap="square" rtlCol="0">
              <a:spAutoFit/>
            </a:bodyPr>
            <a:p>
              <a:pPr algn="ctr"/>
              <a:r>
                <a:rPr lang="en-US" altLang="zh-CN" b="1" dirty="0">
                  <a:solidFill>
                    <a:schemeClr val="bg1"/>
                  </a:solidFill>
                </a:rPr>
                <a:t>1</a:t>
              </a:r>
              <a:endParaRPr lang="en-US" altLang="zh-CN" b="1" dirty="0">
                <a:solidFill>
                  <a:schemeClr val="bg1"/>
                </a:solidFill>
              </a:endParaRPr>
            </a:p>
          </p:txBody>
        </p:sp>
      </p:grpSp>
      <p:grpSp>
        <p:nvGrpSpPr>
          <p:cNvPr id="3" name="Group 51"/>
          <p:cNvGrpSpPr/>
          <p:nvPr/>
        </p:nvGrpSpPr>
        <p:grpSpPr>
          <a:xfrm>
            <a:off x="632297" y="4521616"/>
            <a:ext cx="445769" cy="445770"/>
            <a:chOff x="1220106" y="2624919"/>
            <a:chExt cx="445826" cy="445826"/>
          </a:xfrm>
        </p:grpSpPr>
        <p:sp>
          <p:nvSpPr>
            <p:cNvPr id="4" name="Rounded Rectangle 52"/>
            <p:cNvSpPr/>
            <p:nvPr/>
          </p:nvSpPr>
          <p:spPr>
            <a:xfrm>
              <a:off x="1220106" y="2624919"/>
              <a:ext cx="445826" cy="44582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3"/>
            <p:cNvSpPr txBox="1"/>
            <p:nvPr/>
          </p:nvSpPr>
          <p:spPr>
            <a:xfrm>
              <a:off x="1290902" y="2672103"/>
              <a:ext cx="306372" cy="368300"/>
            </a:xfrm>
            <a:prstGeom prst="rect">
              <a:avLst/>
            </a:prstGeom>
            <a:noFill/>
          </p:spPr>
          <p:txBody>
            <a:bodyPr wrap="square" rtlCol="0">
              <a:spAutoFit/>
            </a:bodyPr>
            <a:lstStyle/>
            <a:p>
              <a:pPr algn="ctr"/>
              <a:r>
                <a:rPr lang="en-US" altLang="zh-CN" b="1" dirty="0">
                  <a:solidFill>
                    <a:schemeClr val="bg1"/>
                  </a:solidFill>
                </a:rPr>
                <a:t>3</a:t>
              </a:r>
              <a:endParaRPr lang="en-US" altLang="zh-CN" b="1" dirty="0">
                <a:solidFill>
                  <a:schemeClr val="bg1"/>
                </a:solidFill>
              </a:endParaRPr>
            </a:p>
          </p:txBody>
        </p:sp>
      </p:grpSp>
      <p:grpSp>
        <p:nvGrpSpPr>
          <p:cNvPr id="7" name="Group 51"/>
          <p:cNvGrpSpPr/>
          <p:nvPr/>
        </p:nvGrpSpPr>
        <p:grpSpPr>
          <a:xfrm>
            <a:off x="632932" y="3277016"/>
            <a:ext cx="445769" cy="445770"/>
            <a:chOff x="1220106" y="2624919"/>
            <a:chExt cx="445826" cy="445826"/>
          </a:xfrm>
          <a:solidFill>
            <a:srgbClr val="8B67FA"/>
          </a:solidFill>
        </p:grpSpPr>
        <p:sp>
          <p:nvSpPr>
            <p:cNvPr id="8"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9" name="TextBox 53"/>
            <p:cNvSpPr txBox="1"/>
            <p:nvPr/>
          </p:nvSpPr>
          <p:spPr>
            <a:xfrm>
              <a:off x="1290902" y="2672103"/>
              <a:ext cx="306372" cy="368300"/>
            </a:xfrm>
            <a:prstGeom prst="rect">
              <a:avLst/>
            </a:prstGeom>
            <a:grpFill/>
          </p:spPr>
          <p:txBody>
            <a:bodyPr wrap="square" rtlCol="0">
              <a:spAutoFit/>
            </a:bodyPr>
            <a:p>
              <a:pPr algn="ctr"/>
              <a:r>
                <a:rPr lang="en-US" altLang="zh-CN" b="1" dirty="0">
                  <a:solidFill>
                    <a:schemeClr val="bg1"/>
                  </a:solidFill>
                </a:rPr>
                <a:t>2</a:t>
              </a:r>
              <a:endParaRPr lang="en-US" altLang="zh-CN" b="1" dirty="0">
                <a:solidFill>
                  <a:schemeClr val="bg1"/>
                </a:solidFill>
              </a:endParaRPr>
            </a:p>
          </p:txBody>
        </p:sp>
      </p:grpSp>
      <p:sp>
        <p:nvSpPr>
          <p:cNvPr id="10" name="矩形 9"/>
          <p:cNvSpPr/>
          <p:nvPr/>
        </p:nvSpPr>
        <p:spPr>
          <a:xfrm>
            <a:off x="6073775" y="1632585"/>
            <a:ext cx="5419725" cy="4358005"/>
          </a:xfrm>
          <a:prstGeom prst="rect">
            <a:avLst/>
          </a:prstGeom>
          <a:noFill/>
          <a:ln w="76200">
            <a:solidFill>
              <a:schemeClr val="accent1"/>
            </a:solidFill>
          </a:ln>
          <a:extLst>
            <a:ext uri="{909E8E84-426E-40DD-AFC4-6F175D3DCCD1}">
              <a14:hiddenFill xmlns:a14="http://schemas.microsoft.com/office/drawing/2010/main">
                <a:solidFill>
                  <a:schemeClr val="dk1"/>
                </a:solidFill>
              </a14:hiddenFill>
            </a:ext>
          </a:extLst>
        </p:spPr>
        <p:style>
          <a:lnRef idx="2">
            <a:schemeClr val="dk1">
              <a:shade val="50000"/>
            </a:schemeClr>
          </a:lnRef>
          <a:fillRef idx="1">
            <a:schemeClr val="dk1"/>
          </a:fillRef>
          <a:effectRef idx="0">
            <a:schemeClr val="dk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b="1" dirty="0"/>
              <a:t>Portal页面定制：个性化、精准化</a:t>
            </a:r>
            <a:endParaRPr lang="zh-CN" b="1" dirty="0"/>
          </a:p>
        </p:txBody>
      </p:sp>
      <p:grpSp>
        <p:nvGrpSpPr>
          <p:cNvPr id="108" name="组合 107"/>
          <p:cNvGrpSpPr/>
          <p:nvPr/>
        </p:nvGrpSpPr>
        <p:grpSpPr>
          <a:xfrm>
            <a:off x="6671310" y="1741170"/>
            <a:ext cx="1209040" cy="1210310"/>
            <a:chOff x="8779" y="6898"/>
            <a:chExt cx="3294" cy="3296"/>
          </a:xfrm>
        </p:grpSpPr>
        <p:grpSp>
          <p:nvGrpSpPr>
            <p:cNvPr id="92" name="Group 3"/>
            <p:cNvGrpSpPr/>
            <p:nvPr/>
          </p:nvGrpSpPr>
          <p:grpSpPr>
            <a:xfrm>
              <a:off x="9373" y="7617"/>
              <a:ext cx="1907" cy="1911"/>
              <a:chOff x="2100442" y="2703636"/>
              <a:chExt cx="2379753" cy="2382151"/>
            </a:xfrm>
            <a:solidFill>
              <a:schemeClr val="accent3"/>
            </a:solidFill>
          </p:grpSpPr>
          <p:sp>
            <p:nvSpPr>
              <p:cNvPr id="93" name="Block Arc 4"/>
              <p:cNvSpPr/>
              <p:nvPr/>
            </p:nvSpPr>
            <p:spPr>
              <a:xfrm flipH="1">
                <a:off x="2100442" y="2706034"/>
                <a:ext cx="2379753" cy="2379753"/>
              </a:xfrm>
              <a:prstGeom prst="blockArc">
                <a:avLst>
                  <a:gd name="adj1" fmla="val 20053114"/>
                  <a:gd name="adj2" fmla="val 16214381"/>
                  <a:gd name="adj3" fmla="val 167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94" name="Oval 5"/>
              <p:cNvSpPr/>
              <p:nvPr/>
            </p:nvSpPr>
            <p:spPr>
              <a:xfrm>
                <a:off x="3092477" y="2703636"/>
                <a:ext cx="400383" cy="4003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a:endParaRPr lang="en-US" sz="1600" dirty="0">
                  <a:solidFill>
                    <a:srgbClr val="FFFFFF"/>
                  </a:solidFill>
                </a:endParaRPr>
              </a:p>
            </p:txBody>
          </p:sp>
        </p:grpSp>
        <p:grpSp>
          <p:nvGrpSpPr>
            <p:cNvPr id="95" name="Group 6"/>
            <p:cNvGrpSpPr/>
            <p:nvPr/>
          </p:nvGrpSpPr>
          <p:grpSpPr>
            <a:xfrm>
              <a:off x="9708" y="7956"/>
              <a:ext cx="1217" cy="1218"/>
              <a:chOff x="2531315" y="3136907"/>
              <a:chExt cx="1518008" cy="1518008"/>
            </a:xfrm>
            <a:solidFill>
              <a:schemeClr val="accent1"/>
            </a:solidFill>
          </p:grpSpPr>
          <p:sp>
            <p:nvSpPr>
              <p:cNvPr id="96" name="Block Arc 7"/>
              <p:cNvSpPr/>
              <p:nvPr/>
            </p:nvSpPr>
            <p:spPr>
              <a:xfrm flipH="1">
                <a:off x="2531315" y="3136907"/>
                <a:ext cx="1518008" cy="1518008"/>
              </a:xfrm>
              <a:prstGeom prst="blockArc">
                <a:avLst>
                  <a:gd name="adj1" fmla="val 2466917"/>
                  <a:gd name="adj2" fmla="val 16177562"/>
                  <a:gd name="adj3" fmla="val 264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97" name="Oval 8"/>
              <p:cNvSpPr/>
              <p:nvPr/>
            </p:nvSpPr>
            <p:spPr>
              <a:xfrm>
                <a:off x="3092477" y="3136907"/>
                <a:ext cx="400383" cy="4003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98" name="Group 9"/>
            <p:cNvGrpSpPr/>
            <p:nvPr/>
          </p:nvGrpSpPr>
          <p:grpSpPr>
            <a:xfrm>
              <a:off x="9067" y="7275"/>
              <a:ext cx="2602" cy="2606"/>
              <a:chOff x="1667173" y="2270364"/>
              <a:chExt cx="3246294" cy="3248695"/>
            </a:xfrm>
            <a:solidFill>
              <a:schemeClr val="tx1">
                <a:lumMod val="85000"/>
                <a:lumOff val="15000"/>
              </a:schemeClr>
            </a:solidFill>
          </p:grpSpPr>
          <p:sp>
            <p:nvSpPr>
              <p:cNvPr id="99" name="Block Arc 10"/>
              <p:cNvSpPr/>
              <p:nvPr/>
            </p:nvSpPr>
            <p:spPr>
              <a:xfrm flipH="1">
                <a:off x="1667173" y="2272765"/>
                <a:ext cx="3246294" cy="3246294"/>
              </a:xfrm>
              <a:prstGeom prst="blockArc">
                <a:avLst>
                  <a:gd name="adj1" fmla="val 4094364"/>
                  <a:gd name="adj2" fmla="val 16203514"/>
                  <a:gd name="adj3" fmla="val 1231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00" name="Oval 11"/>
              <p:cNvSpPr/>
              <p:nvPr/>
            </p:nvSpPr>
            <p:spPr>
              <a:xfrm>
                <a:off x="3092477" y="2270364"/>
                <a:ext cx="400383" cy="40038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01" name="Group 12"/>
            <p:cNvGrpSpPr/>
            <p:nvPr/>
          </p:nvGrpSpPr>
          <p:grpSpPr>
            <a:xfrm>
              <a:off x="8779" y="6898"/>
              <a:ext cx="3295" cy="3296"/>
              <a:chOff x="1237496" y="1843088"/>
              <a:chExt cx="4105646" cy="4105646"/>
            </a:xfrm>
            <a:solidFill>
              <a:srgbClr val="118CE7"/>
            </a:solidFill>
          </p:grpSpPr>
          <p:sp>
            <p:nvSpPr>
              <p:cNvPr id="102" name="Block Arc 13"/>
              <p:cNvSpPr/>
              <p:nvPr/>
            </p:nvSpPr>
            <p:spPr>
              <a:xfrm flipH="1">
                <a:off x="1237496" y="1843088"/>
                <a:ext cx="4105646" cy="4105646"/>
              </a:xfrm>
              <a:prstGeom prst="blockArc">
                <a:avLst>
                  <a:gd name="adj1" fmla="val 7444034"/>
                  <a:gd name="adj2" fmla="val 16212586"/>
                  <a:gd name="adj3" fmla="val 987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03" name="Oval 14"/>
              <p:cNvSpPr/>
              <p:nvPr/>
            </p:nvSpPr>
            <p:spPr>
              <a:xfrm>
                <a:off x="3092477" y="1843088"/>
                <a:ext cx="400383" cy="40038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AU" sz="1600" dirty="0">
                  <a:solidFill>
                    <a:srgbClr val="FFFFFF"/>
                  </a:solidFill>
                  <a:latin typeface="FontAwesome" pitchFamily="2" charset="0"/>
                </a:endParaRPr>
              </a:p>
            </p:txBody>
          </p:sp>
        </p:grpSp>
      </p:grpSp>
      <p:sp>
        <p:nvSpPr>
          <p:cNvPr id="109" name="文本框 108"/>
          <p:cNvSpPr txBox="1"/>
          <p:nvPr/>
        </p:nvSpPr>
        <p:spPr>
          <a:xfrm>
            <a:off x="5638800" y="1654810"/>
            <a:ext cx="1819910" cy="1296670"/>
          </a:xfrm>
          <a:prstGeom prst="rect">
            <a:avLst/>
          </a:prstGeom>
          <a:noFill/>
        </p:spPr>
        <p:txBody>
          <a:bodyPr wrap="square" rtlCol="0" anchor="t">
            <a:spAutoFit/>
          </a:bodyPr>
          <a:p>
            <a:pPr indent="0">
              <a:lnSpc>
                <a:spcPct val="140000"/>
              </a:lnSpc>
              <a:buClr>
                <a:srgbClr val="0A4262"/>
              </a:buClr>
              <a:buFont typeface="Wingdings" panose="05000000000000000000" charset="0"/>
              <a:buNone/>
            </a:pPr>
            <a:r>
              <a:rPr lang="zh-CN" altLang="en-US" sz="1400" b="1" dirty="0" smtClean="0">
                <a:solidFill>
                  <a:schemeClr val="tx2"/>
                </a:solidFill>
                <a:latin typeface="微软雅黑" panose="020B0503020204020204" charset="-122"/>
                <a:ea typeface="微软雅黑" panose="020B0503020204020204" charset="-122"/>
              </a:rPr>
              <a:t>自定义页面</a:t>
            </a:r>
            <a:endParaRPr lang="zh-CN" altLang="en-US" sz="1400" b="1" dirty="0" smtClean="0">
              <a:solidFill>
                <a:schemeClr val="bg2"/>
              </a:solidFill>
              <a:latin typeface="微软雅黑" panose="020B0503020204020204" charset="-122"/>
              <a:ea typeface="微软雅黑" panose="020B0503020204020204" charset="-122"/>
            </a:endParaRPr>
          </a:p>
          <a:p>
            <a:pPr indent="0">
              <a:lnSpc>
                <a:spcPct val="140000"/>
              </a:lnSpc>
              <a:buClr>
                <a:srgbClr val="0A4262"/>
              </a:buClr>
              <a:buFont typeface="Wingdings" panose="05000000000000000000" charset="0"/>
              <a:buNone/>
            </a:pPr>
            <a:r>
              <a:rPr lang="zh-CN" altLang="en-US" sz="1400" b="1" dirty="0" smtClean="0">
                <a:solidFill>
                  <a:schemeClr val="bg2"/>
                </a:solidFill>
                <a:latin typeface="微软雅黑" panose="020B0503020204020204" charset="-122"/>
                <a:ea typeface="微软雅黑" panose="020B0503020204020204" charset="-122"/>
              </a:rPr>
              <a:t>丰富的模板</a:t>
            </a:r>
            <a:endParaRPr lang="zh-CN" altLang="en-US" sz="1400" b="1" dirty="0" smtClean="0">
              <a:solidFill>
                <a:schemeClr val="bg2"/>
              </a:solidFill>
              <a:latin typeface="微软雅黑" panose="020B0503020204020204" charset="-122"/>
              <a:ea typeface="微软雅黑" panose="020B0503020204020204" charset="-122"/>
            </a:endParaRPr>
          </a:p>
          <a:p>
            <a:pPr indent="0">
              <a:lnSpc>
                <a:spcPct val="140000"/>
              </a:lnSpc>
              <a:buClr>
                <a:srgbClr val="0A4262"/>
              </a:buClr>
              <a:buFont typeface="Wingdings" panose="05000000000000000000" charset="0"/>
              <a:buNone/>
            </a:pPr>
            <a:r>
              <a:rPr lang="zh-CN" altLang="en-US" sz="1400" b="1" dirty="0" smtClean="0">
                <a:solidFill>
                  <a:schemeClr val="tx2"/>
                </a:solidFill>
                <a:latin typeface="微软雅黑" panose="020B0503020204020204" charset="-122"/>
                <a:ea typeface="微软雅黑" panose="020B0503020204020204" charset="-122"/>
              </a:rPr>
              <a:t>自定义广告</a:t>
            </a:r>
            <a:endParaRPr lang="zh-CN" altLang="en-US" sz="1400" b="1" dirty="0" smtClean="0">
              <a:solidFill>
                <a:schemeClr val="bg2"/>
              </a:solidFill>
              <a:latin typeface="微软雅黑" panose="020B0503020204020204" charset="-122"/>
              <a:ea typeface="微软雅黑" panose="020B0503020204020204" charset="-122"/>
            </a:endParaRPr>
          </a:p>
          <a:p>
            <a:pPr indent="0">
              <a:lnSpc>
                <a:spcPct val="140000"/>
              </a:lnSpc>
              <a:buClr>
                <a:srgbClr val="0A4262"/>
              </a:buClr>
              <a:buFont typeface="Wingdings" panose="05000000000000000000" charset="0"/>
              <a:buNone/>
            </a:pPr>
            <a:r>
              <a:rPr lang="zh-CN" altLang="en-US" sz="1400" b="1" dirty="0" smtClean="0">
                <a:solidFill>
                  <a:schemeClr val="bg2"/>
                </a:solidFill>
                <a:latin typeface="微软雅黑" panose="020B0503020204020204" charset="-122"/>
                <a:ea typeface="微软雅黑" panose="020B0503020204020204" charset="-122"/>
              </a:rPr>
              <a:t>高性能大并发</a:t>
            </a:r>
            <a:endParaRPr lang="zh-CN" altLang="en-US" sz="1400" b="1" dirty="0" smtClean="0">
              <a:solidFill>
                <a:schemeClr val="bg2"/>
              </a:solidFill>
              <a:latin typeface="微软雅黑" panose="020B0503020204020204" charset="-122"/>
              <a:ea typeface="微软雅黑" panose="020B0503020204020204" charset="-122"/>
            </a:endParaRPr>
          </a:p>
        </p:txBody>
      </p:sp>
      <p:sp>
        <p:nvSpPr>
          <p:cNvPr id="110" name="文本框 109"/>
          <p:cNvSpPr txBox="1"/>
          <p:nvPr/>
        </p:nvSpPr>
        <p:spPr>
          <a:xfrm>
            <a:off x="8227060" y="1698625"/>
            <a:ext cx="1530350" cy="1209675"/>
          </a:xfrm>
          <a:prstGeom prst="rect">
            <a:avLst/>
          </a:prstGeom>
          <a:noFill/>
        </p:spPr>
        <p:txBody>
          <a:bodyPr wrap="square" rtlCol="0" anchor="t">
            <a:spAutoFit/>
          </a:bodyPr>
          <a:p>
            <a:pPr indent="0">
              <a:lnSpc>
                <a:spcPct val="130000"/>
              </a:lnSpc>
              <a:buClr>
                <a:srgbClr val="0A4262"/>
              </a:buClr>
              <a:buFont typeface="Wingdings" panose="05000000000000000000" charset="0"/>
              <a:buNone/>
            </a:pPr>
            <a:r>
              <a:rPr lang="en-US" altLang="zh-CN" sz="1400" b="1" dirty="0" smtClean="0">
                <a:solidFill>
                  <a:schemeClr val="bg2"/>
                </a:solidFill>
                <a:latin typeface="微软雅黑" panose="020B0503020204020204" charset="-122"/>
                <a:ea typeface="微软雅黑" panose="020B0503020204020204" charset="-122"/>
              </a:rPr>
              <a:t>Portal</a:t>
            </a:r>
            <a:r>
              <a:rPr lang="zh-CN" altLang="en-US" sz="1400" b="1" dirty="0" smtClean="0">
                <a:solidFill>
                  <a:schemeClr val="bg2"/>
                </a:solidFill>
                <a:latin typeface="微软雅黑" panose="020B0503020204020204" charset="-122"/>
                <a:ea typeface="微软雅黑" panose="020B0503020204020204" charset="-122"/>
              </a:rPr>
              <a:t>预览</a:t>
            </a:r>
            <a:endParaRPr lang="zh-CN" altLang="en-US" sz="1400" b="1" dirty="0" smtClean="0">
              <a:solidFill>
                <a:schemeClr val="tx2"/>
              </a:solidFill>
              <a:latin typeface="微软雅黑" panose="020B0503020204020204" charset="-122"/>
              <a:ea typeface="微软雅黑" panose="020B0503020204020204" charset="-122"/>
            </a:endParaRPr>
          </a:p>
          <a:p>
            <a:pPr indent="0">
              <a:lnSpc>
                <a:spcPct val="130000"/>
              </a:lnSpc>
              <a:buClr>
                <a:srgbClr val="0A4262"/>
              </a:buClr>
              <a:buFont typeface="Wingdings" panose="05000000000000000000" charset="0"/>
              <a:buNone/>
            </a:pPr>
            <a:r>
              <a:rPr lang="zh-CN" altLang="en-US" sz="1400" b="1" dirty="0">
                <a:solidFill>
                  <a:schemeClr val="tx2"/>
                </a:solidFill>
                <a:latin typeface="微软雅黑" panose="020B0503020204020204" charset="-122"/>
                <a:ea typeface="微软雅黑" panose="020B0503020204020204" charset="-122"/>
              </a:rPr>
              <a:t>所</a:t>
            </a:r>
            <a:r>
              <a:rPr lang="zh-CN" altLang="en-US" sz="1400" b="1" dirty="0" smtClean="0">
                <a:solidFill>
                  <a:schemeClr val="tx2"/>
                </a:solidFill>
                <a:latin typeface="微软雅黑" panose="020B0503020204020204" charset="-122"/>
                <a:ea typeface="微软雅黑" panose="020B0503020204020204" charset="-122"/>
              </a:rPr>
              <a:t>见即所得</a:t>
            </a:r>
            <a:endParaRPr lang="zh-CN" altLang="en-US" sz="1400" b="1" dirty="0" smtClean="0">
              <a:solidFill>
                <a:schemeClr val="tx2"/>
              </a:solidFill>
              <a:latin typeface="微软雅黑" panose="020B0503020204020204" charset="-122"/>
              <a:ea typeface="微软雅黑" panose="020B0503020204020204" charset="-122"/>
            </a:endParaRPr>
          </a:p>
          <a:p>
            <a:pPr indent="0">
              <a:lnSpc>
                <a:spcPct val="130000"/>
              </a:lnSpc>
              <a:buClr>
                <a:srgbClr val="0A4262"/>
              </a:buClr>
              <a:buFont typeface="Wingdings" panose="05000000000000000000" charset="0"/>
              <a:buNone/>
            </a:pPr>
            <a:r>
              <a:rPr lang="zh-CN" altLang="en-US" sz="1400" b="1" dirty="0" smtClean="0">
                <a:solidFill>
                  <a:schemeClr val="bg2"/>
                </a:solidFill>
                <a:latin typeface="微软雅黑" panose="020B0503020204020204" charset="-122"/>
                <a:ea typeface="微软雅黑" panose="020B0503020204020204" charset="-122"/>
              </a:rPr>
              <a:t>终端自适应</a:t>
            </a:r>
            <a:endParaRPr lang="zh-CN" altLang="en-US" sz="1400" b="1" dirty="0" smtClean="0">
              <a:solidFill>
                <a:schemeClr val="tx2"/>
              </a:solidFill>
              <a:latin typeface="微软雅黑" panose="020B0503020204020204" charset="-122"/>
              <a:ea typeface="微软雅黑" panose="020B0503020204020204" charset="-122"/>
            </a:endParaRPr>
          </a:p>
          <a:p>
            <a:pPr indent="0">
              <a:lnSpc>
                <a:spcPct val="130000"/>
              </a:lnSpc>
              <a:buClr>
                <a:srgbClr val="0A4262"/>
              </a:buClr>
              <a:buFont typeface="Wingdings" panose="05000000000000000000" charset="0"/>
              <a:buNone/>
            </a:pPr>
            <a:r>
              <a:rPr lang="zh-CN" altLang="en-US" sz="1400" b="1" dirty="0">
                <a:solidFill>
                  <a:schemeClr val="tx2"/>
                </a:solidFill>
                <a:latin typeface="微软雅黑" panose="020B0503020204020204" charset="-122"/>
                <a:ea typeface="微软雅黑" panose="020B0503020204020204" charset="-122"/>
              </a:rPr>
              <a:t>精准推</a:t>
            </a:r>
            <a:r>
              <a:rPr lang="zh-CN" altLang="en-US" sz="1400" b="1" dirty="0" smtClean="0">
                <a:solidFill>
                  <a:schemeClr val="tx2"/>
                </a:solidFill>
                <a:latin typeface="微软雅黑" panose="020B0503020204020204" charset="-122"/>
                <a:ea typeface="微软雅黑" panose="020B0503020204020204" charset="-122"/>
              </a:rPr>
              <a:t>送</a:t>
            </a:r>
            <a:endParaRPr lang="zh-CN" altLang="en-US" sz="1400" b="1" dirty="0" smtClean="0">
              <a:solidFill>
                <a:schemeClr val="tx2"/>
              </a:solidFill>
              <a:latin typeface="微软雅黑" panose="020B0503020204020204" charset="-122"/>
              <a:ea typeface="微软雅黑" panose="020B0503020204020204" charset="-122"/>
            </a:endParaRPr>
          </a:p>
        </p:txBody>
      </p:sp>
      <p:grpSp>
        <p:nvGrpSpPr>
          <p:cNvPr id="111" name="组合 110"/>
          <p:cNvGrpSpPr/>
          <p:nvPr/>
        </p:nvGrpSpPr>
        <p:grpSpPr>
          <a:xfrm>
            <a:off x="9187815" y="1741170"/>
            <a:ext cx="1209040" cy="1210310"/>
            <a:chOff x="8779" y="6898"/>
            <a:chExt cx="3294" cy="3296"/>
          </a:xfrm>
        </p:grpSpPr>
        <p:grpSp>
          <p:nvGrpSpPr>
            <p:cNvPr id="112" name="Group 3"/>
            <p:cNvGrpSpPr/>
            <p:nvPr/>
          </p:nvGrpSpPr>
          <p:grpSpPr>
            <a:xfrm>
              <a:off x="9373" y="7617"/>
              <a:ext cx="1907" cy="1911"/>
              <a:chOff x="2100442" y="2703636"/>
              <a:chExt cx="2379753" cy="2382151"/>
            </a:xfrm>
            <a:solidFill>
              <a:schemeClr val="accent3"/>
            </a:solidFill>
          </p:grpSpPr>
          <p:sp>
            <p:nvSpPr>
              <p:cNvPr id="113" name="Block Arc 4"/>
              <p:cNvSpPr/>
              <p:nvPr/>
            </p:nvSpPr>
            <p:spPr>
              <a:xfrm flipH="1">
                <a:off x="2100442" y="2706034"/>
                <a:ext cx="2379753" cy="2379753"/>
              </a:xfrm>
              <a:prstGeom prst="blockArc">
                <a:avLst>
                  <a:gd name="adj1" fmla="val 20053114"/>
                  <a:gd name="adj2" fmla="val 16214381"/>
                  <a:gd name="adj3" fmla="val 167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14" name="Oval 5"/>
              <p:cNvSpPr/>
              <p:nvPr/>
            </p:nvSpPr>
            <p:spPr>
              <a:xfrm>
                <a:off x="3092477" y="2703636"/>
                <a:ext cx="400383" cy="4003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a:endParaRPr lang="en-US" sz="1600" dirty="0">
                  <a:solidFill>
                    <a:srgbClr val="FFFFFF"/>
                  </a:solidFill>
                </a:endParaRPr>
              </a:p>
            </p:txBody>
          </p:sp>
        </p:grpSp>
        <p:grpSp>
          <p:nvGrpSpPr>
            <p:cNvPr id="115" name="Group 6"/>
            <p:cNvGrpSpPr/>
            <p:nvPr/>
          </p:nvGrpSpPr>
          <p:grpSpPr>
            <a:xfrm>
              <a:off x="9708" y="7956"/>
              <a:ext cx="1217" cy="1218"/>
              <a:chOff x="2531315" y="3136907"/>
              <a:chExt cx="1518008" cy="1518008"/>
            </a:xfrm>
            <a:solidFill>
              <a:schemeClr val="accent1"/>
            </a:solidFill>
          </p:grpSpPr>
          <p:sp>
            <p:nvSpPr>
              <p:cNvPr id="116" name="Block Arc 7"/>
              <p:cNvSpPr/>
              <p:nvPr/>
            </p:nvSpPr>
            <p:spPr>
              <a:xfrm flipH="1">
                <a:off x="2531315" y="3136907"/>
                <a:ext cx="1518008" cy="1518008"/>
              </a:xfrm>
              <a:prstGeom prst="blockArc">
                <a:avLst>
                  <a:gd name="adj1" fmla="val 2466917"/>
                  <a:gd name="adj2" fmla="val 16177562"/>
                  <a:gd name="adj3" fmla="val 264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17" name="Oval 8"/>
              <p:cNvSpPr/>
              <p:nvPr/>
            </p:nvSpPr>
            <p:spPr>
              <a:xfrm>
                <a:off x="3092477" y="3136907"/>
                <a:ext cx="400383" cy="40038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18" name="Group 9"/>
            <p:cNvGrpSpPr/>
            <p:nvPr/>
          </p:nvGrpSpPr>
          <p:grpSpPr>
            <a:xfrm>
              <a:off x="9067" y="7275"/>
              <a:ext cx="2602" cy="2606"/>
              <a:chOff x="1667173" y="2270364"/>
              <a:chExt cx="3246294" cy="3248695"/>
            </a:xfrm>
            <a:solidFill>
              <a:schemeClr val="tx1">
                <a:lumMod val="85000"/>
                <a:lumOff val="15000"/>
              </a:schemeClr>
            </a:solidFill>
          </p:grpSpPr>
          <p:sp>
            <p:nvSpPr>
              <p:cNvPr id="119" name="Block Arc 10"/>
              <p:cNvSpPr/>
              <p:nvPr/>
            </p:nvSpPr>
            <p:spPr>
              <a:xfrm flipH="1">
                <a:off x="1667173" y="2272765"/>
                <a:ext cx="3246294" cy="3246294"/>
              </a:xfrm>
              <a:prstGeom prst="blockArc">
                <a:avLst>
                  <a:gd name="adj1" fmla="val 4094364"/>
                  <a:gd name="adj2" fmla="val 16203514"/>
                  <a:gd name="adj3" fmla="val 1231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20" name="Oval 11"/>
              <p:cNvSpPr/>
              <p:nvPr/>
            </p:nvSpPr>
            <p:spPr>
              <a:xfrm>
                <a:off x="3092477" y="2270364"/>
                <a:ext cx="400383" cy="40038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600" dirty="0">
                  <a:solidFill>
                    <a:schemeClr val="bg1"/>
                  </a:solidFill>
                  <a:latin typeface="FontAwesome" pitchFamily="2" charset="0"/>
                </a:endParaRPr>
              </a:p>
            </p:txBody>
          </p:sp>
        </p:grpSp>
        <p:grpSp>
          <p:nvGrpSpPr>
            <p:cNvPr id="121" name="Group 12"/>
            <p:cNvGrpSpPr/>
            <p:nvPr/>
          </p:nvGrpSpPr>
          <p:grpSpPr>
            <a:xfrm>
              <a:off x="8779" y="6898"/>
              <a:ext cx="3295" cy="3296"/>
              <a:chOff x="1237496" y="1843088"/>
              <a:chExt cx="4105646" cy="4105646"/>
            </a:xfrm>
            <a:solidFill>
              <a:srgbClr val="118CE7"/>
            </a:solidFill>
          </p:grpSpPr>
          <p:sp>
            <p:nvSpPr>
              <p:cNvPr id="122" name="Block Arc 13"/>
              <p:cNvSpPr/>
              <p:nvPr/>
            </p:nvSpPr>
            <p:spPr>
              <a:xfrm flipH="1">
                <a:off x="1237496" y="1843088"/>
                <a:ext cx="4105646" cy="4105646"/>
              </a:xfrm>
              <a:prstGeom prst="blockArc">
                <a:avLst>
                  <a:gd name="adj1" fmla="val 7444034"/>
                  <a:gd name="adj2" fmla="val 16212586"/>
                  <a:gd name="adj3" fmla="val 987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123" name="Oval 14"/>
              <p:cNvSpPr/>
              <p:nvPr/>
            </p:nvSpPr>
            <p:spPr>
              <a:xfrm>
                <a:off x="3092477" y="1843088"/>
                <a:ext cx="400383" cy="40038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AU" sz="1600" dirty="0">
                  <a:solidFill>
                    <a:srgbClr val="FFFFFF"/>
                  </a:solidFill>
                  <a:latin typeface="FontAwesome" pitchFamily="2" charset="0"/>
                </a:endParaRPr>
              </a:p>
            </p:txBody>
          </p:sp>
        </p:grpSp>
      </p:grpSp>
      <p:sp>
        <p:nvSpPr>
          <p:cNvPr id="124" name="文本框 123"/>
          <p:cNvSpPr txBox="1"/>
          <p:nvPr/>
        </p:nvSpPr>
        <p:spPr>
          <a:xfrm>
            <a:off x="6752590" y="1598930"/>
            <a:ext cx="641350" cy="768350"/>
          </a:xfrm>
          <a:prstGeom prst="rect">
            <a:avLst/>
          </a:prstGeom>
          <a:noFill/>
        </p:spPr>
        <p:txBody>
          <a:bodyPr wrap="square" rtlCol="0">
            <a:spAutoFit/>
          </a:bodyPr>
          <a:p>
            <a:r>
              <a:rPr lang="en-US" altLang="zh-CN" sz="4400">
                <a:solidFill>
                  <a:schemeClr val="tx2"/>
                </a:solidFill>
                <a:latin typeface="方正尚酷简体" panose="03000509000000000000" charset="-122"/>
                <a:ea typeface="方正尚酷简体" panose="03000509000000000000" charset="-122"/>
              </a:rPr>
              <a:t>1</a:t>
            </a:r>
            <a:endParaRPr lang="en-US" altLang="zh-CN" sz="4400">
              <a:solidFill>
                <a:schemeClr val="tx2"/>
              </a:solidFill>
              <a:latin typeface="方正尚酷简体" panose="03000509000000000000" charset="-122"/>
              <a:ea typeface="方正尚酷简体" panose="03000509000000000000" charset="-122"/>
            </a:endParaRPr>
          </a:p>
        </p:txBody>
      </p:sp>
      <p:sp>
        <p:nvSpPr>
          <p:cNvPr id="125" name="文本框 124"/>
          <p:cNvSpPr txBox="1"/>
          <p:nvPr/>
        </p:nvSpPr>
        <p:spPr>
          <a:xfrm>
            <a:off x="9293225" y="1554480"/>
            <a:ext cx="641350" cy="768350"/>
          </a:xfrm>
          <a:prstGeom prst="rect">
            <a:avLst/>
          </a:prstGeom>
          <a:noFill/>
        </p:spPr>
        <p:txBody>
          <a:bodyPr wrap="square" rtlCol="0">
            <a:spAutoFit/>
          </a:bodyPr>
          <a:p>
            <a:r>
              <a:rPr lang="en-US" altLang="zh-CN" sz="4400">
                <a:solidFill>
                  <a:schemeClr val="bg2"/>
                </a:solidFill>
                <a:latin typeface="方正尚酷简体" panose="03000509000000000000" charset="-122"/>
                <a:ea typeface="方正尚酷简体" panose="03000509000000000000" charset="-122"/>
              </a:rPr>
              <a:t>2</a:t>
            </a:r>
            <a:endParaRPr lang="en-US" altLang="zh-CN" sz="4400">
              <a:solidFill>
                <a:schemeClr val="bg2"/>
              </a:solidFill>
              <a:latin typeface="方正尚酷简体" panose="03000509000000000000" charset="-122"/>
              <a:ea typeface="方正尚酷简体" panose="03000509000000000000" charset="-122"/>
            </a:endParaRPr>
          </a:p>
        </p:txBody>
      </p:sp>
      <p:sp>
        <p:nvSpPr>
          <p:cNvPr id="205" name="文本框 204"/>
          <p:cNvSpPr txBox="1"/>
          <p:nvPr/>
        </p:nvSpPr>
        <p:spPr>
          <a:xfrm>
            <a:off x="6235065" y="4156075"/>
            <a:ext cx="5020945" cy="1641475"/>
          </a:xfrm>
          <a:prstGeom prst="rect">
            <a:avLst/>
          </a:prstGeom>
          <a:noFill/>
        </p:spPr>
        <p:txBody>
          <a:bodyPr wrap="square" rtlCol="0">
            <a:spAutoFit/>
          </a:bodyPr>
          <a:p>
            <a:pPr>
              <a:lnSpc>
                <a:spcPct val="120000"/>
              </a:lnSpc>
            </a:pPr>
            <a:r>
              <a:rPr lang="zh-CN" altLang="en-US" sz="1400">
                <a:solidFill>
                  <a:schemeClr val="tx1">
                    <a:lumMod val="65000"/>
                    <a:lumOff val="35000"/>
                  </a:schemeClr>
                </a:solidFill>
              </a:rPr>
              <a:t>用户数据的统一管理，账号可以统一使用手机号码。</a:t>
            </a:r>
            <a:endParaRPr lang="zh-CN" altLang="en-US" sz="1400">
              <a:solidFill>
                <a:schemeClr val="tx1">
                  <a:lumMod val="65000"/>
                  <a:lumOff val="35000"/>
                </a:schemeClr>
              </a:solidFill>
            </a:endParaRPr>
          </a:p>
          <a:p>
            <a:pPr>
              <a:lnSpc>
                <a:spcPct val="120000"/>
              </a:lnSpc>
            </a:pPr>
            <a:endParaRPr lang="zh-CN" altLang="en-US" sz="1400">
              <a:solidFill>
                <a:schemeClr val="tx1">
                  <a:lumMod val="65000"/>
                  <a:lumOff val="35000"/>
                </a:schemeClr>
              </a:solidFill>
            </a:endParaRPr>
          </a:p>
          <a:p>
            <a:pPr>
              <a:lnSpc>
                <a:spcPct val="120000"/>
              </a:lnSpc>
            </a:pPr>
            <a:r>
              <a:rPr lang="zh-CN" altLang="en-US" sz="1400">
                <a:solidFill>
                  <a:schemeClr val="tx1">
                    <a:lumMod val="65000"/>
                    <a:lumOff val="35000"/>
                  </a:schemeClr>
                </a:solidFill>
              </a:rPr>
              <a:t>用户账号可绑定多个运营商套餐。</a:t>
            </a:r>
            <a:endParaRPr lang="zh-CN" altLang="en-US" sz="1400">
              <a:solidFill>
                <a:schemeClr val="tx1">
                  <a:lumMod val="65000"/>
                  <a:lumOff val="35000"/>
                </a:schemeClr>
              </a:solidFill>
            </a:endParaRPr>
          </a:p>
          <a:p>
            <a:pPr>
              <a:lnSpc>
                <a:spcPct val="120000"/>
              </a:lnSpc>
            </a:pPr>
            <a:endParaRPr lang="zh-CN" altLang="en-US" sz="1400">
              <a:solidFill>
                <a:schemeClr val="tx1">
                  <a:lumMod val="65000"/>
                  <a:lumOff val="35000"/>
                </a:schemeClr>
              </a:solidFill>
            </a:endParaRPr>
          </a:p>
          <a:p>
            <a:pPr>
              <a:lnSpc>
                <a:spcPct val="120000"/>
              </a:lnSpc>
            </a:pPr>
            <a:r>
              <a:rPr lang="zh-CN" altLang="en-US" sz="1400">
                <a:solidFill>
                  <a:schemeClr val="tx1">
                    <a:lumMod val="65000"/>
                    <a:lumOff val="35000"/>
                  </a:schemeClr>
                </a:solidFill>
              </a:rPr>
              <a:t>用户在</a:t>
            </a:r>
            <a:r>
              <a:rPr lang="en-US" altLang="zh-CN" sz="1400">
                <a:solidFill>
                  <a:schemeClr val="tx1">
                    <a:lumMod val="65000"/>
                    <a:lumOff val="35000"/>
                  </a:schemeClr>
                </a:solidFill>
              </a:rPr>
              <a:t>portal</a:t>
            </a:r>
            <a:r>
              <a:rPr lang="zh-CN" altLang="en-US" sz="1400">
                <a:solidFill>
                  <a:schemeClr val="tx1">
                    <a:lumMod val="65000"/>
                    <a:lumOff val="35000"/>
                  </a:schemeClr>
                </a:solidFill>
              </a:rPr>
              <a:t>认证界面选择自己需要的运营商出口。     </a:t>
            </a:r>
            <a:endParaRPr lang="zh-CN" altLang="en-US" sz="1400">
              <a:solidFill>
                <a:schemeClr val="tx1">
                  <a:lumMod val="65000"/>
                  <a:lumOff val="35000"/>
                </a:schemeClr>
              </a:solidFill>
            </a:endParaRPr>
          </a:p>
          <a:p>
            <a:pPr>
              <a:lnSpc>
                <a:spcPct val="120000"/>
              </a:lnSpc>
            </a:pPr>
            <a:r>
              <a:rPr lang="zh-CN" altLang="en-US" sz="1400">
                <a:solidFill>
                  <a:schemeClr val="tx1">
                    <a:lumMod val="65000"/>
                    <a:lumOff val="35000"/>
                  </a:schemeClr>
                </a:solidFill>
              </a:rPr>
              <a:t>实现一号一密，多运营商联合运营。</a:t>
            </a:r>
            <a:endParaRPr lang="zh-CN" altLang="en-US" sz="1400">
              <a:solidFill>
                <a:schemeClr val="tx1">
                  <a:lumMod val="65000"/>
                  <a:lumOff val="35000"/>
                </a:schemeClr>
              </a:solidFill>
            </a:endParaRPr>
          </a:p>
        </p:txBody>
      </p:sp>
      <p:cxnSp>
        <p:nvCxnSpPr>
          <p:cNvPr id="206" name="直接连接符 205"/>
          <p:cNvCxnSpPr/>
          <p:nvPr/>
        </p:nvCxnSpPr>
        <p:spPr>
          <a:xfrm flipV="1">
            <a:off x="5779770" y="3288665"/>
            <a:ext cx="4617720" cy="13335"/>
          </a:xfrm>
          <a:prstGeom prst="line">
            <a:avLst/>
          </a:prstGeom>
          <a:ln w="3175" cap="rnd">
            <a:solidFill>
              <a:schemeClr val="bg1">
                <a:lumMod val="75000"/>
              </a:schemeClr>
            </a:solidFill>
            <a:prstDash val="sysDash"/>
            <a:round/>
          </a:ln>
        </p:spPr>
        <p:style>
          <a:lnRef idx="1">
            <a:schemeClr val="accent1"/>
          </a:lnRef>
          <a:fillRef idx="0">
            <a:schemeClr val="accent1"/>
          </a:fillRef>
          <a:effectRef idx="0">
            <a:schemeClr val="accent1"/>
          </a:effectRef>
          <a:fontRef idx="minor">
            <a:schemeClr val="tx1"/>
          </a:fontRef>
        </p:style>
      </p:cxnSp>
      <p:pic>
        <p:nvPicPr>
          <p:cNvPr id="16" name="图片 15" descr="D:\NatShell\NatShell\Desktop\图片3.png图片3"/>
          <p:cNvPicPr>
            <a:picLocks noChangeAspect="1"/>
          </p:cNvPicPr>
          <p:nvPr/>
        </p:nvPicPr>
        <p:blipFill>
          <a:blip r:embed="rId1"/>
          <a:srcRect/>
          <a:stretch>
            <a:fillRect/>
          </a:stretch>
        </p:blipFill>
        <p:spPr>
          <a:xfrm>
            <a:off x="1678940" y="1306195"/>
            <a:ext cx="2336800" cy="4790440"/>
          </a:xfrm>
          <a:prstGeom prst="rect">
            <a:avLst/>
          </a:prstGeom>
        </p:spPr>
      </p:pic>
      <p:grpSp>
        <p:nvGrpSpPr>
          <p:cNvPr id="52" name="Group 51"/>
          <p:cNvGrpSpPr/>
          <p:nvPr/>
        </p:nvGrpSpPr>
        <p:grpSpPr>
          <a:xfrm>
            <a:off x="6006465" y="4220210"/>
            <a:ext cx="259715" cy="260532"/>
            <a:chOff x="1220106" y="2624919"/>
            <a:chExt cx="445826" cy="447228"/>
          </a:xfrm>
          <a:solidFill>
            <a:schemeClr val="tx2"/>
          </a:solidFill>
        </p:grpSpPr>
        <p:sp>
          <p:nvSpPr>
            <p:cNvPr id="53"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4" name="TextBox 53"/>
            <p:cNvSpPr txBox="1"/>
            <p:nvPr/>
          </p:nvSpPr>
          <p:spPr>
            <a:xfrm>
              <a:off x="1289812" y="2625231"/>
              <a:ext cx="306372" cy="446916"/>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1</a:t>
              </a:r>
              <a:endParaRPr lang="en-US" altLang="zh-CN" sz="1100" b="1" dirty="0">
                <a:solidFill>
                  <a:schemeClr val="bg1"/>
                </a:solidFill>
                <a:latin typeface="微软雅黑" panose="020B0503020204020204" charset="-122"/>
                <a:ea typeface="微软雅黑" panose="020B0503020204020204" charset="-122"/>
              </a:endParaRPr>
            </a:p>
          </p:txBody>
        </p:sp>
      </p:grpSp>
      <p:grpSp>
        <p:nvGrpSpPr>
          <p:cNvPr id="19" name="Group 51"/>
          <p:cNvGrpSpPr/>
          <p:nvPr/>
        </p:nvGrpSpPr>
        <p:grpSpPr>
          <a:xfrm>
            <a:off x="6006465" y="4731567"/>
            <a:ext cx="259715" cy="260532"/>
            <a:chOff x="1220106" y="2624919"/>
            <a:chExt cx="445826" cy="447540"/>
          </a:xfrm>
          <a:solidFill>
            <a:schemeClr val="tx2"/>
          </a:solidFill>
        </p:grpSpPr>
        <p:sp>
          <p:nvSpPr>
            <p:cNvPr id="20"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1" name="TextBox 53"/>
            <p:cNvSpPr txBox="1"/>
            <p:nvPr/>
          </p:nvSpPr>
          <p:spPr>
            <a:xfrm>
              <a:off x="1289812" y="2625231"/>
              <a:ext cx="306372" cy="447228"/>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2</a:t>
              </a:r>
              <a:endParaRPr lang="en-US" altLang="zh-CN" sz="1100" b="1" dirty="0">
                <a:solidFill>
                  <a:schemeClr val="bg1"/>
                </a:solidFill>
                <a:latin typeface="微软雅黑" panose="020B0503020204020204" charset="-122"/>
                <a:ea typeface="微软雅黑" panose="020B0503020204020204" charset="-122"/>
              </a:endParaRPr>
            </a:p>
          </p:txBody>
        </p:sp>
      </p:grpSp>
      <p:grpSp>
        <p:nvGrpSpPr>
          <p:cNvPr id="22" name="Group 51"/>
          <p:cNvGrpSpPr/>
          <p:nvPr/>
        </p:nvGrpSpPr>
        <p:grpSpPr>
          <a:xfrm>
            <a:off x="6006465" y="5242742"/>
            <a:ext cx="259715" cy="260532"/>
            <a:chOff x="1220106" y="2624919"/>
            <a:chExt cx="445826" cy="447540"/>
          </a:xfrm>
          <a:solidFill>
            <a:schemeClr val="tx2"/>
          </a:solidFill>
        </p:grpSpPr>
        <p:sp>
          <p:nvSpPr>
            <p:cNvPr id="23" name="Rounded Rectangle 52"/>
            <p:cNvSpPr/>
            <p:nvPr/>
          </p:nvSpPr>
          <p:spPr>
            <a:xfrm>
              <a:off x="1220106" y="2624919"/>
              <a:ext cx="445826" cy="445826"/>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24" name="TextBox 53"/>
            <p:cNvSpPr txBox="1"/>
            <p:nvPr/>
          </p:nvSpPr>
          <p:spPr>
            <a:xfrm>
              <a:off x="1289812" y="2625231"/>
              <a:ext cx="306372" cy="447228"/>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1100" b="1" dirty="0">
                  <a:solidFill>
                    <a:schemeClr val="bg1"/>
                  </a:solidFill>
                  <a:latin typeface="微软雅黑" panose="020B0503020204020204" charset="-122"/>
                  <a:ea typeface="微软雅黑" panose="020B0503020204020204" charset="-122"/>
                </a:rPr>
                <a:t>3</a:t>
              </a:r>
              <a:endParaRPr lang="en-US" altLang="zh-CN" sz="1100" b="1" dirty="0">
                <a:solidFill>
                  <a:schemeClr val="bg1"/>
                </a:solidFill>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xml><?xml version="1.0" encoding="utf-8"?>
<p:tagLst xmlns:p="http://schemas.openxmlformats.org/presentationml/2006/main">
  <p:tag name="POCKET_APPLY_TIME" val="2019年9月1日"/>
  <p:tag name="POCKET_APPLY_TYPE" val="Slide"/>
</p:tagLst>
</file>

<file path=ppt/tags/tag11.xml><?xml version="1.0" encoding="utf-8"?>
<p:tagLst xmlns:p="http://schemas.openxmlformats.org/presentationml/2006/main">
  <p:tag name="POCKET_APPLY_TIME" val="2019年9月1日"/>
  <p:tag name="POCKET_APPLY_TYPE" val="Slide"/>
</p:tagLst>
</file>

<file path=ppt/tags/tag12.xml><?xml version="1.0" encoding="utf-8"?>
<p:tagLst xmlns:p="http://schemas.openxmlformats.org/presentationml/2006/main">
  <p:tag name="POCKET_APPLY_TIME" val="2019年9月1日"/>
  <p:tag name="POCKET_APPLY_TYPE" val="Slide"/>
</p:tagLst>
</file>

<file path=ppt/tags/tag13.xml><?xml version="1.0" encoding="utf-8"?>
<p:tagLst xmlns:p="http://schemas.openxmlformats.org/presentationml/2006/main">
  <p:tag name="POCKET_APPLY_TIME" val="2019年9月1日"/>
  <p:tag name="POCKET_APPLY_TYPE" val="Slide"/>
</p:tagLst>
</file>

<file path=ppt/tags/tag14.xml><?xml version="1.0" encoding="utf-8"?>
<p:tagLst xmlns:p="http://schemas.openxmlformats.org/presentationml/2006/main">
  <p:tag name="POCKET_APPLY_TIME" val="2019年9月1日"/>
  <p:tag name="POCKET_APPLY_TYPE" val="Slide"/>
</p:tagLst>
</file>

<file path=ppt/tags/tag15.xml><?xml version="1.0" encoding="utf-8"?>
<p:tagLst xmlns:p="http://schemas.openxmlformats.org/presentationml/2006/main">
  <p:tag name="POCKET_APPLY_TIME" val="2019年9月1日"/>
  <p:tag name="POCKET_APPLY_TYPE" val="Slide"/>
</p:tagLst>
</file>

<file path=ppt/tags/tag16.xml><?xml version="1.0" encoding="utf-8"?>
<p:tagLst xmlns:p="http://schemas.openxmlformats.org/presentationml/2006/main">
  <p:tag name="POCKET_APPLY_TIME" val="2019年9月1日"/>
  <p:tag name="POCKET_APPLY_TYPE" val="Slide"/>
</p:tagLst>
</file>

<file path=ppt/tags/tag17.xml><?xml version="1.0" encoding="utf-8"?>
<p:tagLst xmlns:p="http://schemas.openxmlformats.org/presentationml/2006/main">
  <p:tag name="POCKET_APPLY_TIME" val="2019年9月1日"/>
  <p:tag name="POCKET_APPLY_TYPE" val="Slide"/>
</p:tagLst>
</file>

<file path=ppt/tags/tag18.xml><?xml version="1.0" encoding="utf-8"?>
<p:tagLst xmlns:p="http://schemas.openxmlformats.org/presentationml/2006/main">
  <p:tag name="POCKET_APPLY_TIME" val="2019年9月1日"/>
  <p:tag name="POCKET_APPLY_TYPE" val="Slide"/>
</p:tagLst>
</file>

<file path=ppt/tags/tag19.xml><?xml version="1.0" encoding="utf-8"?>
<p:tagLst xmlns:p="http://schemas.openxmlformats.org/presentationml/2006/main">
  <p:tag name="POCKET_APPLY_TIME" val="2019年9月1日"/>
  <p:tag name="POCKET_APPLY_TYPE" val="Slide"/>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0.xml><?xml version="1.0" encoding="utf-8"?>
<p:tagLst xmlns:p="http://schemas.openxmlformats.org/presentationml/2006/main">
  <p:tag name="KSO_WM_UNIT_PLACING_PICTURE_USER_VIEWPORT" val="{&quot;height&quot;:10225,&quot;width&quot;:9855}"/>
</p:tagLst>
</file>

<file path=ppt/tags/tag21.xml><?xml version="1.0" encoding="utf-8"?>
<p:tagLst xmlns:p="http://schemas.openxmlformats.org/presentationml/2006/main">
  <p:tag name="KSO_WM_UNIT_PLACING_PICTURE_USER_VIEWPORT" val="{&quot;height&quot;:8939,&quot;width&quot;:16618}"/>
</p:tagLst>
</file>

<file path=ppt/tags/tag22.xml><?xml version="1.0" encoding="utf-8"?>
<p:tagLst xmlns:p="http://schemas.openxmlformats.org/presentationml/2006/main">
  <p:tag name="KSO_WM_UNIT_PLACING_PICTURE_USER_VIEWPORT" val="{&quot;height&quot;:9696,&quot;width&quot;:5364}"/>
</p:tagLst>
</file>

<file path=ppt/tags/tag23.xml><?xml version="1.0" encoding="utf-8"?>
<p:tagLst xmlns:p="http://schemas.openxmlformats.org/presentationml/2006/main">
  <p:tag name="POCKET_APPLY_TIME" val="2019年9月1日"/>
  <p:tag name="POCKET_APPLY_TYPE" val="Slide"/>
</p:tagLst>
</file>

<file path=ppt/tags/tag24.xml><?xml version="1.0" encoding="utf-8"?>
<p:tagLst xmlns:p="http://schemas.openxmlformats.org/presentationml/2006/main">
  <p:tag name="POCKET_APPLY_TIME" val="2019年9月1日"/>
  <p:tag name="POCKET_APPLY_TYPE" val="Slide"/>
</p:tagLst>
</file>

<file path=ppt/tags/tag25.xml><?xml version="1.0" encoding="utf-8"?>
<p:tagLst xmlns:p="http://schemas.openxmlformats.org/presentationml/2006/main">
  <p:tag name="POCKET_APPLY_TIME" val="2019年9月1日"/>
  <p:tag name="POCKET_APPLY_TYPE" val="Slide"/>
</p:tagLst>
</file>

<file path=ppt/tags/tag26.xml><?xml version="1.0" encoding="utf-8"?>
<p:tagLst xmlns:p="http://schemas.openxmlformats.org/presentationml/2006/main">
  <p:tag name="POCKET_APPLY_TIME" val="2019年9月1日"/>
  <p:tag name="POCKET_APPLY_TYPE" val="Slide"/>
</p:tagLst>
</file>

<file path=ppt/tags/tag27.xml><?xml version="1.0" encoding="utf-8"?>
<p:tagLst xmlns:p="http://schemas.openxmlformats.org/presentationml/2006/main">
  <p:tag name="POCKET_APPLY_TIME" val="2019年9月1日"/>
  <p:tag name="POCKET_APPLY_TYPE" val="Slide"/>
</p:tagLst>
</file>

<file path=ppt/tags/tag28.xml><?xml version="1.0" encoding="utf-8"?>
<p:tagLst xmlns:p="http://schemas.openxmlformats.org/presentationml/2006/main">
  <p:tag name="POCKET_APPLY_TIME" val="2019年9月1日"/>
  <p:tag name="POCKET_APPLY_TYPE" val="Slide"/>
</p:tagLst>
</file>

<file path=ppt/tags/tag29.xml><?xml version="1.0" encoding="utf-8"?>
<p:tagLst xmlns:p="http://schemas.openxmlformats.org/presentationml/2006/main">
  <p:tag name="POCKET_APPLY_TIME" val="2019年9月1日"/>
  <p:tag name="POCKET_APPLY_TYPE" val="Slide"/>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xml><?xml version="1.0" encoding="utf-8"?>
<p:tagLst xmlns:p="http://schemas.openxmlformats.org/presentationml/2006/main">
  <p:tag name="POCKET_APPLY_TIME" val="2019年9月1日"/>
  <p:tag name="POCKET_APPLY_TYPE" val="Slide"/>
</p:tagLst>
</file>

<file path=ppt/tags/tag31.xml><?xml version="1.0" encoding="utf-8"?>
<p:tagLst xmlns:p="http://schemas.openxmlformats.org/presentationml/2006/main">
  <p:tag name="KSO_WM_SPECIAL_SOURCE" val="bdnull"/>
</p:tagLst>
</file>

<file path=ppt/tags/tag32.xml><?xml version="1.0" encoding="utf-8"?>
<p:tagLst xmlns:p="http://schemas.openxmlformats.org/presentationml/2006/main">
  <p:tag name="KSO_WM_UNIT_PLACING_PICTURE_USER_VIEWPORT" val="{&quot;height&quot;:15990,&quot;width&quot;:7500}"/>
</p:tagLst>
</file>

<file path=ppt/tags/tag33.xml><?xml version="1.0" encoding="utf-8"?>
<p:tagLst xmlns:p="http://schemas.openxmlformats.org/presentationml/2006/main">
  <p:tag name="KSO_WM_SPECIAL_SOURCE" val="bdnul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SPECIAL_SOURCE" val="bdnull"/>
</p:tagLst>
</file>

<file path=ppt/tags/tag44.xml><?xml version="1.0" encoding="utf-8"?>
<p:tagLst xmlns:p="http://schemas.openxmlformats.org/presentationml/2006/main">
  <p:tag name="POCKET_APPLY_TIME" val="2019年9月1日"/>
  <p:tag name="POCKET_APPLY_TYPE" val="Slide"/>
</p:tagLst>
</file>

<file path=ppt/tags/tag45.xml><?xml version="1.0" encoding="utf-8"?>
<p:tagLst xmlns:p="http://schemas.openxmlformats.org/presentationml/2006/main">
  <p:tag name="POCKET_APPLY_TIME" val="2019年9月1日"/>
  <p:tag name="POCKET_APPLY_TYPE" val="Slide"/>
</p:tagLst>
</file>

<file path=ppt/tags/tag46.xml><?xml version="1.0" encoding="utf-8"?>
<p:tagLst xmlns:p="http://schemas.openxmlformats.org/presentationml/2006/main">
  <p:tag name="POCKET_APPLY_TIME" val="2019年9月1日"/>
  <p:tag name="POCKET_APPLY_TYPE" val="Slide"/>
</p:tagLst>
</file>

<file path=ppt/tags/tag47.xml><?xml version="1.0" encoding="utf-8"?>
<p:tagLst xmlns:p="http://schemas.openxmlformats.org/presentationml/2006/main">
  <p:tag name="POCKET_APPLY_TIME" val="2019年9月1日"/>
  <p:tag name="POCKET_APPLY_TYPE" val="Slide"/>
</p:tagLst>
</file>

<file path=ppt/tags/tag49.xml><?xml version="1.0" encoding="utf-8"?>
<p:tagLst xmlns:p="http://schemas.openxmlformats.org/presentationml/2006/main">
  <p:tag name="COMMONDATA" val="eyJoZGlkIjoiZDQxNTFkZTU3NTExOGE1MTFkZTIwMjIxYWVkM2I0MmIifQ=="/>
  <p:tag name="KSO_WPP_MARK_KEY" val="e5b83732-209a-4bf5-8ed8-e9bcf8b2c53f"/>
  <p:tag name="commondata" val="eyJoZGlkIjoiZGJhZGRjNmVmYjZlMjY1ZmRjNWJkMTZlMTFkMzMzZjgifQ=="/>
</p:tagLst>
</file>

<file path=ppt/tags/tag5.xml><?xml version="1.0" encoding="utf-8"?>
<p:tagLst xmlns:p="http://schemas.openxmlformats.org/presentationml/2006/main">
  <p:tag name="POCKET_APPLY_TIME" val="2019年9月1日"/>
  <p:tag name="POCKET_APPLY_TYPE" val="Slide"/>
</p:tagLst>
</file>

<file path=ppt/tags/tag6.xml><?xml version="1.0" encoding="utf-8"?>
<p:tagLst xmlns:p="http://schemas.openxmlformats.org/presentationml/2006/main">
  <p:tag name="POCKET_APPLY_TIME" val="2019年9月1日"/>
  <p:tag name="POCKET_APPLY_TYPE" val="Slide"/>
</p:tagLst>
</file>

<file path=ppt/tags/tag7.xml><?xml version="1.0" encoding="utf-8"?>
<p:tagLst xmlns:p="http://schemas.openxmlformats.org/presentationml/2006/main">
  <p:tag name="POCKET_APPLY_TIME" val="2019年9月1日"/>
  <p:tag name="POCKET_APPLY_TYPE" val="Slide"/>
</p:tagLst>
</file>

<file path=ppt/tags/tag8.xml><?xml version="1.0" encoding="utf-8"?>
<p:tagLst xmlns:p="http://schemas.openxmlformats.org/presentationml/2006/main">
  <p:tag name="POCKET_APPLY_TIME" val="2019年9月1日"/>
  <p:tag name="POCKET_APPLY_TYPE" val="Slide"/>
</p:tagLst>
</file>

<file path=ppt/tags/tag9.xml><?xml version="1.0" encoding="utf-8"?>
<p:tagLst xmlns:p="http://schemas.openxmlformats.org/presentationml/2006/main">
  <p:tag name="POCKET_APPLY_TIME" val="2019年9月1日"/>
  <p:tag name="POCKET_APPLY_TYPE" val="Slide"/>
</p:tagLst>
</file>

<file path=ppt/theme/theme1.xml><?xml version="1.0" encoding="utf-8"?>
<a:theme xmlns:a="http://schemas.openxmlformats.org/drawingml/2006/main" name="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4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1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8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3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7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2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3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9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1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2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3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6_Office 主题">
  <a:themeElements>
    <a:clrScheme name="自定义 60">
      <a:dk1>
        <a:sysClr val="windowText" lastClr="000000"/>
      </a:dk1>
      <a:lt1>
        <a:sysClr val="window" lastClr="FFFFFF"/>
      </a:lt1>
      <a:dk2>
        <a:srgbClr val="8B67FA"/>
      </a:dk2>
      <a:lt2>
        <a:srgbClr val="02A8E0"/>
      </a:lt2>
      <a:accent1>
        <a:srgbClr val="02A8E0"/>
      </a:accent1>
      <a:accent2>
        <a:srgbClr val="8B67FA"/>
      </a:accent2>
      <a:accent3>
        <a:srgbClr val="02A8E0"/>
      </a:accent3>
      <a:accent4>
        <a:srgbClr val="8B67FA"/>
      </a:accent4>
      <a:accent5>
        <a:srgbClr val="02A8E0"/>
      </a:accent5>
      <a:accent6>
        <a:srgbClr val="8B67FA"/>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ECB019B1-382A-4266-B25C-5B523AA43C14-1">
      <extobjdata type="ECB019B1-382A-4266-B25C-5B523AA43C14" data="ewoJIkZpbGVJZCIgOiAiMTg4MzQzOTEyNzkzIiwKCSJHcm91cElkIiA6ICIyMTQ1MDIxNiIsCgkiSW1hZ2UiIDogImlWQk9SdzBLR2dvQUFBQU5TVWhFVWdBQUE0MEFBQU90Q0FZQUFBQWwrSUFQQUFBQUNYQklXWE1BQUFzVEFBQUxFd0VBbXB3WUFBQWdBRWxFUVZSNG5PemRkM2hVVmQ0SDhPKzkweklwazk0VENLR0VLaERGQlpVdXFBaTZvbFRSVlJFVUtlL3JzZ3JTM2lCaVdSVVZzYklXRkZIQVJVVVhGRUZGY0JHVmhCWTZoSVNRM3R0azJqM3ZIMkhHaFBReXFkL1A4L0F3Yys4cHZ6c2t3L3ptbkhzT1F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RVTmtndEhRQVJOYjllcXo4TzFzb3UvV1FodWlvS2VnUG9EUWtCRU1KVGtpUURBSGNBeFFJb2dFQytKQ0VMa09LRkVDY1ZTVGt2cVRYSGppNjZPN21GTDRPSWlJaUltZ0dUeG5LT3BoUk50MHBLY0V2SDRXeStPbzJtazdmTFdrbVNTbG82Rm1vZVlXdTI2UDJNR0NVZ1JrcENHZ2NKdlJyZHFNQlpBYkZUZ3ZqQllwWDN4TWRNTG1xQ1VJbUlpSWlvbFdIU0NFQUk0ZlpSWE9vYlMzYWV2Uys3eEN5M2REek8xQ2ZRSFhmMkRpaFpQanF5dnlSSjUxbzZIbktpbUJoNWdMclBZQ0ZodWlTVSsxQTJndWdrb2hnQ24wcXl0REhPZkdJZlltSVU1L1ZGUkVSRVJNMnB3eWVORjNLTm5kLzdMZm16bDMrK09MaWxZM0cyYTRMZG9WZXJvRlhKSmJzZXZwWkpZM3NWRTZQdXIrMXpod1N4QWdMOW03dDdJWEJhUUY1NU5DbjdjN3o3aUtXNSt5Y2lJaUtpcHRXdVI5VnFrNUJySEw1MHg1bkRIU0ZoakE3eGdGYVdjZkJTZmt1SFFzNGpEWGptczBuOU5iM2lKU0grM1JJSkl3QklFcUprU2RrMG9MUDMyZjdQYkxrUEVCMyt5eWtpSWlLaXRxekRmcGo3K21UbTM1L2VmZTZaWTJsRitwYU94ZGtHaFJsZ3NRa2NUaTBFQUF5TjhPWklZenZUTDJaVFQxbWpXU2RCakc3cFdLcHd3R0pUNXNTdm1IcWtwUU1oSWlJaW92cFR0M1FBelMxRENQY2RmMXgrNjVGdEo2Ym50UFA3RndGZ2NDZFBGSnR0T0piR05VcmFwZG52YUFaMjhuNUtTRmdPaU5iNit6eEVvNUlQOVYrOStTV3JSVm9SSHpQWjNOSUJFUkVSRVZIZGRhaVJ4cE81eG9pUERsN2EvTXEreE90Yk9wYm1jR05uTCtRYUxUaVJVVnpoT0VjYTI0ZUJNWitHQ0kxcUU0RGhMUjFMUlFLM2hQNEhPdG1NUExNblVvMmhTQzBKUVpIVkFBQy9Ld3FtSEYwK09hR2xveVFpSWlLaXVtbXRJeE5ON2xSYTRhai8yM2xtMjFmeEdaNHRIVXR6R05iRkcybUZKcHpKNHE0YTdkR0FWVnRIQ0ZsOERzQzNwV09wVEtDemV3SzBzZ1dkQUZ5REl4QUFrb3M3NFVSdTMwSEp4azZ4Tjc3d3djeGZGajI0cmFVakpTSWlJcUxhZFlpUnhpK09weis1K29jTEs0K25GN20wZEN6TllWUlhIeVRtR25FK3gxamxlWTQwdG0zOVYyK2VMRUg2Qk0zOHBZOWFzcUNINXlrTTlQa0RudG84V0lVYWVXWnZYQ3JxakF1RlhaRmVHZ3o3VzBvUHd3bU1ETjROald5dHRqMmpUYjloL3FRZkh3UWdtdWNLaUlpSWlLZ2gyblhTbUNtRXh6ZUhVdDVlOHUzWmFibEdTN3UrVnJzeDNYMXhKcXNZaWJtbDFaWmgwdGgyOVg5bXl6eEp3dXZOM1crd1BoazNoM3dIVDIzMXErK21sUVJqWC9xSUs4a2pvSkhNNkdZNGpZRytoK0NqeTZteVRvblZkVnZPaVI4bXhjU0Erem9TRVJFUnRWTHRkaUdZVTJuR0xpL3VPUHZqbkM5T1RPOG9DZU90VWI0NG1WRlVZOEpJYlZkTEpZdzlQWTlqWXNTV0doTkdBQWh5VGNVOUVaOGkydmMzQUFJV29jWEovSDdZbGpnRlJSWjNSN2tTcXg2L1p0NEFJUUJYZGNsRTN6Nmp2b0pvMzE5Z0VSRVJFYlZsN1RKcFBKRmVkUE9LM1dlT3JQMXY0clV0SFV0enViMm5IdzZuRkNJNTM5VFNvWkFUOUYrOWViSWtZVzN6OXl3d1BPaUhPbWQwa2dUY0VMQWZ0NFYrRFZkVjJRSk1wVFk5dnIwOEhrYXJIb2xGRWZnaWNSTCt5QnFNL1JsbDYvZm9WU1hqWDlreStsMG5YUUFSRVJFUk5WSzcrM2IvdDB2NUsxL2JuL2prc2ZUQ0RuSC9JZ0NFR1Z4d1BLMElHY1YxMjhtQTAxUGJsZ0dydG82QUxMNUhDeXhjcFpITUdCVzhDOTA5ejlTN3JrWFI0SGp1TmJoUTJBMVpwZjZ3Q0szam5Bd2J1bmljeDIxaDN3QUFoQUR5clo3LytNZVU3MTV1c3VDSmlJaUlxRW0wcTZSUkNOSHoxVjhTanlUbWxIYVloVFVrQ1hEUnFOU3Y3THVvcW1zZEpvMXR4NVZ0Tlk2aUdWZEoxY21sQ0hkTFJGZkRXWFJ4UHcrMWJLdHdYZ2pBcE9oUWF0WGpja2s0emhYMmdGblI0SmFRSFRCb0M2cHNVd0F3V3ZXd0tCcm9aQk4wYWxPbE54OUZTRXF4MWUyV3g2ZnMzdTJjS3lNaUlpS2lobWh2VzI1b3ZqaVdydjB0dWVvUHJ1M1ZVeU1pdVloSWV6VDdIYzJWZlJpZG1qQnFKRE5DWEpNUjVKcUtNTmNrQk9yVElFdlZmKzhpU1VCaVVSZnNUeDhPbzgzTmNYejdwWW00SitKVHVLZ3FUNUdXQUxpcWpRQ3FYdEVYQUdSSnlDNnEwazhXZnpLOTUvUDNic3B0ekRVUkVSRVJVZE5wYjBralVic3hzSlAzVXdJWTdxejJaZGdRN2ZzN3J2WDdyY2F0TWFvUzVYa0s0VzZKMkprOEFhbkdNQUJBbnRrSDMxKytEZU03ZmRuZ0tRd2EyUm9RcE1uNkNNQ0VCalpCUkVSRVJFMnNYUzZFUTlUVzlZdloxRk5JV083TVBvWUU3TWZnZ1AvV08yRzBjMVViY1Zmbno5SFY0OC83SFJPTEkzRWtPN3BSY2JtcEM4YS8vT25ZS1kxcWhJaUlpSWlhREpQR0dqeCtVMmNzSE5xNXBjT2dEa2RJc2xyOUJnQTFJT0NqellLUE5ydEpld2h3U2NNQTMwT05ia2VXRk53U3VnT1I3bi9lSHZ0THhqQ2N6T3ZkNERZbEFIcU44ZFdZTFpPMHRSWW1JaUlpSXFmajlOUnFUT3dUZ0pWanVzRW1CQTZuRkdMUCthbzNKeWRxYWdPZTJYeVBKR0ZVcE1kWkRQSTdDRCtYTEFnQW55ZE1RM3BwY0tQYmw2QmdlTkNlSmxzRlM1WVUzQnIyTmZhbGo4Q3gzSUVRa0xFbjlWWWN6K3VQQ1BjTE1OdTBLTGE2bzlTbVIyZjNDK2p2YzdqV05yV3lKVWh2S1hrYXdPSW1DcE9JaUlpSUdvZ2pqVlVZRk9hSmR5YjJoa1lsd1VVdDQ4UEpmZEhacThQczRFRXRLU1pHSGVLVzhzdzlFWi9pdHJEL3dNOGxDMERaNkZ1azRXeVRkQkhoZmdHQit2UW1hY3RPbGdTR0IvMklhN3hqSGNmU2pjRTRtSGtqNG5JRzRVeEJMeVFWUnlEZFdQZWsxMTFkT0cvUk81TThtelJRSWlJaUlxbzNKbzFYaWZCMndlY3orc05kOStjZ3JKK2JGcHVtWFFOM2JaMTN0U0Jxa0dVUnArKzdxL09XSGxVbGRiNU5NRVZWZ29LLytQKzMwZTFVWjVEZlFaUnRzRkcxQUgxYW5kdlNxY3h1d1Y3Wi85Y0VZUkVSRVJGUkl6QnBMTWZYVllNdjdodUFBUGZLdDFKRmh4cXc5bzZlTFJBVmRSZ3hNYks3cmpDbXVtbWpicHJDUm5jUjdIclpNWHJwREhxMUViNjY2dHRQTFFtdFYzc2EyZmJRaUpnWVRxTW5JaUlpYWtGTUdxL1FhMlJzbU53WFBRUGNxeTB6dFg4UUhyK3BVek5HUlIzSi80YWwzT2FueTZyMkI4eE5YZExvUHNMZGtocmRSbTF1Q3RnTENWVnZIWHErc0R0TzVmZXFjMXM2bGNselpMY1RqelJWYkVSRVJFUlVmMHdhQWNnU3NHWjhGRVozcTNrUGRVbVNzSHgwVjR5TTlHNm15S2dqQ1hWTHZyK204M3AxQ1RTeXVWRjlHRFFGamFwZkYrSHVTWmdRL2dYYzFWWDFKV0YzeW0zWW1Ud2VWcVZ1MDcxOXRlbjNObTJFUkVSRVJGUWZUQm9CUERVaUVnOWNXN2RwYzNxTkNodW05RU1uTG94RFRTaHN6Ulo5cWpGNGZFMWxKQUIrTGhtTjZ1ZGlVWmRHMWErclR1Nkp1TGZyaDdqTzl5RFVVdVZFOTN4aEQzeDdlVHlFcUgwTlY1M2FOSGpwaGtuMW05ZEtSRVJFUkUybXc5OHI1T21pUm1xaENYTy9QRm5wM0lJYk95RWh4NGl2VDJaV09oZmhyVWRTWG1semhFZ2RnSjhSbzRyY1BGeHJLOWZkNHpSU1M4SWEzTS9aZ2lqMDk0NUZrR3ZkRjZScEtJMXN4ZUNBWDlEUEp3NC9wZDZNaEtKdUZjNWZMT3FLd3prRE1kQTN0cG9XeWtpQTVDTGJIZ0t3eW9uaEVoRVJFVkUxT256U21GOXF4ZnQvWEs3eTNQTFJrY2d1c1ZSNzNsbEdkdldCb2dqc1RjaHQxbjZwNVFpSWtVWnJyVGtqK25vZlEwWnBJRTdsOTIxZ1R4SitUaCtGU1YwMk5kaytqYlZ4VTVkZ1hQaDJ4R1ZmaC85bURBWEs5ZnhiMWhCYzQzTVlLcW5xZXlEdHZGeHliM0p5bUVSRVJFUlVqUTZmTkxaR0hqb1ZQcGpVRjQ5L2ZSb2Z4YWEwZERqVURDUWhqVlBxTUZ0Y2xoVGNITElMbmQwdllsL2FDSlRZcWwrNHFUb1pwVUZJS0l4RXBNZUZob1RhSUJLQWFOOC9ZRlUwK0MxcmlPTzRsellQVWcxYmROaXBKSnM5MjZ5OU1CRlJDeEpsOCs2MUFIUUFOT2pZdHdJcEFDd0FUQURNa2lUeFBaeW9qV0xTMkVxNWFsUjQ4Nis5ME1WSGo1Vzd6N2QwT09SRXZWWi9IQXlnVjVveEdJbEZFZENwU2hGVXkzNkczUTFuME1udEluNUtHNDJ6QlhWZmpkVHVVTlpmbWpWcHRCdmtmd0NsTmgwU2lyb2l3djBDaHZqdmgxeUh6eEJhMmF4ZnNtSDZpR2YvdHVuSFpnaVRpS2d4TkFEOEFZUmQrYnZ5UGw0ZGh4bEFKb0JrQUJsWG5oTlJHOFNrc1JWVHlSSVdqK2lDVGw0dW1QZmxTUml0TlUvaG83WkpLN3YwZ3lLUWJmTEgxNWZ1d3JpdzdYV3FwMU9aY1V2b1RyaXJpeENYTTZoZWZhYVhCaVBER0lBQWZlTVcxcWt2Q2NDd29KOHdERC9WdTY2N3BuZ29BQ2FOUk5UYTZWQ1dNQjVvNlVCYWtTRUE4c0dra2FqTjZzaFRKdHFNNlFPQ3NlMitBZkIzMDdSMEtPUUVzaEJkeXg0SlhPdjdPeUk5NmpleVBEamdGN2lwQyt2ZDc0bThmdld1MDVMOGRCa2hMUjBERVZFZGFGRTJ3a2gvNnVnanJrUnRIcFBHTm1KRVZ4L3Nmdmc2ZFBYUnQzUW8xTVFVQmIxOWRGbTRxL01XREFuWVgrLzZLa21Ccnk2cjN2V1NpanZYdTA1TEtyWHByMm5wR0lpSTZrQkdPMCtRY25KeW9DaC96bjVTRkFXSmlZa0FBSnZOVmxVVkhmaVprNmhONC9UVVJ0Q29KQXdNTVNEU1J3K0RUZzJOU29JUWdDSkVvMWJyNkZKTll0akQzdzE3SHgyRWV6NCtnbDh2NVRlaUIycE5oZ2Y5TUtTZjkyRklqVmpPdE1UcVZ1ODZCUll2SE1rWmlKNmVKMkJXdEVndENjYjV3aDRvdHJxamsxc2krdnNjZ2s3bHZKbEVCV1lEc2sxKzZGTEhleXNWSVVjNkxSZ2lvbWFnS0FxKy8vNTdqQmt6QnJKYy94eEtDQUdMeFFLdDFqazU2UysvL0lLalI0OWl6cHc1TlpaYnNtUUo3cnp6VHR4MjIyMEFBS1BSaUVtVEp1RzMzMzdENHNXTDBhTkhEOHljT2JOQjEwaEVyUk9UeGdibzVlK0crVGQyd2wxOUF1Q2xiL29wbzVkcTJQL1IxMVdMcGFNaU1XRkRYSlAzU3kyamszdGkxOFlrakFKQXZ0bXJRWFgzcFkvRXZ2U1JsWTZuR1VOd3RxQUhKbmJlQXIzYTJQRGdxbUVUTXY2ZE9CV0trRERUNDUwNjFWSEpWa09UQjBKRTFJek1aak9XTEZtQzBhTkgxeW1oc3Rsc21EVnJGcFl0VzRiSXlFaTg5OTU3S0N3c3hPT1BQMTZwN0tCQmRidTMzY3ZMQzk5Ly8zMlY1ejc2NkNPTUdUT214dnJ4OGZISXpNekVMYmZjNGppbTErdGhzOWtnaE1Benp6eURWYXRXSVM0dUR0ZGVlMjJkWWlLaTFvOUpZejE0NkZSNDd0WWVlT2k2RUdTWFdQRDF5VXg4ZlRJVHB6T0xrVjVraHBkZWpWQ0RDMFoxOWNHdFVYNjROdFNBMDVuRldMRDlGQTRrNXRXNW4vRzkvTEZwV3VXWmVEWkY0TU5EbC9INDE2ZWI4cktvaGFra2E2UG1IQmRiM0dFUlRmK3RjNjdaRnora2pzWHQ0VjgxZWRzbW13dUtyV1hiaFZnVkZkUnlsZE9aS3RCSTFuWTkzWXVJMmg5RlVWQmErdWNYd1VWRlJaQmxHV2F6R1diem56TTVYRnhjcWt3aXYvamlDNVNXbHFKTGx5NEFnTnR2dngzVHBrM0R0R25URUJRVVZLbXZQWHYyUUpJa2VIcDZWbW9yTGk0T1VWRlJjSFg5YzAvZ1NaTW1JVGs1MlZIZlpyUGg2TkdqZVBubGx5dlZQM0NnYkYyZk45NTRBL1BuejhmcDA2ZWhVcW5RbzBjUEZCY1hRNlBSWU8vZXZjak56VVZvYUNpMmI5OE9XWll4Y09EQStyeGtSTlJLTVdtc293aHZGM3crWXdDNitycmk1WDJKZVA2bkJCU2JLMzdRelMrMUlqRzNGUDlOek1NelAxekFiVkcrZU83V0h2am1nWUZZc1AwVVBqeFV0ejBYYmFMeTVOWmlzdzFQN2ppRDkvKzQzQ1RYUTYySFZqWTM2dmZ3U0k3ei9rTk9LSXBFbnRrTFh0cTZmK2xSRjZVMlhiM3J5SktOODV5SXFFMzU5ZGRmTVgvKy9FckhodzRkV3VINWxpMWIwTFZyMXdySFVsTlRzVzdkT3J6MjJtdVFya3hIQ1E0T3h1VEprN0Y4K1hLODlkWmJVS3NyLy9meDNIUFBRYXZWWXZueTVkQm95bVpEblQ5L0h2L3pQLytEVjE1NXBjTG8zOWF0V3gyUDE2OWZqNHNYTDJMMTZ0WFZYcytQUDVZdFlEMTgrSERjZi8vOTZOMjdOM2J0MmdVUER3OElJYkJqeHc2RWg0Y2pPRGdZL2ZyMVEwUkVSQzJ2RUJHMUZVd2E2OERmVFlOZE02K0RYaVBqamcxeDJKZVFXNmQ2TzA5blkxL0NiL2g0U2orOGRWZHZXQldCalhHcDllNy9VbDRwN3R0eURBZVRlQjlqZWRIUjBVdUZFQXRSdHBORG01V1hYcW9LREtuL0pRZ0FjZG5YMVh1N2pmcVJrRndjM3VSSm8xbXBPbWtzc2JyaTg0dFQwZHZyT0s3eis2MVNNTkhSMGVXL1ViRS9GdUxLRnkzbE5vNTJsSE9jQkNyVnZXcWo2VXFQcTZwYlRaMmErcTJxdjJyN3ZWS3QydmpLbjYvSE5aVVBwMTdYVkYxL3RWeExWZjNWV3FkOE9VVlI2bk10ZFk2eGpqOFBWZjJiVkRwZTI4OVB1Y3BWdnRZMXhWTGJkWlNyWG1XL05iM1d0ZnhzVmhrRHFuNGRtcVEvUlZIcTFFNDF2dytOZWUwcTFXbnNlNEtpS09MT08rOTBIVE5tVE9pOGVmTnd3dzAzNE5DaFE0NUdFaElTTUhmdVhPellzY054Yk1LRUNaWHVVU3dwS2NIQ2hRc3hjZUpFOU8vZnY4SzUyYk5uNDlGSEg4VlRUejJGMWF0WFY2b2JFeE9EUllzV1llN2N1Vml6WmcwVVJjRVRUenlCV2JObTFUaGRkTmV1WGJYZXk3aHQyelpjdUhBQmQ5NTVKNEtDZ3JCbzBTSXNYcndZa2lSaDRzU0pXTEJnQWNMQ3doemx5eStXUTBSdEc1UEdXcWhrQ1p1bVhRTXZ2UnBqL3ZVSGpxUVcxYXQra2RtR2V6WWV4aGYzRDhUcmQvWkNmSG9SNGxMcXZqM0N6d2s1ZUdETGNhUVdOdjJDSkFNSERxeGI5dHQ2ZVVtTnVSbXdsYkRaSklGNkpyNVdSWVdmMDBiaVJMN3pGeFRWeXBZbWIxTXE5emxObHY3OFVIRWlydzhLTEY0NG1Ia0RvanhQd2tQejUrK0tUYWdVVkZ4OXovNmFTVFg5SERUbVo2UWw2dFpXejFudHRwWjZRRm1pMnByK1RaM1ZYMlBmdjlyS3YybHQ5UnF6V0VwcnZKYmk0bUlrSlNVNWp1M2V2UnM3ZHV6QW1qVnJrSldWQlY5ZjN3cDFMQllMZHUzYUJUYzNOMHlkT2hVbEpTVjQvUEhINGVmbmgzbno1Z0VvdTQ4d0lpSUNibTV1VUt2VldMTm1EZWJObTRlSEgzNFlxMWF0UXVmT2Y2Nkc3ZUxpZ2pWcjF1RC8vdS8vOFBEREQ4UGQzUjBEQnc3RWZmZmRWNkhmVFpzMjRmWFhYd2RRZHUra29paFl1blJwamRlM1o4OGVsSmFXNHY3Nzc4ZlNwVXNoeXpMeTgvTng2ZElsU0pLRUR6NzRBRmFyRlpjdVhVSnFhaXFHRGgyS0pVdVcxUDdDRWxHcng2U3hGaU1qdlJIb29jUGZOaCtyZDhKb1p4UEFmWnVQNGZmNWc3Rm1mQlJHdnZ0SDdYVVVnZmYvdUl5L2YzTWFWa1hVV3I0aEpFbHEyT29wcll3a1NXNkhEaDBxYWVrNEdtcm1rdUVXd0ZUbjMwV0xvc2JPNUR1UVZCemh4S2pLNk9SU2RQRTQxK1R0cWlVckFFQWpXU0NYKzJLLzFGWjJlNmVBakpTU1VFUjVubktjVTRUS0Zoc2JxeXJYakZURlk4ZXhFU05HU0FCUVdGam9PRlphV3VwNGJES1pKQUN3V3EwVi9nYUF3TUJBeDJPTHhTSUJnTTFtY3h5emw3VWZVeFRGY2M1Z01EZ2VYMzIrZkJ2bDZ5aUtJbmw0ZURqcWxEOG5oSkFBd05YVnRWS2Rxc3FWYjFzSUlibTR1RlE2VmxVTTl1UDJ2N1ZhYlozS1hYM01QdXBSWFR3QW9ORm9xb3k3dHJidFUrMXFxbFBWT1FCUXE5VTFuYSt5UGZ2VXY5cktWZFdmU3FXcVVLZWFjL2JqTmI0ZVY3ZWpVcW1xaktXcVdHdnB0OVpyQW1EdnI5cTJWU3BWdGJIV2RFeVc1WnJPMS9nNjFGSzMybU5YRXRRNnZRNVh0MVBkZFphUFJ3Z2hlWHQ3dS9YbzBhTXJnQmxDQ0x6MzNudTQ2NjY3QUFDSmlZa0lEdzlIZVdhekdYMzc5a1ZNVEF3bVRacUVOOTU0QTdJczQ0VVhYb0FzeXlnc0xNUzhlZk93Yk5reWpCNDlHZ0JnTUJqd3pqdnZZT1hLbGRpMWF4ZG16WnBWb1UyVlNvWGx5NWZqcnJ2dVFrSkNBcFl2WDQ2clRaOCtIZE9uVHdjQUxGeTRFTmRjY3czKzlyZS9WU3AzdGRXclYrT2VlKzVCNTg2ZDhjMDMzK0RkZDk5RmVIZzRKRWxDYVdrcHhvMGJoNENBQUpTVWxGUWFKU1dpdG90Sll5MENQWFQ0NVdJdXRoeExiMVE3K2FWV0xQbjJMRDZlMGcvam92eXc0M1QxKytxVldoVE0rK3BrbmUrQmJLalkyTmpHZmMxTlRjS21xRTJRNjVZMEtrTENkNWR2YjVhRUVRQzZlSnlIUnJZMmVidXFLMjFxcjlyU0k5TGpQQTduWEFjQUtMSjRWRGhuRStxcmg5dXJtMFlHQVBqcHA1OGFISjk5WVFnaW92bzZkT2lRUDRCaEFHWjg5ZFZYc0ZxdHVQdnV1d0VBc2JHeDZOMjdkNFh5cGFXbDZOT25EM3g5ZmJGMzcxN01uejhmc2l3N3BwMnVYNzhlL2ZyMWN5U01kbnE5SHM4Ly83eDlDbmtGOXRIS3JsMjdZdmp3NFpnOWV6YmVmUFBOU3ZkTjJ2MzAwMDg0Y09BQTFxOWZYK1g1YWRPbVllN2N1ZmptbTIrd1o4OGVBTUI5OTkySHFWT25ZdnYyN1FDQXpaczNJeWtwQ1lNSEQ4YVNKVXVnMFdpWU5CSzFJMHdhNitERnZSZWJwSjF0eDlQeC9LM2RNU002dU1hazhmdXoyWTNhNTVIYUZyT2l5WE1GNnJUUjRwR2NhRndzcXZvL2ZXY0lkMHQwU3J0cXFXd1JLYTFzcW5BODJQVXkvSFFaeURJRndDb3F2ajFaaEtacGI2d2tJbkt5dUxnNExGcTBDQ3FWQ3VucDZmajU1NTh4ZCs1Y3gza2hCTXhtTTNRNkhlYk9uUXVEd1FENzdBQUFPSHYyTEw3NjZpdHMyclFKUU5rOWtldldyY09MTDc3b21OWjc5WlRaeTVjdjQ0a25ua0J3Y0RDZWYvNTVhRFFhcU5WcXpKbzFDMisrK1NaNjl1eFpLYzU5Ky9aVldGWFY3bC8vK2hkMjdOaUJDUk1tQUFEOC9mMHhhOVlzZE9uU0JWMjZkS2t3YWpwbzBDQjg4c2tuU0VwS2dxdXJLNTU4OGtsa1pXWEJ6OCt2RWE4Z0ViVVdYSTJ3QmhwWlFxSEppajNuczV1a1BVVUEvejZlanBHUlBsRFZNTWJIaExGalVVbEtuZlpRTWRsME9KZzV4Tm5oVkJEaTZwelZlaDBqalhMRndVTUp3TFcrWlF2Z0ZGdmNLOWFCOVl4VGdpRWljcEtWSzFmaXV1dXVnOUZveEpJbFMzRExMYmNnTkRUVWNiNm9xQWlTSkVHajBXRElrQ0hvMDZlUDQ1elpiTWFLRlN2d3YvLzd2NDQ2RVJFUktDNHV4bHR2dlZWbGYrZlBuOGU5OTk2TDZPaG92UGppaTQ3VlV4Y3VYSWd4WThiZ3lTZWZoTlZhZWZiSXlwVXI4Y0FERCtDSEgzNXdiTDN4OU5OUDQrREJnL2p3d3cvUnFWTW5BTUJmL3ZJWHpKdzVFMzM3OXNYcDA2Y3JMT2lUbEpTRXRMUTArUGo0NFBubm44ZTVjK2V3ZVBIaXhyK0lSTlFxY0tTeEJxNWFGVTZrRjhQYWhJdC9IVXpLeDRJYk82T0h2eHRPWmhRM1hjUFVadGtVOVk4QVJ0Vlc3a3hCVDFpZHNCOWpkVnhrWTRXRmFKcVNZNlJSVlhtQnAwakRPYmhsRk9GQ1VWY01WWDZDNXNwQ1BHclpjdHdwd1JBUk9WRkNRZ0tXTEZrQ0x5OHZQUG5ra3pDWlRGQVVCUzR1THRpelowK0ZKTkpPVVJROCsreXpDQTBOZGR3UGFkL3pjZjc4K1pnMWF4WUdEeDVjYVRYVXJsMjc0cVdYWHNKMTExMVhxYzNGaXhjak9UbTUybTA2ZHUvZWpmWHIxMlBkdW5Ydzl2WkdVRkFRM256elRVZmlDUUJ2di8wMnZ2NzZhK2gwT2d3Y09CQ2pSbzNDenovL2pBOC8vQkJXcXhWejVzekIxcTFia1pxYWlwTW5UNkpYcjE2TmZmbUlxSlZnMGxnRHRTd2h4OWkwSzBkbUZKZDlTQTczZEdIU1NBQ0F6eEtteHQ0ZDhUbjhYVEpxTEhlaHNQbW1wUUtBaDdiQWFXMnJKUXMwa2hteVpLdDBUaVVwNk9OMUZMOWwzWUQ0M0g0WTRCc0xBRWd1RHF2L2ZqVkVSQzNvcTYrK3dvc3Z2b2lwVTZkaXpwdzVVS2xVT0hUb0VHYlBuZzFKa2lETE1sYXNXRkdwM3JwMTYvRDExMS9EWURCZzVNaVJNSmxNa0dVWmJtNXVjSE56UTFoWUdGYXNXSUd0VzdjNnBwVnF0VnJjZHR0dGRZcHIyN1p0Q0E0T2RqeVhaUmxqeDQ3RjJMRmpzWGZ2WHJ6enpqdUlqWTNGOXUzYkhmZGpBc0RvMGFNeGNlSkVCQVFFQUFEbXpwMkxvcUlpekpneEF6ZmZmTE5qMUhUYXRHbFFGQVZ2di8xMlkxNCtJbXBGbURUV29NaHNRMTRUSjQwZXVyS1h2S2UvRzNhZGJacHByOVMybFNxYVk5OG1qOGVFVHR1cTNRL1JxcWh3dVNTOHluUE80cUYyWHRJb1NVQ1U1d21jeXUrTkgxTkhJOVExR1Q2NmJCZzArVkJKTnFpdUpKTXBKYUVZNEJzTElZQ0VvczdmT1MwZ0lpSW5HREprQ0RaczJGQmhBWnFCQXdmaXUrKytnOFZpZ2NGZ2dKdGI1VnZhSjArZWpNR0RCeU13TUJDZW5wN3c4UENBZlJWYm9PeGV5Q2VlZUFJWExseEEzNzU5QVFBSERoeG9rcGlIRHgrT1ljT0dPYmJYS0s5NzkrNFZuci8wMGt2UTYvVVZqczJZTVFNVEpreUEyV3lHdjc5L2s4UkVSQzJQU1dNTjBndk44TlpyYWk5WUR3YVhzcGZjekExdjZZcmp5NlpkR3JCNnk3a3ZFKy9wTmoxeUE3U3F5bDlVNUpoOW9RaFZGYldkeDBQanZLUVJBRzRNL0JrbE5qZkU1L1ZIZkY3VksreTVxTXMrc0pSWTNZbzN6M3MyMXFrQkVSRTFEUVdBR1FBQ0FnSWNvM0oyc2l6WHVqaE1VRkFRZ29LQ3FqMHZTUkplZXVtbHhrZGFRL3MzMzN4enJlV3VUaGp0UEQwOXJ6NWtRdG5yUWtSdEZCZkNxY0hoMUVKRStsYjlodGhRb1FZZEFDRFAyUFRiR0ZEYkpZVFlVV1ExNEZEMjlWV2V6eTV0enRYbkJJTDFsOUhQNTRoVGU5SElWb3dMK3hxM2hXMkhUalpXV2FhSG9XeWZScHRRN1hWcU1FUkVUY2NNSUxPbGcyaGxNbkVsa1NhaXRva2pqVFhZY1NvVFUvc0hvVmRBMHkxYWMyZnZzbThjelRhdWtVcC9raUIrQUtRRkovUDY0bnIvQTFCSkZiK1F6VEg1TmtzY1Fmckx1REZnSDRKZG5idEhhSG1kM1M3Q1ExTUlrNm5pRnpTdXFpS0V1bDBDQUNRYnczOXV0b0NJaUJySEJDQVp3QkFBL2dCMExSdE95MWkwYU5GV3M5bU1WMTU1WlFqS1hnOVRiWFdJcVBYcTBFbmpIYjM5OFo5VFdiQXBWU2R3UDV6UGdjbXE0TEhCNFppLy9WU2orK3NYNUk3cnd5dE4yU0NDeFNydjBXaEVjWW5OemUxU2NTZEV1RitzY0Q3WDdQeWtNY296SGplSGZJY2Fkb05wVXNWV055UVVSaUl1K3pya1c3d3JuUTl5VFlVRXdLeG9iZkc1ZmFyZWNacUlxUFd4b0d4a3JRQ0FCaDEwVnRlaFE0ZWdsTjJLY3dKbENXUFRMaEpCUk0ycVF5YU5lcldNVmJkMHcxOTdCK0M3MDFtb3ZINWptZXdTQzliOU53bnpiK3lFMTM1SnhMbnNxcWZRMVlVRVlQVXQzWkJmYW9XblM0ZDgyYWtHOFRHVGl3WThzL2xUU0hnNG9iQnJwYVF4dTlTNVNhTmFzbUJFMEI2bkpvd1dSWTBUZWYxd0lxNTFiOWNBQUNBQVNVUkJWSzh2Q3N5ZXNOU3lmVWl3dm15UHlHS0wyOTd2L3Y3M0hDZUdSa1RVWkNSSkVpaExranIweUZwMGREUUFRSklrNTk0Z1QwVE5vc045K3hYb3JzVzIrd2RnN3BCT2tLVGFQeUsvc2o4UmhTWWJQcHZlSCs3YWhpOUU4dmpRemhqVDNRK2JEblBYQUtxYUpFc2JBVlJhSmJYVXBrT2gxZURVdmowMEJkREl6cm5QVmdqZ1RINFVOcDUvRVB2U1J5TGI1Rjlyd2dpVWpUUUtBT2VLdW05MFNtQkVSRVJFVkNjZEtta2NGR2JBZngrN0hpTWlmZXBjSjd2RWdtbWJqcUtIbnl1Mnp1amZvRkhDQjY4THdUTmp1K1BUdzZsNDcvZmtldGVuamlIT2ZHS2ZFRGlkWi9aQmh2SFAxZmJLa2tqblRocFZPeUZoTkZyMU9GL1FEWjlmbklaZEtiZWoyT3BSNTdvU0ZQanJNbEZnOXNwNlo5ZE5IelY1Y0VSRVJFUlVaeDBtYVh6ZzJoRHNmT2hhaEJoYzZsMTMzOFZjek41MkFrTTZlZUhuUndZaE9xUnVIMzQ5WGRSNCtmWWVlUE92dmZIZG1TdzhzdTFFdmZ1bURpUW1SaEdRVndMQXNkdy90NkJJTElwd2V0ZGF1ZWxtVWRrVUdkK24zSXIzemo2S25aZnZRSHBwY08yVnJ1S3B6WWRhdGlMVDVMY1dXeWRYTjRPY2lJaUlpSnBCdTA4YTlXb1phMjZQd3B0LzdRVzNSa3d2L2V4SUdtNTU3eEJjdFNyc24zTTlOa3p1aTV1NytVQ3ZydndTOWdwd3c5K0hkc2FKdjkrSVdkZUhZYzIraTdqcjQ4T3dWTFBnRHBIZDBhVHN6d0VrWGlqc0RxdFM5dk9hV0JUcDlIN2ROWVZOMWxaczlpQ2N6dStOeG95T0JyaWtvY0JpeVBzNjRZNFhtaXd3SWlJaUltcVFkcjBpUzVDSEZoOU82b2Zoa1pWWFpyVGJNS1VmRExxNnZ3d0pPU1h3ZEZGajhqVkJtSHhORUd5S1FLSEppa0tURGZtbEZvUjZ1c0JicjRIRnBtRFgyV3dzKys0Y1RtVTJ6WFlkMUFHOCs0aEZQTE5sdVVseCtlaHNZUlM2ZTV4R3NkWGQ2ZDM2NnJLYXBCMkxva1pzem5XTmJpZks4d1JTU2tMV3hNZE01cjVlUkVSRVJDMnNYU2VOV3BVTWI5ZWFMMUdya3FCVjFXOUU1R2pxbjZNeWFsbUdwMTROalN3aG85aU1JNmxGK0c5aUhyYkZweVBQNkp5RlJhaDlPN0pzMHNZQnE3Zk9PWlhYZTBpVTRTUmsyS0NnNGFQa2RSSGdrdDRrN1NRVlI4Q2lORzVMTWk5dERnemFndk9yVHZWYTNTUkJFUkVSRVZHanRPdWtNU212RkxmODZ4QStuTndYdC9Ud3E3TE10RTFIWWJKeDJpaTFKcEt3MkQ2YmsySU1PMVJzZFZPRnVsM0NwZUlJSi9ZbkVPQ1MwU1F0bmN6cjIrZzJlbnNmRTJjS291WWpKa1pwZ3BDSWlJaUlxSkhhL1QyTmVhVldUUHJrQ0Q3NDR6S0VZSEpJYlVQOGlxbEhGQ0c5ZER5M1AzcDdIWE5xWCs3cUltaFY5WjhGV21oeFIyejJ0ZmdqNjNyRTUvYkRvYXhCdUZqVXBWR3g2RlhGOE5Ga2Y3Ris5cXM3RzlVUUVSRVJFVFdaZGozU2FHZXhDVHoyNVVrazVocXhkRlFrTktwMm55dFRPMkMxU0N2T0YzWWJmWjNmd2V0a1dLRTQ2ZGZWUldXc1YzbUxvc2FSbkdqOG5qa1l0aWFPS2RnMUpXRlA5dlV6Z00rYXRGMGlJaUlpYXJnT2xUMjlzUGNpWm40ZWp5SVQ3eldrMWk4K1pySTVwOVIzY2xacFlMRy9QdE5wL1pUWVhGR1hRWGhGU0RpVEg0VlB6aitBWHpOdmF2S0VFUkJGS21HYmRPRHZmNjlmRmt0RVJFUkVUdFdoa2tZQTJIb3NIUk0yeENHem1Jc3lVdXQzZFBua0JFVVNjM1N5MlduMzk1VlkzWEVzcjMrMTU2MktDbWZ6ZStDemhQdXdLK1YyRkZrTnpnakRKb1QwMk5iL1dYSElHWTBURVJFUlVjTjFpT21wVi9zMUtSL0QzLzRkYjkzVnE2VkRJYXJWLzkyNzdlUG8xWGZyQWJ5TnhteCtXSU45YVNOaHNXblIyK3M0OUdvakZDRWh4K1NMeEtJdU9KSXpFQ1UycDI3N0lhRGdxU1BMSjMvc3pFNklpSWlJcUdFNlpOSUlBQW01UnR5ejhZalRWazdWcWlRRWUxVGVlaURRWFllQ1VpdThYTlRvN09WUzZYeWh5WVljbzhVcE1UbElzQUxnVUdzYkVydjAzbmNIUExQWkQ1TGtsRzBvQkdRY3lCeUtBNWszUVNlYllGWTBFRTdlNXNOQmtsNCt2SHpTaTgzVEdSRVJFUkhWVjRkTkdnR2d5R3h6V3R0NmpRcWZUTHNHMTRaV1BaWHZqYjlXSHVVc01sa3g4ZVBEMkhjeHoybHhkZmJTbTFlTjZUNVhrcVFrcDNWQ1RuRjQyWlJuKzYvZXJKSWdyWVNUUmh3QkNTYWw4cGNaVGlJZ3BKY1BMNTMwUkhOMVNFUkVSRVQxMStIdWFXd3UrYVZXM1B2cDBUcmZPMm0yS1hqc3k1Tk9UUmc3ZWVuTjc5N1RaL2JnenA0Ym5kWUpPZFdScFZOV0FYZ1VnUE8rOFdnZU5paFlkSGdaRTBZaUlpS2kxbzVKb3hNbDVwVmkrcWRIWWJUVS9QbGVFUUxQL1ppQXJjZlNuUlpMdUtmZS9QYkVYbk9HZC9IZTRMUk9xRmtjWGpyNVhadVE3Z2FRMzlLeE5JUVFLQklDRHg1ZVBwbFRVb21JaUlqYUFDYU5UcmIvWWg2ZSt2WXNSQTE3R213Nm5Jcm5mMHB3V2d4aG5pN21OeWYybWplcXErLzdUdXVFbXRXeFpaTytzbGtzMFVJZ3JxVmpxYWNUc295L0hGbkdSVytJaUlpSTJnb21qYzNnbllQSitPQ1B5MVdlKytGY0R1WjhjZEpwZlljYVhNeHI3K2p4djJPNithNTNXaWZVSW83RjNIdkJhc1ZnSWJBT3JYKzZxazBJdkZmazRSNGR0MlR5aVpZT2hvaUlpSWpxcmtNdmhOT2NGdjduREhyNHUrR21DRy9Ic1JQcFJiaHY4ekZZRmVlczRCcGkwRmxldlNOcTRiaWVBVzg1cFFOcWNmRXhrODBBNXZkN2VzdUhLaFhlQm5CZFM4ZDBOU0Z3RE1CalI1Wk4zdC9Tc1JBUkVSRlIvWEdrc1ptVVdoWDhiY3R4cEJTVUFnQXlpOHlZL01rUnAyMnZFV3pRV1Y2WjBQT0pDYjBDMWptbEEycFZqcTJZZk9qdzBrblhReWh6QWJTV2xYRlRJY1FUUjZ3bkJqQmhKQ0lpSW1xN21EUTJvNVFDRTZac09vcU1JaE9tZm5vVTUzT01UdWtuMkVObmVmbTJxTVYzOWc1NHpTa2RVQ3NsaWNQTHByNTVPREczbXhCaURvQ3pMUlJJSW9UMHVNV0NpTVBMcHJ5RW1CaWxoZUlnSWlJaW9pYkE2YW5ON0kva0F2emxqWU5JSzZ6YlZoejFGZVNoczd4NFcvZWxFNjhKWE9PVURxajFlL2NSeXhIZ2JjVEV2TnRQMit0V2xaQWVCTVJ0Z09UbXhGNk5BSFlKWWR0dzVJaHFPN1pPYXUzM1dCSVJFUkZSSFRGcGJBSE9TaGdEM1hXV2Y0N3JzZUtlYTRLNGxRRUJNVEhLTVdBSGdCMTlZcmE0YXpTNEI4QVlBWEdEQkNtaXNjMExpRXNBRGtnU2RoZVpMWnZQeGN3b2FHeWJSRVJFUk5UNk1HbHNKd0xjZFpZWHh2VllPZm1hb09kYk9oWnFmZUpqSmhjQitQREtId3lJK1RUQ3BsSGRvSUxvQ3lGMWc0UXVBTHdGaER1RTVDWkowQXVJVWtBcUFsQU1JQTlBZ2lURWVRSHB1RldGQS9GUFRUblhVdGREUkVSRVJNMkhTV003RUdUUVdwKzd0ZnV6VS9zSHJXN3BXS2h0T0J3ejdTS0FpMVdkaTQ2TzdnYmdyQkFpTHk0dUxxdzU0eUlpSWlLaTFxZTlKWTNaai95bDA1NDcrNWhhT281bU5iRnZ3RDUvTjkzS2xvNkRpSWlJaUlqYW4zYVZORXFTbEFMZzVwYU9vN2t0Yk9rQXFGMVJGRVdTWlJrQW5MT0JLQkVSRVJHMUtkeHlvL1dSQVhnQzhHM3BRS2hqVWhTRjd3dEVSRVJFNU1BUGgxWFRCQVlHUG83NkpXNGFBTzcyUDMzNjlEblZyVnUzYjZ0N2Z1VlBKVnF0TmlvNk9qcXZiOSsrc1kyN0JLS0dFVUpJQUNCSkVrY2FpWWlJaUtoOVRVOXRLdjcrL28rRWhvYXVNUmdNZDV3OWUzWU1BTC9vNk9qVTZzckh4c1pLL3Y3K2o0U0hoNzllL3JoT3A0dUtqbzR1ck81NWJHeXNkM1IwZEc1VmJXcTEyazdSMGRHVlByVEh4c1pLRGJvb29qcXlKNDNnOUZRaUlpSWlBcFBHS21WbVpyN3A1ZVgxVnc4UGo5RmhZV0hQSlNjbnYyQXltVTdYVktld3NQQ2JzMmZQWHJRLzc5NjkrOWNXaXlYNTRzV0xjNnA2ZmtWSlVsTFNIQUNRSkVrcnk3SXNoREFyaXFJQWdDekxzaVJKV2tWUkZDR0VjelozSkxxS1ZxdHQ2UkNJaUlpSXFCVmgwbGcxSlRrNStRRWZINS9IY25KeTNnYVFGUjhmMzdPbUNxV2xwUmQ3OSs2ZFVQNllScU1KNjk2OSs5ZFZQVTlMUzF0WldGajRUWEZ4OFE1RlViVCsvdjZ6QWdJQ25zelB6OStSbkp6OFB3QVFIaDYrMW1BdzNKYVNrcklpTnpmM1UxbVdtVGlTMHdraEpFbVNBSTQwRWhFUkVSR1lORmFwVDU4K3AreVBMMSsrdktTcWFhTGxaV1ZsYlVoS1Nub0FBREl6TTk5SVQwOWZWMVA1dm4zN25yUS9qb3lNM0tYVDZhTHN6ejA5UGNkNWVucU9LMTgrSkNUazZaQ1FrS2ROSnRQcDJwSlhvc2F5Mld5eVdxMEdtRFFTRVJFUkVaZzBWcWw4RWdjQTlxbXBXcTAyVXBJa2pkbHNUaFJDbEVxU3BCVkNtSzFXcStOK1IzOS8vN20rdnI0UDFMZlBVNmRPRFZLcjFZRUJBUUh6MHRQVG53RWdCd1FFTE1yT3psNXZOcHN2OSt6WjgvZkdYaGRSWFdnMEdra0lBU0dZTXhJUkVSRVJrOFlxeGNiR1NuMzY5RGxsVHg3ajQrTjdlbmg0RE8zZXZmdmVrcEtTMkZPblR2MGxNakp5bTFxdDlqNXo1c3h3QUlxOVh1Zk9uZi9sNitzNzgvVHAwd092Ympjd01IQ0ZsNWZYWFZVdFp1UGk0dEl2TEN6c0pTRkVpY2xreWdPZzZIUzZyaEVSRVorbXA2ZXZjZlkxVSt0dzlhaTIvV2ZGZmp3dkwrL3JDeGN1M0ZHdWlGOTBkSFJtVldXclUxTzV0TFMwbFFEK2ZlVnB4SlV5aXNWaXljalB6LzhtS1NucFNRQzVUUkZUV2xyYXlwU1VsSmk2eGt0RVJFUkVMWU5KWXgzbzlmcXdpSWlJVFRhYkxUOGhJV0VLQUZGWVdQaDllSGo0V245Ly8zbVptWmxycjY0VEZSVVZWNTgrd3NMQ1hoQkNtRFVhVFZqZnZuMlAyNCtYbHBiRysvcjZUbStDeTZBMklDTWpZMjFBUU1BQ0FFaExTM3ZoNnZOZVhsNFR2TDI5cCtibTVuNVdYUnYyZXJJczYydHFxM3lmaXFJWUFTQS9QMzkvVUZDUWZjc05aR1JrckpVa1NmYnk4cnJiejgvdlliVmE3WDNod29WNzZodFRkWDAxSkY0aUlpSWlhbDVNR3V1Z2MrZk8yelFhVFpnUXd0eXJWNjhqc2l5NzJzK0ZoSVNzeXN6TTNBd2dYYS9YZDhySnlma3dKeWZueTVyYTArbDAzVXdtMDdueXg0NGVQZG90TkRSMFJXQmc0TUxqeDQvM0FzcnVmY3pQei8vMjh1WExUMFJIUnl0T3VUaHFWWktUazFmWkU2ZVVsSlRGVjU4WFFwakR3OFBYNXVibWZnOGd1Nm8yeXRYenE2bXQ4bjBDeUNyWFIvOHJDK0U0enVYbDVYM2F2WHYzWHd3R3c2ME5pYW02dmhvU0x4RVJFUkUxTHlhTlZaTUE2SzQ4ZHNuS3lucmYzOS9meFd3Mkoxa3NsbFNielpacHNWaHlWQ3FWTGlnb2FLV1BqOCtJbkp5Y3pWY3ZhbE9US3FiY0ZkZ2ZHQXlHRVZlZDQ4MWxCQURJeU1oNFBUQXdjR0dYTGwxZVMwaEltT0dNUGhSRmtWVXFWWVZqWnJNNUF3Q0VFTGFXaUltSWlJaUlXZzZUeHNxa3pwMDd2NmZUNlNLQXN2MFZFeE1URjJSbFpiMWRWZUhzN094dFpyTzV3cWhoYkd5c3ByckcrL1RwYzd5MnhMSlRwMDV2bFgvdTd1NCtIQUJzTmx0cEhhK0IycW5MbHkrLzdPSGhjYk8zdC9lOTJkblpueFFVRkRSNmdhU3dzTERsNWFhTTdoWkM1RnhWeEQwNE9IZ2xBT1RsNVgzZW1KaXU3cXU0dUhoM1krTW5JaUlpSXVkaTBsaVo1T25wZWJ2Tlpzc3ZMUzJOOS9Ed3VMbHYzNzRuaEJBMlJWRXNBQ0RMc2dSQUpVbVNDb0NVbjUvL24vUG56NCszTnhBZEhXMXBTTWVYTDE5K0tUOC8vOE9pb3FMakFCQVdGdlphWUdEZ3dzREF3SVVBa0orZi8wM2pMNC9hT0V0U1V0SkRVVkZSQnp0MTZ2VDJ1WFBuUmpTMlFmdVUwQ3RLTlJyTmR2dnFxZllGYlFDSTdPenNqWW1KaWZNYkU5UFZmVEZwSkNJaUltcjltRFJXcHVUbTVtN0t5OHZiV2xoWUdCc1VGTFRBemMzdEJwVks1UzFKa29za1NScDdzbmlsdk1qSnlma01BSXFLaXY1ck5wdVRFeE1UNTFYWGVHaG82REsxV2gxa2Y1NlJrYkZPbzlINFhYbWFWbFJVbEdZL2w1T1Q4N0hOWnN0VUZLWFlhRFNlS1NnbzJPbUU2NlUycHFTa0pEWTlQZjJsb0tDZ3hjSEJ3YXNhMjE1c2JLdy95dDFuR0JRVWRLMzljVlpXMXV0dWJtN0Q5WHI5TlZkKzdxc2M3YTVyVEZmM1JVUkVSRVN0SDVQR0tseTZkT2tmQUd3QWtKYVc5cys2MWt0TVRIeW90akpYMy9PVm1abTVycnF5SlNVbGY1U1VsUHhSMS82cDQwaEpTWW54OHZMNnE3ZTNkNU92cktzb2lpekxNZ0FnS1NucGFRRG1QbjM2eFByNCtFd3pHbzFIMDlQVG4yL3VtSWlJaUlpbzVjZ3RIVUFyVldteEQ2TG1FQllXdHR6K09DUWtwTXJrN0FyVHBVdVhacUlKRmtrS0N3dGJIaElTOG54SVNNanpibTV1TndzaEtpM1NsSlNVZEQ4QUpTUWtaS1ZXcSszVDBKaXU3cXV4c1JNUkVSR1I4ekZwSkdwRnl0L3pGeFFVdEtpbXNvV0ZoZi9OeU1oNHZTbjZEQW9LV2hRVUZMVEkwOVB6SnZ0eCs3WWI5cjdTMHRKZWxDUkpHeGtadVFIVnpGS29MYWJxK2lJaUlpS2kxdXZxRVFVaTZ1Q3V1ZWFhdjZqVjZsOEJuSXFOamUzVjB2RVFFVkhiRXgwZExZQXF0eGdqb2phbzNkM1RHQklTOG5SUVVOQnlBTGh3NGNMRXZMeThMNXFqWEYzWTMwQ3ZFRmFyTmJ1Z29HRFh4WXNYRndKSUsxL1cyOXY3WG45Ly96bDZ2ZjRhQUJxVHlYUTZOemQzUTNwNitscFVuRDZyQ2dnSWVOelgxL2MrclZiYlE1Wmx5V0t4cEtlbnA3K1VtWm41ZWozS0VBRUExR28xLzRNbklpSWlJb2QyTnozVjI5djdYa1ZSaWdEQXg4ZW4yZ1U1bXJwY2ZXUmtaS3pOek14OFV3aFI2dVBqTXowcUt1cXo4dWM3ZGVxMHZrdVhMaHRkWEZ5NjUrYm1mcGFUay9PK1JxUHhEUTBOWGRPdFc3Y3ZBVGgyWGc4UEQzODlMQ3pzUlpWSzVaR1RrL05lWm1ibU94YUxKY0hGeGFWWGZjb1EyU21LWW45ZmFQVDlra1JFUkVUVTlyV3JrVVlQRDQ4YmREcGRaRzV1N2haUFQ4OXhIaDRlNHdFWUFCUTRzMXg5SlNjbnJ3S1FsWk9Uc3o0cUt1cXdxNnZyRVBzNWIyL3Y2WDUrZmcrYlRLYlQ4Zkh4TndMSUJvQkxseTQ5MWF0WHIvMEdnMkc4djcvL1kvWVJRbDlmMy9zQjRPelpzN2VZVEthejVicHhzeitvU3htaWNqalNTRVJFUkVRTzdXcWswY3ZMYXdZQUZCUVU3Q2dzTE55alVxbGNmSDE5SnpxN25KMjd1M3ZmZ1FNSFd1c2FyeXpMSGdCUVhGejhxLzJZdjcvL0hBQklUVTFkZ1NzSjR4VUZLU2twS3dIQTE5ZjNRZnRCbTgyV0R3QmhZV0d2NkhTNkh1WEtGOWVuRE5IVmhCQWNhU1FpSWlLaWRwVTBhcnk5dlNjREVObloyZC9tNStkL0M1U04zRG01WEwyRmhZVXREdzhQWDllbFM1ZC9GeFFVL0pDY25Eek5mczdWMVhVQUFCaU54Z05YMXpPYnpiOERnSXVMUzAvN3NlVGs1SDhJSVd5ZW5wNjM5K25UNTFTM2J0MTI2UFg2djVTdlY1Y3lSSGJsdHR4ZzBraEVSRVJFN1dkNnFwZVgxMjFxdGRxM3BLUWtEa0I2VVZIUlRnRHc4UEFZQlNBSVZ4YWFhZXB5UUtVRmJpbzhyMnJWc1BMYkttaTEya0JabG5zQVNBRUFTWkkwTlZ5bWN1VnZ4MEk0dWJtNW41cE1wak5CUVVGTFBUMDlKeGdNaHRzTUJzTXRpWW1KTTdPenN6K3NheGtpTzVWS0pRR0FKRWxNR29tSWlJaW8vWXcwZW50N3p3QUFTWktra0pDUTUzMThmT1lvaWxJaVNaSXFNREJ3aXJQS0FVQmFXdG9MYVdscEwyUm5aNzhIUU5pZnA2V2x2VkJWckxHeHNmNnhzYkV1aVltSmYzTnhjZWtUR1JtNUZWZitMWXhHNHlrQTBHcTFsVVlDZFRyZGRWZktIQ3QvdktTazVOQ0ZDeGNtbmpwMXFrdGVYdDQyQUhKSVNNaHo5UzFEQkFCQ2lIYnp2a0JFUkVSRWpkZGVSaG9OQm9OaEFnRG85Zm9CZXIxK1FQbVRYbDVlMDlQVDAxOXpRamtBUUVwS3ltS2c3SjVHSHgrZkIrelBhMkhLenM3ZTFibHpaNmpWYWo4QWVnREZ1Ym01SDdpNnVyNGFHaHE2TWo4L2Z6ZUF2Q3ZsUFlLQ2dtSUFJQ3NyNjExN0kzcTlmb2g5S3F2UmFFeE9UazVlNnVYbE5WR2xVbm5VcHd4UkZUalNTRVJFUkVUdEkybjA4Zkc1UjZWU3Vaak41a3ZIangrUHdKVnBuRzV1YnYyaW9xS091cm01WGEvVDZicTV1YmtOYThweUpwUHBYRVBpRFFzTFd5NUprczFnTUl3RGdJS0NnaDl3WlZHYTlQVDBkUjRlSGpjYkRJYngvZnIxTzVHWGwvY2xBSGg1ZWQyaDBXaENjM056UDhuT3p0NWdiNnRYcjE3L0xTNHVQbUEwR3Y4UVFzZ0dnK0YyQU1qTnpmMnNQbVdJN0lRUWtpUkpBSk5HSWlJaUlrSTdTUnI5L1B4bUFFQk9UczRuK1BPK1B4UVhGeDh6R28ySDlYcjlBRzl2NytrR2cyRkVVNVpMUzB0N3Vud2NSVVZGeCtQaTRtcDlUYS9jMHlpc1ZtdFdkbmIyKzRtSmlVK1VPMjA3ZCs3Y1gvMzkvUi96OWZWOTBOZlg5d0VBd21nMEhrOU5UWTNKeXNwNkQrVSt6T2ZsNVgzdTV1WjJnNnVyNnlBQWlzbGtPcGVTa3JLaS9OVFl1cFFoc2l1M0VBNFJFUkVSRWZkakk2S0tCZzRjT0ZxU3BOMUNpQ054Y1hFRGFxOUJSRVJVa1gxUndLb1dCQ1NpdG9jTFhoQVJFUkVSRVZHMW1EUVMwZFc0VHlNUkVSRVJPVEJwSktJSzdQYzBjcDlHSWlJaUlnS1lOQkxSVlZRcUZVY2FpWWlJaU1pQlNTTVJWU0NFNFBzQ0VSRVJFVG53d3lFUlZZY2pqVVJFUkVURXBKR0lLckxmMHlpRVlOSklSRVJFUkV3YWlhZ2llOUpJUkVSRVJBUXdhU1NpeXJnUURoRVJFUkU1TUdra29ncGtXZVpJSXhFUkVSRTVNR2trb3F0eHBKR0lpSWlJSEpnMEVsRUY5bnNhSlVsaTBraEVSRVJFVUxkMEFFVE9jQ1h4MFFMUUFkQ0FYNURVMllNUFB1aDU2ZElscU5WcXRSREN2NlhqYVdNVUFCWUFKZ0JtSnQ1RVJFVFVIakJwcFBaS0E4QWZRTmlWdjdVdEcwN2JNWDc4K0g0SER4NkVtNXViQjRCaExSMVBHMk1Ha0FrZ0dVREdsZWRFUkVSRWJSb1h2S0IyU1FqaEFhQVBnQU10SFF0MVNFTUF4RXVTVk5qU2dSQVJ0WVRvNkdnQkFMR3hzZnlzU2RRT2NNb2V0VmRhbEkwd0VyVUVqbTRURVJGUnU4R2trZG9yR1hYNDBDNEViemtqcDlDQjc2OUVSRVRVVHZCRERYVVlWcXNWNmVucE9ISGlCSUN5aFBHQkJ4NUFVbEpTdmRwUkZBV3JWcTJDb2lqT0NCTUE4T1dYWHlJOVBkM3gvT09QUDhiMzMzL3ZlSDcrL0huazVlVTVyZi9xR0kxR0RCbzBxTlp5aXFMZ24vLzhKeXdXaStQWXNXUEhzSFBuVG1lR1Z5ZkhqaDJyZE96MDZkTXdHbzAxMWlzdExjVkhIMzJFa3BJU1o0VkdSRVJFMUNweElSeHE5OTU2NnkxOC92bm55TS9QUjJSa0pIeDlmYkYyN1ZwczNyd1o4Zkh4bURselpvWHkzMy8vUFhKeWNuRFhYWGRWYW12djNyMVFGQVZmZnZrbGxpNWQydWpZUHZ2c00yellzS0hTOFNWTGx1QzU1NTdEcTYrK2lyTm56K0x0dDkvR3UrKys2emovNDQ4LzRwZGZmc0U3Nzd5RGYvM3JYL2pwcDU4cXRaR1ltQWhKa3ZEcnI3ODJPazQ3SVVTZGt1VWpSNDdnMkxGajBHZzBqbU1CQVFGWXZudzV4b3daQTdXNjRsdFBVVkVSVENaVG5XTHc5ZlVGQU54MDAwM1FhbXVmQVdvMm03Ri8vMzdIODNuejVtSHYzcjBWeXV6WXNRTXVMaTZZTTJkT3RlMW9OQnBjdW5RSlR6NzVKTmF1WFF0WjVuZHVSRVJFMURIdzVtUnFsNjVzRlRFTXdPZFdxeFVxbFFwRGh3NTFKQThIRHg3RVAvLzVUN3ozM252dzh2SUNVRGE2OS8zMzMrT05OOTZvc1cyejJZd2JicmdCZi96eFI1UEVPbno0Y0VjU1UvN3hwNTkraWttVEp1SEJCeC9FaEFrVE1Ibnk1QXIxbGl4WmdqNTkrdURlZSs4RkFHemN1QkhwNmVrSURBekU0Y09ITVdEQUFJd2ZQOTV4ZmZWVlVsS0NvVU9IUXEvWFZ6aHVOQnFyUFBiYmI3OUJwVklCQUdKaVl0QzdkMjk4OE1FSE5mYmg3dTZPclZ1M1l0bXlaWFVlaFR4MDZCQ0FzcVN4ZkRKWW5hdkwyVi9qQlFzV0lERXhzZHA2WDMzMVZhVmppcUxnMFVjZnhlalJvekZseXBTYXVwMEVZSzhrU1ptMUJraEUxQTV4SVJ3aUltcjFoQkQrUW9pN1JUazMzbmlqRUVLSS9QeDhNWDc4ZUhIZ3dBRXhaY29Va1pLU0lnNGNPQ0RHamgwcmtwT1RSWFZPbmp3cEJnOGVMQVlQSGl5aW82TXJQRTVMUzZ1MlhtMkdEUnRXNmZHd1ljUEVzR0hEUkhSMHRPUHhzR0hEeEt1dnZ1b29hN1ZhSFk4blRab2tKazJhSk1hT0hTdWlvNlBGaEFrVEhNY2Fxcmk0V0VSSFI5ZjVtRDJlN094c01XellNRkZVVk5UZ3Z1dml4aHR2RkY5KythWEl6YzBWUWdqeHhodHZpSFBuemdsRlVZUVFRdXpkdTFmOC9QUFBqbi8za1NOSGlwRWpSNHBycjcxV2pCdzVVZ2doeE5hdFc4WDc3Ny92YUhQdjNyMWk4ZUxGTmZiN3hSZGZpT0hEaDR2OC9QeWFpdDBqdU1jbEVYVmcwZEhSd3A0NEVsSGJ4K21wMU80dFhib1V2LzMyRzBwTFN6Rm16QmdBd0JkZmZBRjNkM2ZNbmowYmYvdmIzeUNFd01zdnY0elEwTkJxMituWnN5Y09IRGlBd3NKQ2pCczNEdnYyN1FNQWpCbzFxc0kweklhNDg4NDdBY0J4djV4OXRQR0dHMjdBN3QyN3EyemZQcW9IQUlXRmhZNlJ1akZqeG1ENzl1Mk94ODN0d3c4L0JBQzR1YmtoTGk0T01URXgxWlpkczJZTnVuYnQydUMrTEJZTDFxNWRpMy84NHgvNDVwdHZFQm9haWwyN2RtSE9uRG5ZdUhFajVzK2Y3eWo3d3c4L0FDZ2JhYlEvSGpkdUhKWXNXWUxTMGxJVUZ4ZmoxVmRmeFlzdnZsaGpud2NPSElCR284SEdqUnZ4MkdPUE5UaDJJaUlpb3JhQ1NTTzFlNnRYcjBaOGZEenV2Ly8rQ292Si9QYmJiMWkvZmoyQ2c0UHh6RFBQSUR3ODNIRnUrUERoQU1xbW9nb2hvTlBwQUFDYk4yK0dKRWx3Y1hGeGxMVmFyWlh1MGFzdisxUkllNzkyTnB1dFV0dnZ2ZmNlUHZyb0k1ak5aaHc0NFB4dEtLdEtQS3RMUmhNVEU3RnIxeTdIODRFREIxWTV6Yk1xZFZuWXg4WEZwY0pyUDNIaVJQejczLy9HaXkrK2lGR2pSbUhzMkxHWU9uVXFvcUtpVUZKU2duNzkrbFhaem9ZTkd5ckVOWDM2ZE1mako1NTRBZ0R3L3Z2dlY1cmFXMUJRZ1AzNzkrUDExMS9Id29VTGNmLzk5OFBkM2IxTzEwZEVSRVRVVmpGcHBBN0JQckwwbi8vOEIwT0hEc1hzMmJOUlhGeU13TUJBdUxtNVZVZ1lnVDlIK21iUG5vMUpreVpWU0pLT0h6OE9IeDhmeDNPTHhlSklLcHZDcmwyNzhQVFRUd01vUzBpSERoMWE0ZnorL2ZzeGMrWk1EQmt5eEhFc096dmJjYzlqZm41K2hjZU5WVDdSdHQvbldOVXhvT3oxblRkdm5tTzByajRqamFOSGo2NDFsdG16WitPUlJ4NXhQSmRsR2ZQbXpjT0NCUXV3ZmZ0MjZQVjZQUFRRUTFpOGVER2VmZmJaQ25Vek1qSnc4dVJKbEphVzRvY2Zmc0Q2OWV2aDYrdUx2WHYzNHNjZmY2d3hUcnN0VzdiZzJtdXZSWFIwTkc2NDRRWjgvUEhITlM2ZVEwUkVSTlFlTUdta2RzOXF0V0xQbmoxUXE5WFl2WHMzL3YzdmYyUGV2SG53OC9QRG80OCtDbzFHNDBnS2k0cUs4STkvL0FOMzMzMDM0dUxpa0o2ZWpsR2pSdUdmLy93bkZpNWNDSlZLaGRPblR5TXlNaEpBMldxaVZxdTFTYWVuamgwN0ZtUEhqc1g1OCtjeGVmSmtMRnUyRExmZWVtdU45WDE5ZmJGbHl4WUFaYU9BNVI4M3B4a3pac0JnTURpU3h2cU1OTm9YdUttdmpJd015TEtNK1BoNGhJYUdJakl5RWphYnpiSEtLZ0JrWldWaHlwUXBHRHg0TUxSYUxRWU1HSUJaczJZQkFESXpNK0hpNG9LSkV5ZFdhSGZidG0wVm51Zms1T0RqanovRzJyVnJBUUNQUFBJSVpzeVlnVHZ1dUtQR2FjMUVSRVJFYlIyVFJtcjNkdXpZZ1VHREJtSG56cDFZczJZTmR1M2FoYUNnSUN4WXNBQXJWcXpBcUZHakFBQ3BxYW1ZT1hNbWJycnBKaWlLZ2xkZWVRVVBQZlFRVkNvVlRDWVRmdm5sRnd3Yk5ndy8vL3d6Um93WUFhQnMxVkNOUnRQbzdSZXFtcDU2K1BCaEdBd0d2UC8rKzdqNTVwdHJuQUxyekpIR20yNjZxVTdIYkRZYkRBWkRwZU5qeDQ2dHROb3FVUGJhbFovSzJoQkdveEVmZlBBQm5uMzJXYnorK3VzWU1XSUVYbm5sRmR4enp6MTQ3YlhYSFBkWCt2bjVZYytlUFpCbEdjT0hEOGZqa1VOWkpRQUFJQUJKUkVGVWp6K094eDkvSEMrODhBSzh2YjB4ZS9ac0FNQ1RUejZKRVNOR1lOeTRjUlg2RVVKZzFhcFZ1T21tbTlDL2YzOEFRS2RPblhEWFhYZGg1Y3FWZVB2dHQ3a0ZCeEVSRWJWYi9KUkQ3ZDd1M2J2eDBFTVBBUUFrU1VLWExsMndZTUVDUFBIRUU5aTVjeWVPSGoyS3BLUWt6SjA3RjMvLys5OFJHQmlJVmF0V0lUazVHVDQrUHZqUGYvNER0VnFOblR0M0lpRWhBWEZ4Y1k2cGxDVWxKWEIxZFhYMGxaNmUzcUFZLy9qakQyemJ0ZzFtc3htUFBmWVlFaE1UOGVXWFgrS3BwNTZDeVdUQ3VuWHJhcXh2SDJuY3NtVUxQRDA5c1hIalJuejg4Y2NWa3JpR3hyWi8vMzdISDN1U1YvN1kvdjM3Y2VqUUliend3Z3ZZdlh0M3BmcTV1Ym40NnF1dkt2MHBMQ3hzVUR6bHZmWFdXeGc5ZWpUR2pCbUQ2NisvSGkrLy9ETDBlajJlZXVvcHg4aXkzZFZKWFY1ZUhyNzk5bHVZVENiazV1Ymk5OTkveDVrelp6QjI3TmhLL2F4YnR3NW56NTdGb2tXTEtoeWZNMmNPc3JLeThOSkxMelg2V29pSWlJaGFLNDQwVXJ1M2N1VktlSHQ3TzU1SFJrYml6VGZmUkVSRUJEcDE2b1NISDM0WUhoNGVXTFJvRVc2ODhVWUFRSThlUFdDMVdoSDMvK3pkZDN4YjFkMC84TSs1Vjl1V3ZFYzhNcHpFVHVJa3RtWDJLbVdYVlFwbGw1YjlVRm9vNjBlaGpKYlNwMEJwS2FNRkNwUzkxME9CaGsyaEJBSWhIaG1PTTV6RWRqempJVm1TSld2ZDgvdkRzckdUT0k1ajJmTDR2Rjh2WHBhbGU4LzlIaEdQajgrNTUxUlVJRGs1R2NYRnhXaHRiY1dkZDk2Sjg4NDdEMGFqRWNGZ0VOWFYxZjMzTndZQ0FWeCsrZVU0N2JUVGNORkZGKzFWYlk4KytpaVNrcEx3Mm11dklUOC9IMElJL1BhM3Y4V0tGU3ZnOVhweHpESEhZTmFzV2Jqa2trdGdOQnB4eFJWWHdPZno0WUVISGtBNEhNYTc3NzZMWTQ0NUJxbXBxZjF0SG5QTU1iajMzbnZ4MldlZjlZZmJmYW5OWXJGZzVjcVZnNTdyRzFWMU9wMkRGb25wN3U3R3lwVXJkeG1oMnh1aFVBZ2VqMmRFNS9SZE95NHVEai83MmM4QUFMZmVlaXZ1dlBOTy9PWTN2d0VBWEh2dHRmRDVmSHRzNDkxMzM4VkxMNzJFMDA4L0hhRlFDTGZjY3N1Z0VkMXdPSXo3N3JzUHk1WXR3eE5QUExITFNLckpaTUs5OTk2TGl5KytHQjZQQjcvKzlhOFJGeGMzb3I0UUVSRVJUWFFNalRUbERReU1RTzk5aXhzM2JzVFRUeitOVmF0VzRjd3p6OFFGRjF3QXE5WGFmOHk1NTU2N1N6c1BQZlFRTkUzREpaZGNnaSsvL0JMWFgzODlkRG9kYnJqaEJnQ0F3V0RBRTA4OGdaLy8vT2ZvNnVyQ05kZGNNMnh0VjF4eEJhNjQ0b3IrejU5OTlsbHMzcndaOTk5L1B4NTU1QkVvaW9LQ2dnSTgrdWlqdVBiYWExRlpXWWtqampnQ0hvOEhyNy8rT3A1NDRnazg4c2dqQ0lWQ09QNzQ0NkVvQ2xSVlJUZ2NocVpwV0xac0dacWJtL0hnZ3crT3VEWmc4TFllUUc5b1BQZmNjM0hxcWFkQzA3VCs1elZOdzZHSEhvcVNrcEpkMnRBMHJmK2V6WUdDd1NDQTNuc1pSN3AxUmQvOWp3TVh4UUdBMjI2N0RVRHZ0TldDZ2dKMGRIVDBoMENmendlUHg5Ti8vNm5MNWNKWFgzMkZiNy85RmxhckZVY2RkUlQrL09jL1k5V3FWYmpzc3N1UWtaR0JCeDk4RUo5OTlobWVlT0tKSWJjR21UdDNMaDUrK0dGY2UrMjFlUExKSndkdDgwRkVSRVJFUkJPVWxESk5Tbm5Hd04zV0gzamdBU21sbEJzM2JwVDMzWGVmL1BMTEwyVXdHTnk3bmVSbDc2YjFBemQwRHdhRE1od083M0pjVzF1Yi9QcnJyL2U2M1lGdXYvMTJXVjFkTFNzcUtuWjV6ZUZ3eUJVclZzaEFJTkMvZ2YzT0FvR0E5SHE5MHV2MVNwL1BKM3Q2ZW1Rb0ZJcEtiU054M1hYWDlUKys4c29yZDN2TVZWZGROYXBySEhyb29VTys5dWlqajhvamp6eFNIblhVVWZMKysrK1hVa3A1OU5GSHk0TU9Pa2plZDk5OThyMzMzcFA3NzcrL3ZQRENDK1ViYjd3aC9YNi9sRkpLbDhzbEgzNzRZWG5CQlJkSUthWHM2dXFTVHFkenIrcHhPQndEL3ozOVdFcVpGdXV2QXlLaVdMSGI3ZEp1dDh0WTEwRkUwU0ZpWFFEUldKQlNwZ0E0Qk1EYnNhNkZKcWJ1N3U0aHA1SnFtamJhaFcxT0JmQ1ZFS0pqTkkwUUVVMVdmWUd4dkx5Y3Yyc1NUUUZjQ0llbXFnQ0F0bGdYUVJQWG51NDlqTUpLcUczby9UZElSRVJFTk9ueG5rYWFxdndBR2dBY0RDQU5nREcyNVV3ZUw3NzQ0bEdyVjYvK3VjMW1XM1BMTGJmY0dldDZKaGsvZWdOalErUXhFUkVSMGFUSDBFaFRWUkM5djd5N0FPakJVZlc5OXE5Ly9TdTNvNk1EZXIzZUFlRHpXTmN6eVdqby9iZm5qM3drSWlJaW12UVlHbWxLRWtKSTlQN2l6dEdlRVNvdUx2WkVwbWY2aFJDYzRrdEVSRVEwelhIMGhZZ0dVUlNsYjlFQ3JucEhSRVJFUkF5TlJMUUxyblJIUkVSRVJQMFlHb2xvRUNrbFJ4cUppSWlJcUI5REl4SHRUQUNBbEpLaGtZaUlpSWdZR29sb01JNDBFaEVSRWRGQURJMUV0RFBlMDBoRVJFUkUvUmdhaVdpUXZ0VlRJOXVXRUJFUkVkRTB4OUJJUklNTW1KNUtSRVJFUk1UUVNFUzc0RDJOUkVSRVJOU1BvWkdJQnVGQ09FUkVSRVEwRUVNakVlMk0wMU9KaUlpSXFCOURJeEVOMHJjUUR2ZHBKQ0lpSWlLQW9aR0lkc0xwcVVSRVJFUTBFRU1qRWUyTVcyNFFFUkVSVVQrR1JpSWFwRzk2S2hFUkVSRVJ3TkJJUkR2aDlGUWlJaUlpR29paGtZaDJ4cEZHSWlJaUl1ckgwRWhFZy9TTk5ITDFWQ0lpSWlJQ0dCcUphRmVjbmtwRVJFUkUvUmdhaVdpUUFmYzBFaEVSRVJFeE5CTFJZQU5XVCtWSUl4RVJFUkV4TkJMUkxyaFBJeEVSRVJIMVkyZ2tva0c0NVFZUkVSRVJEY1RRU0VRNzR6Mk5SRVJFUk5TUG9aR0lkc2FSUmlJaUlpTHF4OUJJUklNSUlUalNTRVJFUkVUOUdCcUphR2NDQUtTVUhHa2tJaUlpSW9aR0locU1DK0VRRVJFUjBVQU1qVVMwTTA1UEpTSWlJcUorREkxRXRET09OQklSRVJGUlA0WkdJaHFrYjNxcUVJS2hrWWlJaUlnWUdvbG9NRVZST0QyVmlJaUlpUG94TkJMUklGd0loNGlJaUlnR1ltZ2tvcDB4TkJJUkVSRlJQNFpHSXRwWjN6Nk5zYTZEaUlpSWlDWUFoa1lpR2tRSXdaRkdJaUlpSXVySDBFaEVPMk5vSkNJaUlxSitESTFFdERPdW5rcEVSRVJFL1JnYWlXZ1E3dE5JUkVSRVJBTXhOQkxSempnOWxZaUlpSWo2TVRRUzBTQjlDK0ZJTHA5S1JFUkVSQUIwc1M2QWFMSm9hbXF5ck9nVUI1WnZkOCt2Yy9vTzhRUzFCZjZRbGhFS2EvSGVvR1p3OVlSTUlTa1ZtMUhYWXpXcUFaMmkrUFNLYUk4enFuVVpWdVB5d3ZUNDZpUHlrc29YcE1VMVRlaCtkTFNZTmE4N2JJbFBPT2VZS3pOUGkzVS9QcS9kVWZKTlhVLys1blpYaWNNYjJxOG5yR1VGUTFwU1FKTkd0ejlrZEFkQ1JwTk9EU1lZZFg2VFh2WHJBSTlKcjdURUc5V3FXWW5tcncvS1RhZzVjV0hhMTBLSXdIalVTMFJFUkRUVmNNRUxvajFZVStkTVdyYTEvZmh2dHJ1dmFIVDVpOVkydXhOSE12eW1Wd1VPbnBtSWRTMXVkUHBDeUUwdytRdlNMWnZucHNROSsrTkZXZjg2Zks1dDA1Z1ZQOEJrNm9lVVVqeGYyWFRNZXhzN2Z0Ym1EaHhaMXVpYTRRMkdSelFySXROcXdKTE1lSHkwdVJPS0FFcXliSTVNcTNIMWdibTJoMys2WU02eXpFelJIYTE2aVlob1YzYTdYUUpBZVhrNWY5Y2ttZ0w0aFV5MEcxL1d1Tk9mVzExMy9UY05yc3VyZDNRbmp1VGNlSU9LSS9LU2NPckNOSnhXbUk0RWt4NEgvZjBickc1MkR6b3VOYzRRT0hobXdrZG5sMlRkOXVQQzlJcW9kaUJpTXZWRFNpbisrSjh0RjN5K3JldU81ZHNjczdUSWdqeDdLei9WZ3VQeVUzRDY0Z3djUERNUjFUczhzRC80OVM3SExjbU1kOW16Ylk5ZGRsRHVQZnRsMmRyM3RWNGlJaG9hUXlQUjFNSXZaS0tkL09HVHJSZTh0cmJsL28xdDNja2pQVmNWd0k4S00zRFBpZm5Jc2hrUkRHdlFKSERjRTZ1d3NzRzEyM09TTGZyQUtRdlRucnhoeWFKcjVzOFgvbEYzSUdJeTllTzlqZTM3UDdDODdyWFB0enBtU293c0xBTEFuR1F6cmpwNEpuNStjQzRBd0JNSW9hbkxqNklIVmd4NVRrR2F4WE54YWRiVlZ4ODIrMm11RkV0RUZGME1qVVJUQys5cEpCcmd1bmMzL09HKzViVTNmVDh2U2YzMHN2Mnd2dFdEbFExZFdOM3N4dnJXYm14cTcwWWczSnN2VkFHa3hCbXd3L1BkclhKQ0NCdzVOd2xaTmlPOGdUQXVlR1V0UHE3cGdDS0cvcG5aNlEwYW5pbHJ1cUxGSFNqNG9zNTV4dUd6RWgzVHFSK1ByMnc4KzlMWDF6MXZNK3AwZFRjZGpoYTNIeXNidWxEWjVFWlZxd2NiZG5URDBSUHFQejRud1lpR3JzR1pOTkdrd3hsTE1nQUFLN2QzNGZoL2xzR28yL09NMW8xdDN2aGZ2MS96WkhXN2J6OHA1ZFZDaVBEZTFFdEVSRVEwM1RBMEVrWGM5Y20yYysvNmJPdHZqczFQRmkrZld3U2RLbkRZbkNRY05pZXAvNWhnV01PYUZnKyszZDZGVEtzUk5xTU9KejFkRGdBdzZSUThlOVppbkxJb0hXNS9DR2UvdUFiLzJkSVpPWFA0Z2F3UE5yVi8zNkpUL2dIZ3JPblNqN2ZXTnVaZS9NYkdGK09OcWxMeHE0TmgxQ2xJaXpkZ3lRenJvT05xSFQ2c2F1akNwbll2Zm5Yb0xIenZIOStpcXRVREFEZ3lMd2x2WGxBTXMxN0ZoNXM2OE9Qbkt4SFVKSHBDMmw2OVgwK3Zhcnh5UWFxbENzRERlM1VDRVJFUjBUVERLUU5FRWNmL2M5V0d6N2M2Q2dEQXJGTlFrbTNEQWJrSktKNWh4YUtNT09Tbnh1MTI5T3FzRjFiam5lbzJBRUJxbkI1TE02M284QVozdWZkUENHQzRUU3lTTGZyZ3kyY3RLVDVpZnNyNjZkQ1AzMzFVOCtuZG4yMzdQdEQ3emFnd0l4Nzc1OXBRbW0zRHdyUjRMTXFJUTZKWnY4dDVuMi90eEErZUxJY0VvRk1FQ3RJc21KY1NoM2VxZDBEYnFUYUI0YVB1L0ZTTDc1NlRGMlNlT0Q5bDkzTnZpWWhvUkRnOWxXaHE0VWdqVVVSamwzOU8zMk5mU01OWGRVNThWZWZzZjEydkNOaXpiWGpxek1Xd0dWV3NxTy9DWjFzN0I0V3E5dTRnUG8yTXltWGJqQ2pKdHVIQTNBUWNORE1CdDM5WWd4WDFYWHVzb2RNYjFOZTYvVWNBMk9mUU9KbjY4V1dkODhDK3h4TEF1bFlQMXJWNjhOU3E3M2J6bUoxa3d1K09tWWZURjZlanN0bU5MMnVkK0hCemUzOTREV2tTVmEzZHFHcnRoa0VWS015SWh6M2Joa05tSmlJdFhvOGZQVmVKOERDRGpwdmJ2V2FITDVRS2dLR1JpSWlJYUNjTWpVUVIyUWxHcmFiRE8rVHJRVTNDMlJQQytTK3ZRVVhUZHdFcjNxQWl3YVJEMTRENzdwTE1PbFJkZCtpZ0ViMVBMdHNQV3pwOCtHWjdGOG9hdTdDdXRSdnJXejNvOEFiN2o5RXJpcHlmRXBjeFhmcXhORE5lKzJMYm5tOTliSElGOEh4RkU2NThhejI4d2UvUzN3eXJFUzBlLzZCUnoxOGVQQlAvZThMOFFlZDMzbjRVS3ByY1dMbmRpY3BtRDlhM2VsRGQxZzMvZ09tckZvTXE1eVpZVE1QVlMwUkVSRFFkTVRRU1JjeE1NQVBZYzREWjJEWjRlNzlVaXg3dlhtVEgwc3g0ck56ZWhWT2VxWURiSDRiREY4SWI2MXF4S0QwT3F4cGNLSnBoeGVMTWVNeEx0V0JlcWdYbmw4em9iMk83c3dkLytIUUxuaTF2eGtFemJUMHJ0enNhcDBzL1ZDRjJuWHU2azBCWXc4YzFuWU9ldS9hd1dmampDZlBoN2duaHh2YzI0ZW15M3BISk42dDI0STdqNXVHcFZZMUlqVE5nYVdZODVxWlljT0RNQkJ3NE0yRlFHMVd0SHB6OXdtcHM2ZlRoc3Yxem5OL1dkdmlHcTRXSWlJaG9PbUpvSklxb2FISVpqcDJYN1A2b3B0TTYvTkZBZXB3Qi83Nm9CSXN6cldqdkR1Qlg3MnlFMi8vZEFwejNmbDZMaHE0ZWVBSzl6K2tVZ2VJWlZodzJKd243WmR1d2RJWVZjMVBNK0hSTEo1NHJiOGJjRkV1d082Z3A0ZkJlckRZelJmcnhuMjBPdy9uRk14d3ZWRFluRFhkc245dU96c052dnA4SEFIaWhzcmsvTUFLOUMrYWM4VndsUHR6YzBmOWNna21IZzJjbDRyRFppVmlhYVVYUkRDdlM0dzE0ZU1WMmJPbjA0ZkE1aVQxUHJOcWVjTlAzNXU1dENVUkVSRVRUQ2tNalVVU0hMNmcwdXZ4eEp5MUk3ZjV3VTZjbHFHbTd2WG4vMUVWcEtNeUl4MWxMTXJFZ1BRN3QzUUdjL0hURkxndkdiTmhwTkMra1NheHFkR0ZWNDNlM3pWa05LdHlCTUE2ZW1laDFCMEpxZWFQTCtPUENVYzFPblZUOTBEUXBYbHJka25qNjRnelArNXZhTGQ1QWVMZjdaQmhVZ1h0UExJQk9GYmg0djJ3QXdQM0w2M0R6KzV0M09YWmdZQVNBcnA0UTN0L1lqdmMzdHZjL2x4bHZRSXNuZ0ZNV3Bycy8zZElSMXgzUTlydy9CeEVSRWRFMHh0QklOSURERjFUK3ZhRTk3dmo4MUc2UFA2U3VxSGVhZGw2Tk15M09nTnVQL201VXFxelJOZWordUpISXNwa0M4MVBOd2VWMVhXYW5MeGkxNERLWitxRkpLZDVjMXhwLzdQd1VMd0N4dk5acDhnWERnNEp1SUN4eFlXa1dESkY3SzEwOUlWUTJ1YUZYQklJN2Qyd1lBa0xtcDhYNURweVpHSDU3ZlZ1OGhPVEtma1JFUkVSN3dOQkl0QnNmYkdxUE02b0NKeGFrZFh1RFliV2h5NjlzYXU4MkFNQU9Ud0FydDNkaFRiTWJLK3FkV0Y3clJMMnpaNi9iVG9zM2hCZW14d1hpRGJydzJoYTMrZDBON1FiMkEvaG9jNGNGQUk2Ym4rS1RnSEQxaEdSNW85dlVOMUs2cHNXTjdjNGVyR3AwNGFzNko4b2JYU01LakF2VDQvelpOaFBNZWlYNFRuVmIvR2hxSlNJaUlwcE9HQnFKQmhBQVppZVpzYzNoZ3o4czhlNkd0amdBeUxRYXRSOFdwbnU2QXlHZEp4Q1dONzIzV1hiNmd2cGFoMDgvMU9pY0lvQ3NCR000eTJvTW1uU3FabFFWblVHbitsdmNQYWIvYm5XWUJ4NmJrMkJDUTlmZUI3YXAxbzlEWnlYaXk4aTJJQjl1N2pEM1hmZkVCYWsrZjFocW1nYmR6ZS9YaEwyQnNGcm45Qms2dk1FaFJ3Y3RCbFhPVGpRSEU4MjZrRkduQ0owaVlOR3I0ZVcxanZqcUhkMEFZT3c3ZGxGNkhOYnY2QjZxS1NJaUlpSUNReVBSTG1ZbW10RHFDVUJLQ1Y4a1NMVzQvY3EvcW5ZTUdwM0tpRGZnK0lKVXYxbW5oTU5oS1VPeWQvTUhSUkhRQ1NoU0NxVnFoOGV3Y3J0cjRGWU9nMGJqa3N3Nk9Id2haRm9OVVEyTms2MGYrK2NtNE1zNlozODdBS0JKNE4zcTlrR2hWSzhLSEppYkVNcE9NQVUxRFZwWWFqS3M5UVpNVlJGQ0ZWRGNnYkM2b3M1cFdMOGpOT1RJNTRJMEN6YTBlVEUzeGNMUVNFUkVSRFFNaGthaTNVaU4weU9vU1NSS29ObnQzKzB4clo0QTNxN2FZZHp0aThQSXRCclE0ZzVnZHBJWkRwOTcrQlAyMFdUcng4ekUzbmFNcWdKL2VOZVJ6MkJZWW5tdFU0ZDkvTjYxWDQ0TnF4cGNPS0VnRFJ2YTZrWmJMaEVSRWRHMHdCVURpZlpnaHEwM1N4bFZnY0tNM2dHNkpQUEk4MHFDcWZlY1JlbHh2ZTFhOXltajdiUEoxZzlqWk1HYm8rWW1BK2dkRFIwcG5TSmcxaWtRQWppeElCVUFzSDlPd2pCbkVSRVJFZEhPR0JxSjlvSVFBbVo5NzVmTDBzemU3UStQek9zTk5ETVRlMmR0WmthQ2pTS0FPVW05c3lxUG1OTzcvV0JoSkdTWjlMSDlrcHRzL2JBYWUwUHE0WkhybjVEZkcvNk1xdElmSkdkRjZ1NExzSG5KNXNpNUttYllqQkFBYkNaT3FpQWlJaUxhVnd5TlJQdW9ieVdXdnZEU041b25BR1FOZUR6UlRjWis2RldCSkxNZVFPK0NQd0NRWXVuOWZLTFZTa1JFUkRUWk1UUVNFUkVSRVJIUmtCZ2FpWWlJaUlpSWFFZ01qVVJFUkVSRVJEUWtoa1lpSWlJaUlpSWFFa01qRVJFUkVSRVJEWW1oa1lpSWlJaUlpSWJFMEVoRVJFUkVSRVJEWW1na0lpSWlJaUtpSVRFMEVoRVJFUkVSMFpBWUdvbUlpSWlJaUdoSURJMUVSRVJFUkVRMEpJWkdvZ2hWQ0MzV05RQ0FxcE9qcW1NeTlVT25pUEI0MUxJM2RBWXBZMTBERVJFUjBVVEUwRWdVa1dVMTdnQ0FacmQvM0svZDNoMEFBT2dWUmViYUxBMmphV3N5OWFNa3k3b1pBTmEydU1lNHN0MnJkL2dBQUhFR1ZXYkVXM3d4S1lLSWlJaG9nbU5vSklwWWtHNTVWZ0xZMU82RlA2UWhFQnI3QVR0UG9IZWdyZGJSQXdDdzUxalgvMmh4K3NlamFYTXk5ZVBJdkpUL0J3Q2YxSFFDQUxvRDR6UHcyT1RxRGRTcld6d0FnUDg1TU9mTjg1Wmt0STdMeFltSWlJZ21HWVpHb29oekQwKy84NWo1eWNzQm9OVVRRSWMzaUU1dmNFeXUxZGZ1NW5adi8zT3pFazJPcXc3SnVWQUlNYXBwa3BPcEgyY1haZno3a3Yyelh1ejd2S2FqdDUxZ2VHeUM3c2EyYmdEQXEydGErcDg3SU5kV3UyQ0c3V2RqY2tFaUlpS2lLVUFYNndLSUpvcnZwNmQ3VnJlMG5KQVdwMy84emJVN3p2R0hwYWlOVEY4TWhEVnNpUVFhYjNEa28yRyt5R2pmdHM3ZTl1cWNQWU5lUHlESFZuM0RFZlBPUExVd3BXbzBmUUFtVnorRUVGSksrWk84Vk11NnV6N2QrZ2VQWDFNR1h1ZmJoaTRBZ05zZkduR3RZUTBJaGlVMENYeFo2d1FBZkxxbGM5QXhweXhNZisrbkM5SitmRXBScG5kM2JSQVJFUkVSSUdKZEFORkU5TTl2dDUveFRIblRuYXUydXhacVE0eVh4UmxVZEFmQ21KVm9RcDJ6cC8raklvRFpTV1pzN2ZUQm9sZmdEUTQ5YWpZdnhkSjUwb0wwQjM2NXhIUnZibTV1MU8rcG0wejkrS3kyNCtCN1BxMjk2K3Z0enNOOEFVM2QzVEh4QmhXZVFCaEduWUpFa3c2dG5nQVdwTVZoUTFzM3NxeEdOTG45MEtzQ3dmRFFnNXdDUXU2ZmE5dDJ5WDY1di8vWmZqT2VCY0FGY0lpSW9zeHV0MHNBS0M4djUrK2FSRk1BdjVDSmhpQ2xWSityYkRuOTlkWE5QOW5hNlR1eXBzTnJpMGE3NlhHRzRKd1V5OW9mRktROC9VTjc2b3NMYmJhT2FMUTdsTW5XajgrMmRoNyt6S3Ftc3phMGQvOW9YYk1uSzZocG8vNCtKUUFVcE1kMXpiQWF2enEvS1BPWm41Um12eEtGVW9tSWFBZ01qVVJUQzcrUWlmYkM1bzRPVzJWajRQamx0VTU3WlpQN3VFQklTKzhPYWtuYnUzeHh2Z0VqY0RxZkV5RlRBaUFFVkFGazJjeUJGSXZPb1ZORVoyNmlhZVgzNWlaL2NYaVc3ZlBDM0lTYWlkeVBnV0xaajArM3RCLzlkVjFYMFgrM09VOTArVU96UTJHWjFPVHlKN1o3QXdvQTZIcGNDQnNza01wM00rM2pqVHFaWXpONnpEclZZZFNMSGZ2bldwY2RPRE41elJtRjZjdUVFRndobFlob0hEQTBFaEVSN1VaeGNmSE5kcnRkbHBTVTNCcnJXa2JEYnJmZkYrbkhQMk5keTNCS1NrcFdsWlNVT0VwTFM1ZkV1aFlpSXZxTzNXNlhmY0dSaUNZL0xvUkROQUtabVprM3FxcWEzdGpZZU1QT3J3a2hQZ0x3UndEWDV1VGtwSVpDb2NhV2xwWjdBY0JrTXVWbFpXWGRFdzZIdStycTZpNGQ3N3AzeDJLeGxGcXQxdU5hVzF2dkFvQ3NyS3c3ZkQ3ZkprM1RvQ2dLZ3NGZ1BvQTBBQTZEd1RCdlQyMEZBb0hOQUtLMVgwYWkxV3BkRkJjWGQ1aE9wMHR0YUdpNDBXdzI1ODZmUDcvYzYvVitXMU5UY3hJQVdWUlVsQytFS0pWU2RwYVZsYTNiWFVORlJVV3VVQ2pVVWxWVmxSK2wyb2lJaUlpbUhZWkdvaEZJU1VtNTJHZzBGdXd1TkNxS3NscEsyU2FFU0UxUFQ3L2E0L0VzOS92OTJ5TXZxMWFyOVdSVlZVM2QzZDNmaHNQaHJzanozUTZINDUyeHJEa3RMZTJYdWJtNUQrMzhmSDE5L1JYWjJkbC9EQWFETlQwOVBUV1ptWm0zdVZ5dWo0UVFhd0hBWURBY2xwK2YvMFo5ZmYxUEZ5MWFWTDJuYTVTWGw2Y0JhQjl0clRObnpud3dOVFgxcXI3UGc4RmdhME5EdzEyelpzMTZSNmZUcGRwc3RoL1k3WFlOQUtUcy9RTzJFT0tUdnVmNkJBS0J1blhyMXMwV1F1aWtsQ05mZXBXSWlJaUkrakUwRXUzQlVGTnJkbjUrM2JwMUM4dkt5amFVbEpUOFhBanhPZ0IwZG5ZK04yZk9uSmQyUG5mbXpKbVA5ajBPQkFKMVl4MGFQUjdQeW5BNDdQYjcvVnZkYnZleWpJeU1tOTF1OXljR2d5RXJGQXAxSkNZbW5tMDBHdWNDRUlGQW9DNFlEQ1liREFZRWc4SGErUGo0d3kwV3k5SGw1ZVZpenB3NUw1dE1wb1cxdGJYL0EyQjdkbmIyazFhcjllaTJ0cmI3QURpaVVhdlQ2VnltYVpvdlBUMzl4czdPemhlYm01dC90M0Rod2svMWV2Mk02dXJxZy9yQ2RsNWUzaXRtczNtcGxGS0d3K0c3blU3bm9DMHpFaElTamk4c0xOeWdLSXJKYURUT0xTd3MzTkQzV2xWVjFTRUFPa0ZFUkVSRWU0V2hrV2dZNFhDNHkrbDB2ZzRBaVltSlAxWlZOYUdqbytPZkFHQzFXbzh4R0F5eitvNE5CQUlmR0F3R0RZQ1NtSmhZVmwxZGZaQk9wMHNicW0yMzIvM05XTmZ2OC9sV2Fwcm1Db2ZEN1I2UHB6d2pJd011bCt2ajdPenN1eUo5T3FQdjJOVFUxTXQ2ZW5yZUJnQkZVVlkyTlRVOTB0blorYVRCWUZqUTFkWDFabng4L0lNTEZ5NzhNaHdPZDBzcGcvWDE5WmRFK2hDVnFha3VsK3Q5bDh2MWZucDYrbzJoVUtqTllEQ2tHUXlHQmEydHJiZlBuajM3OGVycTZ1TXlNakl1TXB2TlM0VVFBTEJwelpvMTVRQXVITmpPd05GVklZVEJhRFFXREhpWjk5Z1FFUkVSalFCREk5RXdRcUZRUzk5OWlQSHg4WWVwcXByUTkvbmN1WFBmR2hnYWEycHFNZ3NMQ3dVQVdLM1c1OVBUMDc5S1NVbTVaS2kyeDNOVk9hdlZlclRWYWoxNjUyc3ZXTEJnbFJCQ3JhNnVMZ0VBdTkzK3A4Z2hKNlNrcEJTMXRMVDhhZkhpeFlPbXA2cXFhZ1dBV2JObVBUMndyZEdhTzNmdVd3a0pDVDhFZ1BUMDlGOGxKU1dkczJIRGhpS3oyVnhvTUJqbUwxbXlaSlZlcjg4T2hVSnRrVEQrUm5aMjlwOVZWVTNkdWEzeThuTEZicmRyWHEvM213MGJOaHkwWU1HQ01vdkZZZ2NRakVhdFJFUkVSTk1GUXlQUk1JeEdZOEhPMDFHSG1yYWFrWkZ4dFpSU0NDRWdoTWgzT3AxWHVWeXV6OGFsMEdFNG5jNlhtNXFhYmxxMGFGSHRUaThwVXNxQjl3UktBRkFVeFdZMEd2djNkSFE0SEs4ME56ZmZsSmFXZG4xYVd0b3YxNjlmUDJmR2pCbDNKeVVsblIydEdqczdPMStWVWlxSmlZbW5kSGQzcjNTNVhHL3I5ZnBNbTgxMnZCQkMwK3YxMloyZG5TOG1KeWVmSzZYMFN5bnZUVXBLcWh3WTNQdlUxOWRmRGdEaGNOZ0hBRUlJSmZJU1F5TVJFUkhSQ0RBMEVnMWpKTk5UclZicmlVSUlTQ2toaEZCbnpwejVoRjZ2bnoxVTJ3Nkg0L2t4NzBDRVRxZkxqWStQUHdFQUZFV0pIeTRJaDhQaFRUcWRybi9WMGFTa3BMTUhCc1JGaXhadGkzYU5Eb2ZqeGVUazVQUDZQdS9xNmxvMmYvNzh6eFJGaWZQNy9adE5KdE1DcTlWNkpBQ2hhVnJWcGsyYjRuMCszMnlUeVpTM2FOR2lMUzZYNi8yYW1wcWZSazZQQndCTjA3b2puNnVSand5TlJFUkVSQ1BBMEVnVVJYNi92em9jRGp2TVp2TitBS0RUNmJMWHJWdFhDRUFiNXRReEZ4OGZmMmg4ZlB5aEFDQ2xETFMwdE55aEtFcGNlbnI2RFFEUTN0NytkQ2dVcWt0TVREemFaRElkRm9zYUxSYkwvamFiN1lUSTQ5STVjK2E4dm1uVHBtTXRGa3RCZG5iMlh3QkFwOU5sQVlDaUtQYnM3T3hIYW1wcVRrbElTRGdIQUZ3dTE4ZEZSVVgxTFMwdHYzYzRIRzhCUUNnVTZnUUFJWVFldmFPb01mOS9RVVJFUkRTWktNTWZRalM5cWFxYWtKS1Nja2xLU3NvbHFxb21BRURmNTMyampJbUppU2NDU0d4c2JQeUR6K2RiSFJsdHJCUkM2QmN2WGx5MWVQSGk2dDM5TjU3OWFHOXZmNmE4dk53S0FJcWlxRTFOVGIvemVEekxnZDdST0UzVFhFMU5UYjh6R28xZlJKNGJkSitpdytGNFpmMzY5WFBhMnRyK0JnRHIxNitmMDlYVjllOW8xamhqeG94YlBSN1Bmd0NnczdQem1iYTJ0cjluWldYZE1tdldyR2U5WHUvYXRyYTJBeUlMNFBRSUlkRFoyZms4QUpHYW1ucVJsREswWThlT1p6d2V6eWNKQ1FrbldTeVdmQUFJQm9OYmdkNEZjYVNVSEdVa0lpSWlHaUdPTkJJTncrLzNiNnlxcWxvQUFJV0ZoUnVNUm1QQndJVmZFaElTenBnN2QrN3JScU14Yi92MjdiOEVjQmtBQkFLQkh4cU54am9BYUdscHVXTmdtNm1wcWIvVTZYUXA0MUcvd1dCWUtJUXd4OGZISDVDWGwvY3NBR1JtWnQ3ZTFOUjBYMXBhMmpXaFVHaEhXMXZiNDVtWm1iL3U2T2g0U2ZiZWxBbEZVZUlpVGFRQWdLWnBucDZlbnRwUUtOUUZBTG01dVk5YnJkWU92TzY2QUFBZ0FFbEVRVlJqdkY3dnQ5R3F0YWVucDhyajhaUlpyZFpqd3VHd3U2dXI2NTIwdExRcjYrdnJMMHRQVDc4bUxpNXVXZVJRVTN0Nys2T2RuWjJ2SkNVbG5XYzBHdWQ1dmQ3VjhmSHhoWDYvZjB0YVd0b3ZFaE1UVHdjQWo4ZXpBZ0FVUlRFeE5CSVJFUkdOSEVNajBSN1UxOWRmRmd3R25YMmZTeW5EQUdBMm0zTjhQbDhEQURVeE1mRWtBT2p1N3E0WWVHNVZWVldEM1c0UEExRE5abk8reitmYk5KNjE5MGxJU0RoYXA5TWw2M1M2WkZWVmt3SEE1WEo5bXBtWmViWFZhajJ5cGFYbDk4M056WTlrWkdSY2s1K2YvNTdmNzMvZmJEYjNUd1BOejg5L2QvUG16WWU2M2U3VkFORGMzSHg3YzNQejd3Q2tHbzNHZUwvZlg0L2Urd1ZIdmUxR2UzdjdNMzYvZjNQZjUzNi9mM05WVmRWOEFNa21rMmx4V2xyYXI2U1VjTHZkcjlYWDEvOENBSktUazg4R0FJdkZVcFNmbi85WjM3bkp5Y2svRFlWQ0haR0ZpS3lLb2lScm11WVpiWTFFUkVSRTB3MURJOUVldExlM1B6SHc4Kzd1N25LVHliUm80Y0tGMndjK3IybWFyN096YytlcG1sb2dFR2d5R0F5NU5wdnQzSVNFaERHdmQzYzhIczliVzdaczJkalYxVlVKd0dlMzI5MmFwblZtWldYOTN1LzNiMnhxYXZvVGdPNkdob2JyWnM2YytROVZWZnZ1ZXd5MXQ3Yy9scGFXZHNYOCtmTy83R3N2RXB4REFBUUFWUWlodHJhMi9yR3hzZkdXMGRicTkvczNEdnc4TlRYMTByUzB0S3ZNWnZOaUthVWloSUNtYVR0cWFtck82anVtcWFucEZ3QjBnVUJnWXpBWWJBMEVBanVzVnV0aEtTa3BGN2UxdGQyL1lNR0M1UmFMcFJTQThQbDhHMFpiSXhFUkVkRjB3OUJJTkFKMWRYVy85UHY5Ni9SNmZhYVVVZ0NBbE5McmNEaGVBOUFDQU1GZ3NEMFFDTlFCUUU5UFQ0MWVyODhSUW9oZ01EaDM3ZHExV3dGZzNyeDVuNWhNcHJualViUFA1MnVJaklvQ2dObnI5WloxZFhXOUd3Z0V0cmEzdHo4Q29Cc0EydHZiSDFOVjFaS1dsallid0srQ3dlQ1gyN2R2LzBWcmErdmZFeE1UVDlUcjlUTlVWZFZMS1JVQVNtUUxDd0ZBNlZ0Tk5sb2lLNTc2M1c3M0YrbnA2ZGQwZEhROFpiVmFjdzBHdzNGQ2lFRXJ6dnA4dm9ZdFc3YWNOUEM1VUNqVWJEYWJpNXFibSs4REFGVlZFME9oMEk3R3hzWmJvMWtuRVJFUjBYUXdiaHVMRTAxWEpTVWxWd3NoSHBCUzFsWlVWT1Foc2cvaVJGVlNVbktIRU9KMktlVkxGUlVWNXcxL3h0Z3JLQ2l3eHNYRmRVa3Bnd2FESWUyYmI3NXg3Y1ZwVVpreVMwUkVJOWUzamRQQU5RQ0lhUExpNnFsRVk4emhjRHdHUUFvaFpwZVVsS1RHdXA3aENDSDZRdTJFK1VFZkZ4ZFhERUFJSWRidFpXQUVHQmlKaUlpSW9vS2hrV2lNMWRiVzlnQjRFUUNFRUUvRnVKeTlJWUhlaEJiclFnYjRDd0JvbXZaUXJBc2hJaUlpbW00WUdvbkdRWGw1K1FXUmh5ZVZscFphWWxyTU1LU1VFMnI2YkdGaFlTYUEvUUc0S3lzcm40NXhPVVJFUkVUVERoZkNJY0ozOTE1RXlNaFdEUi9XMXRaZWo4Z0NOenNkb3dXRHdSMWRYVjN2MXRmWDN3akFNYkM5ckt5czMyZG1adDRHQUZ1M2JqM2Q2WFQrbnhDaVNrcFpDT0JtQUw5TFQwKy9OaVVsNVFLRHdaQ3ZLSW9JQm9PdHJhMnRmMjVyYTl2bjBiUW85YU4vZXVydStySFRKZFY5N2NkSWE1VlNXcGNzV2RJOGt2YzhXclVTRVJFUlRXY2NhU1FhWU1lT0hRKzJ0YlU5TEtYc1NVNU9QcStnb09EbG9ZNEJJRk5UVXkvTnk4dDdmT2Rqa3BLU3p1L2JFekE1T2ZrOEFPanE2dnErbEZLVFV0NDZjK2JNUjNOeWN1NVZWZFhhMmRuNXo3YTJ0bjhFZzhGdEpwTnA0UVRvUjM5UTIxMC9Cc3JOelgxb3RQM1lVNjE5ZzU1U1NyaGNybGQzVTJ1LzhhaVZpSWlJYURyaVNDUFJBQTBORFhjQ2FPL3M3SHk4b0tDZzBtS3hIRHpVTVU2bjg2WDU4K2QvYWJQWlRoajR1dFZxUGNSb05PWTVISTVYRXhJU1RyUmFyU2NEc05YVTFMVFo3ZlpHQUxuSnlja1hBTURtelp1UEg3aVpQWUM0V1BlamJ5R2NVQ2lVdXJ0K0FPaGZpQ1lsSmVXbm8rM0hubW9kY0Z0bDY1WXRXODYyV3EySGpPUTlqM2F0UkVSRVJOTVJSeHFKZGtOUkZDc0FkSGQzZnozVU1ZRkFZQWZRdjlsOXY4VEV4SjhBZ012bFd1WjJ1ejlSVmRXVWtwSnlldVRZczZXVVVnaGhBSUNjbkp5L0dvM0cvQUduZDArVWZrZ3BadzNWano3aGNMZ0xpRTQvOWxTcnBtbkw5bFRybnQ3enNhaVZpSWlJYURwaGFDUWFJQ2NuNTdiYzNOeS96Wmt6NXcyWHkvVnBRMFBEdVVNY0dqOWp4b3c3QU1EcGRMNCs0SGw5VWxMU1dRQmtSMGZIKzExZFhlOERRRkpTMG5rQVVGRlJzVUlJNFJKQ0NFM1R0SVNFaEpNS0N3czN6SnMzYjVuWmJENXdJdlJEQ0tFQmdLcXF1VVAxbzA5RFE4TU5Vc3J3YVBveFZLMDVPVG5tdm1QcTZ1cnUyRjJ0RVh0OHo2TlpLeEVSRWRGMHhPbXBSQU9rcDZkZjNmZllZREJrS0lxU0Q2QnA0REYydTcwdDhsQjJkSFE4WDFkWGQxWGZhNG1KaVQvUTZYUXBYcSszQWtDcngrTjVEd0NzVnV0UkFESUJ0RWdwYndkd3Y1U3l5ZWwwcmtwSVNEalpaclA5d0dhekhWOVhWM2RKUjBmSDA3SHNoNlpwVWdnQklZUmhULzBBQUlmRDhaTGY3OStVbVpsNVMwSkN3aW43MG8raGFrMUpTVm5ROTN4ZVhsN3Q3bW9GOXU0OWoxYXRSRVJFUk5NUlJ4cUpCaWd2TDA4ckx5ODMxZFhWL2N4a01oWG01ZVc5aHAyK1R0cmIyeC95K1h4cjBMdVZvUXFncCsrMXBLU2tueUR5UWxaVzF0M0p5Y2svMXpUTks0UlFNekl5emdhQWlvcUtCNFVRYmxWVmN4SVRFMyt6WWNPR09VNm44MDBBU2xaVzFsMFRvUjk5OXRTUFBsNnZ0MnpyMXEybjcycy9ocXBWVVpSLzdFMnRlL09lUjZ0V0lpSWlvdW1Jb1pGb1YvNk9qbzRQQVVDbjA2VUNNQTk4c2I2Ky92ZlYxZFdIKy8zK0xjbkp5ZWRtWkdUY0dIbkpaclBaVGdFQXM5bGNuSm1aK2V2TXpNeGZLNHBpQVlERXhNVCs2WktCUU9CVEFKQlMzdWZ6K1JvYUdocHVBUUJWVmEyeDdvZW1hWWErWTRicmg5bHM3bCswWnBUOUdGUnJUazdPRENIRS9zUFZpaEc4NTFHc2xZaUlpR2hhNGZSVW9nRnljbkp1RTBLRWJUYmJpUURnY3JrK3hlNFhTbkhWMTlmL2RQNzgrVjlrWldYZDRYQTQzb21Qano5UVZWVlRJQkRZdm03ZHV0a0FOQUNJaTR0YlVsQlFzQ1l1THU0QW85RTR6Ky8zMXhnTWh0T2tsSm9RNG9UWnMyYy9GUmNYZHlRQU9CeU9YYmJHR085KytQMytKUmFMQlZKS1gwVkZSZnllK3JGdzRjS3Z1cnU3Vi9oOHZsVlNTc1ZtczUwMDBuN3NydGFVbEpUajk2YldrYnpuMGFpVmlJaUlhRHJpU0NQUkFPbnA2VmVucGFWZG82cHFja2RIeDVNMU5UVm5EbldzMiszK3FxV2w1VjRoaENFdkwrK1psSlNVQ3dDZ3M3UHpCVVRDQ3dCMGQzZXY5Zmw4bGNCM2k3TkVGbklKQVVCeWN2SUZVa3B2VTFQVDdYVjFkVmZHdWg4Nm5hNEVBTUxoOFBhOTZZZkJZSmlWa3BMeTg5VFUxTXYycFIrN3FmVWNSVkVlbEgyYk5PNmgxcEcrNTZPdGxZaUlpR2c2RXNNZlFrUmpvYVNrSkUwSTBRUkFKNlZNcjZpb2FCdjJwSEZRWEZ4OGc2SW85d0o0cTd5OC9FZmpmZjNDd3NLWlJxT3hUa3JaV1ZGUmtUTGUxeWNpb3RHejIrMFNBTXJMeS9tN0p0RVV3SkZHb2hpSmhNUzFBQ0NsSEhJa2NMd0pJU1FBU0NsajhvUGVhRFQrTmxMSFc3RzRQaEVSRVJFTnh0QklGRU9oVU9qblVrcE5VWlMvRE55WE1NWjJtUlk2WHJLeXNpd0FMZ1lRTWhxTnY0eFZIVVJFUkVUMEhZWkdvaGhhczJiTk53RHFBSmpTMHRLT2pIRTVBTDRiYVVRTXBxK25wcVl1aVR4c1hMRmloVys4cjA5RVJFUkV1MkpvSklveEljUTlVa29waEhnSUUrQStZMDNUSk5DNzcrRjRYMXRWMVg4QWtPRndtSHNuRWhFUkVVMFFESTFFTVZaZVh2NFBJVVFMZ0xsRlJVWEZzYTRITVpxZW1wT1RZeFpDRkFId3JWNjkraCt4cUlHSWlJaUlkc1hRU0RReFBBY0FxcXIrYjZ3TGlkWDAxUFQwOU5NQlFFcTVmanl2UzBSRVJFUjd4dEJJTkFHVWw1ZmZKS1gwQVBpQjNXNWZHT055WWhFYUJZQW5JbnN6WGpxTzF5VWlJaUtpWVRBMEVrME1VZ2p4RVFCSUthK0tkVEhqYmNtU0pZa0FURUtJem9xS2l0V3hyb2VJaUlpSXZzUFFTRFJCdUZ5dS93RVFFa0w4ZlBIaXhSbXhxa01Jb1FIanUwK2pUcWY3VStTYXI0L1hOWW1JaUlobzd6QTBFazBRTlRVMWJWTEtid0ZBcDlPZEU2czYrbFpQSFMrbHBhVjZJY1NsVWtvdEVBaGNQWjdYSmlJaUlxTGhNVFFTVFNCQ2lPdWtsSnFpS0hlWGxwWmFZbDNPZUZ3a0ZBcmxSeDQ2cTZxcUF1TnhUU0lpSWlMYWV3eU5SQk5JZVhuNTEwS0l0UUJNNFhENHRGalVNTjZycDZxcStsSmtBWnhieCtONlJFUkVSRFF5REkxRUU0eVU4ajRwcFJSQy9DL0dlZHVMdmhJQVFJaXh2M1JPVG80WndCSUF3WXFLaWtmRy9JSkVSRVJFTkdJTWpVUVRURVZGeGJOQ2lBWWh4T3lTa3BLanh2djZmUXZoWUJ3Q2EzcDYrdG1SYTI0YjYyc1JFUkVSMGI1aGFDU2FnRFJOZXk3eThPYVlGakwySHBOU3luQTRmRWFzQ3lFaUlpS2kzV05vSkpxQUtpc3Jid1BnRWtJY1hWeGN2UDk0WG52QTZxbGpQZEtvQXRBTElYeXJWNit1R3VOckVSRVJFZEUrWW1na21wZzBUZE5lQmdCRlVjWjdHd29KalAwK2pYYTcvV0VBMERUdGxiRzhEaEVSRVJHTkRrTWowUVNscXVvdEFNSUFmckowNmRLYzhicnVnTlZUeDlybFVrcXRzckx5OG5HNkhoRVJFUkh0QTRaR29nbXFyS3lzSGNBeUFGQlY5WC9HOGRKalBqMjFwS1JrVnVTaEUwQm9ySzVEUkVSRVJLUEgwRWcwZ1VrcGZ4L1pmdU9HMHRKU3kzaGNjNXoyYWZ3SUFLU1UxNDNoTllpSWlJZ29DaGdhaVNhd2lvcUtWVUtJTHdHWXBKVGpOZG80NXROVGhSRHpBYUN5c3ZLWnNiNFdFUkVSRVkwT1F5UFJ4UGZYeU1kcngrTmlmYXVuQ2lIR1pLVFJicmVmSDNuWU5CYnRFeEVSRVZGME1UUVNUWERsNWVWdkF0Z0NJTGVrcE9USFkzMjljWmllK216a09rZVBVZnRFUkVSRUZFVU1qVVNUZ0pUeVlRQVFRb3pIUFlCak9UMVZJUEo5cDZ5c2JNTVlYb2VJaUlpSW9vU2hrV2dTcUtpb3VCK0FDOERCSlNVbDN4dkxhL1dOTkk3RlBvMTJ1LzNKeU1NWG90MDJFUkVSRVkwTmhrYWl5VUdUVWo0QUFFS0lHOGI0V21NNVBmVkNBQ2d2TC8vcEdMUk5SRVJFUkdPQW9aRm9rZ2dFQXZkTEtUVUFKNVdXbHM2TWRUMGpWVnhjUER2eVVJdjhSMFJFUkVTVEFFTWowU1JSVlZYVktZUjRGb0NRVXQ0NlZ0Y1pxOVZURlVWNUovTHdrbWkyUzBSRVJFUmppNkdSYUJJSmg4TVBSaDZlWDFoWWFCaUxhd2doeG1RVVVFcVpEd0RsNWVWUGowWDdSRVJFUkRRMkdCcUpKcEhWcTFkWEFIZ2ZnRVd2MTE4L3hwZUwya2hqY1hIeCtRRDBVc3B0MFdxVGlJaUlpTVlIUXlQUkpDT2wvQXNBS0lweXhWaTAzemM5TlpxRUVBOEtJWVNpS01kR3UyMGlJaUlpR2xzTWpVU1RURVZGeFNjQXFnSGtscFNVak1YOWdkRmVQVlVCa0FnQVpXVmxXNkxVSmhFUkVSR05FNFpHb3NsSFNpbnZRbStvdXlyYWpVZDduOGJpNHVKSGhCQUt1RGNqRVJFUjBhVEUwRWcwQ1ZWVVZMd013QVZnYVhGeDhaSFJiTHN2TkVhTG9pZy9BUUJOMDM0WnpYYUppSWlJYUh3d05CSk5Ua0VoeE4yaTEyK2kzSGJVcHFjdVdiSmtnWlRTRENCVVdWblpOZHIyaUlpSWlHajhNVFFTVFY2UEE5QUFITDEwNmRJNTBXcDB3RWpqcUVPalhxOS9JN0xmNDVYNExvd1NFUkVSMFNUQzBFZzBTWldWbGJWTEtmOG1oRkJVVmIwM1d1Mkd3MkVKQUwxWmIzU2tsUE1pYmZGK1JpSWlJcUpKaXFHUmFCSlRGT1VSQUJCQy9LQ3dzTkFRalRhak5kSllVbEp5TG5yM1p0eFVWbGJtSFgxbFJFUkVSQlFMREkxRWsxaFpXZGtHS2VVeUFCYUR3WEJYbEpxTjF2VFVQd29oUkRBWVBITzBCUkVSRVJGUjdEQTBFazErOXdDQUVPTGNhRFFXcGRWVDlVS0lIQUF3R28zVlVXaVBpSWlJaUdLRW9aRm9rcXVvcVBoQ1Nya1dRR1p4Y2ZFMW8yMHZHdnMwMnUzMnZ3TFFBWGk2ckt3c09OcWFpSWlJaUNoMkdCcUpKajhwaExnUmdGQVU1YXBvdEJmNU9KcnBxZWNBZ04vdnYzNzA1UkFSRVJGUkxERTBFazBCUW9oUHBKUmRVc281UlVWRng0Mm1yWEE0UEtwYWlvcUtDcVdVeVFBQ1ZWVlZqbEUxUmtSRVJFUXh4OUJJTkFXVWxaVUZwWlEzQ0NHRXFxcC9IRTFiUWdpdDcrRytuSzhveXBPUnZSbXZBL2RtSkNJaUlwcjBHQnFKcG9od09Qd0dBQTFBOGY3Nzc1KzNyKzJNZGlFY0ljUmlBUEQ3L1MrTnBoMGlJaUlpbWhnWUdvbW1pTFZyMXpxRUVIOEVvSVpDb2FkRzIxNWt0SEJFU2twS0xnQmdCbEJkVlZYVk9kb2FpSWlJaUNqMkdCcUpwaEMvMy84WUFBZ2hEaWdzTERUc1N4c0RSaHIzWlhycTd3RUlUZE11M1pkckV4RVJFZEhFdzlCSU5JV3NXN2R1TzRBM0FaajBldjJqKzlMR2dIc2FSMlRldkhuR3ZyMFpWVld0M0pjMmlJaUlpR2ppWVdna21tS0N3ZUR2QUVBSWNkb29teHJSU0dOOGZQeGRBSFJTeW1mTHlzcThvN3cyRVJFUkVVMFFESTFFVTh6YXRXdXJwSlNWUW9oRXU5MSs3VWpQRDRmRCs3UVFqaERpck1qRDIvZmxmQ0lpSWlLYW1CZ2FpYVllVFFoeEtRQWhwYnh1cENmMzNkTW9wZHpya2NZbFM1WXNBVEFEZ0sraW9xSmhwTmNrSWlJaW9vbUxvWkZvQ2lvdkwxOE5vQXRBZG5GeDhVa2pQSDNFQytIbzlmcjdoUkNLcG1uWEFBaVA4SHBFUkVSRU5JRXhOQkpOVFNGTjB5NFV2ZjQra2hQN3BxZU9jTWVOVWdBSUJvT3ZqK1FrSWlJaUlwcjRHQnFKcGlpZnovY0pBQ21FeUNrc0xKeTV0K2VOZE1zTnU5MStQZ0FiZ1BYY201R0lpSWhvNm1Gb0pKcWlObTdjNkpaUzNnbEFOUnFOcit6dGVTTU5qVkxLbTlHN04rTTErMUFtRVJFUkVVMXdESTFFVTFnZ0VIZ0VBS1NVOXNMQ1FzUGVuRE1nTkE2cnRMVFVJb1RJQndDWHk3VnkzNm9rSWlJaW9vbU1vWkZvQ3F1cXFtcVJVcjRzaERBWWpjYVg5L0swdlI1cDFEVHRiZ0I2VGROZTJMcDFhOWMrRjBwRVJFUkVFeFpESTlFVXAybmFEUUFncFR4eGI0NGY0WlliWjBUTytlTStGMGhFUkVSRUV4cERJOUVVdDNyMTZpWXA1Um9oaEtHNHVQam00WTd2V3oxMU9KRzlHVE9sbE4wVkZSV2JSbDBvRVJFUkVVMUlESTFFVTU4TWg4UG5BeEJDaU44TWQvRGVMb1NqMCtuK0lJUlFoQkEzQVFoRm9VNGlJaUlpbW9BWUdvbW1nVFZyMW13QTBBVWd6bTYzbnpMTTRYMzdOQTQzUGZXd3lIRnZqTDVDSWlJaUlwcW9HQnFKcG9lUXBtbG5Sb0xnODZOdHpHNjNueTJFU0Fhd3BxeXNyR1gwNVJFUkVSSFJSTVhRU0RSTlZGWldmb2JlVVVSYmFXbnB6S0dPVXhSRml6d2NjcVJSU25sZDVPUDErRzYxVlNJaUlpS2FnaGdhaWFhUG9KVHlaZ0RRTk8zam9RNEtoVUo3RElFRkJRVldBRVVBcE52dDV0Nk1SRVJFUkZNY1F5UFJOT0p3T0I0QUFDSEUvQ1ZMbGlRTmMvaHVSeHJqNHVKdUUwSVlwWlN2MU5UVXVLSmVKQkVSRVJGTktBeU5STk5JYlcxdEQ0QVhBRUNuMCszMjNzYmg5bW1VVXY0NDh2QXZZMUVqRVJFUkVVMHNESTFFMDR6TDVib0VBSVFRSitiazVKaDNmbjNBbGh1N1dMcDA2V0lBc3dDNEFvSEFtckdya29pSWlJZ21Db1pHb21tbXBxYkdEMkFOQUtTbXB2NTY1OWYzdEUranFxcS9FVUlvbXFiZFdWVlZGUmpiU29tSWlJaG9JbUJvSkpxRy9INy84VkpLVFZHVVc1Y3VYUm8zOExVOWpUUUtJWTRCQUUzVHVEY2pFUkVSMFRUQjBFZzBEVlZWVmJVQWFBR2dLb3B5MnNEWCtsWlBqZXpwMksra3BPUWNBR2tBS3Rhc1dWTTdUcVVTRVJFUlVZd3hOQkpOVTBLSWM2U1VVbEdVdjVlV2x1b0hQRC9VOU5RckFFRFR0RHZBdlJtSmlJaUlwZzJHUnFKcHFyeTgvQXNoaEJkQVFpQVFXTnIzL082bXA1YVdsaVlJSVE0RUlNUGg4SC9IczA0aUlpSWlpaTJHUnFKcFROTzBXd0ZBcjllL2dNakk0dTVHR2pWTnV4NkFTVXI1eHRxMWF4M2pYaWdSRVJFUnhReERJOUUwVmxsWmVUOEFGNENDb3FLaUxHRDMrelFLSWM2TVBIeG8zSXNrSWlJaW9waGlhQ1NhNXFTVUx3R0FvaWlQQUx0T1R5MHBLU21TVXVaTEtaMXV0L3ViV05SSVJFUkVSTEhEMEVnMHpUa2NqbXNBOUFnaFRpa3RMWjBSREFZSFRVOFZRdHdzaEZBQS9DV3l4eU1SRVJFUlRTTU1qVVRUWEcxdGJRK0FGUUFncGJ5bWI2UXhzdU9HQUhBMEFJVEQ0ZGRpVlNNUkVSRVJ4UTVESXhIQjQvRmNBQ0FNNERxZFRoY2ZlVnFVbEpTY0RpQlZTbG01WnMyYVRiR3JrSWlJaUloaWhhR1JpTEJwMDZaR0FIVUFkRkxLSXlKUEN5SEVKWkhIZndMM1ppUWlJaUthbGhnYWlRZ0FFQTZITDVXOWJwVlNRa3FwQURoU1Nxa3BpdkpSck9zaklpSWlvdGhnYUNRaUFNRHExYXYvSTRUWUxvU3dDU0VnaExBQ01Bc2hYaTBySzJ1UGRYMUVSRVJFRkJzTWpVVFVUMHA1OTRESEZnQUloOE4vajExRlJFUkVSQlJyREkxRTFLK2lvdUlSQU03SXAzb3BwYk83dS92YldOWkVSRVJFUkxHbGkzVUJFOUhtam82Y0Q5WTJQYmhsaDJ0ZXJHc1pEZnVzTkhGaVljNVRLZkdXKzJKZEMwMHEvd1p3dmhBQ21xWTl6TDBaaVlpSWlLWTNoc2FkMUhlNkRyLzk3YkkzbnZ0bVkxcXNheG1OZy9NeXNMNjVFd2ZPVHVkb01vMklFT0llS2VYNVVrcWdOMEFTRVJFUjBUVEcwQmdocFZUZVgxLy82M09lK1BpMzMyemJZWXgxUGFOeFZFRTIvS0V3UHQ3UUdPdFNhQXhJS1ZOck83MHZQUHhOdzdHTlhYNHhGdGZ3dGRRQ1FvRTVZK2FYaThiaUFoUEl2QlF6Zm52MFhLaXFNaWJ2SlJFUkVkRmt4OUFJb0tIQmxmTFBMemY4NDZiLysvcDBoM2RzZmdrZkx5Y3RtWVZtWnpmS3QzT3h5NmtvRUpDbEsrcWNyLy9rbGJXem0xeGpPV3ZVM1B1aHJYVU1yeEY3aXpMaTVaVUg1WWpybDIwTXhib1dJaUlpb29scTJvZkcyaDNkSmZkK1Z2SDYzLzZ6TGkvV3RZeldtZlk4ckczc3hJWlc1L0FIMDZRVENzbUwvN2xxKzZQWC8zdVRQcVRKV0pjejZkbXpiZkx1RStialI4OVc0dmlDMUZpWFE3VFgzdC9ZZHRtZG4yeTl2NnpSWllsMUxiRzBmMjZDWnRZcHNyMDdvSmIvNnBCSi9RZmZpVXhLcVFlUXRjM1JNOU1YQ09jR3RIRDZ0ZzcvN0FaWHo0Sk9iMkNPSm1WcU1DeDEzcUFtdk1HdzZnMkVGVjlJVTFvL2VVRnFFdUtFWHp3V011c1Z6YXhYTll0ZXAxbjBTdGlpVnpXRFRvU0VSR2R5bkdGYlRvSnh3NndrWTYxUlVYYVl6SWJ0OHhKTmRRQ2FoUkM4cDU1b2dwaldvWEg1NXBaTEwzL3Awd2MvMmRCb2puVXRveUVBbkgvZ2ZQeDNVelBxSFo1WWwwTlJKcVUwdDNmN0g3cnlYK3N2ZXJhOGFWcmRvMm96NnZEbzZRdFIzdWpHOHhWTmFIRUhvdEx1b2JPVDVFM2ZtNDFUbjZrUVBTRXRLbTBTalRVcHBlR1ZOUzEvdmZLdDZzdWJYUDVwL2ZNN0o4R2tMVTZQbDArVk5hcUwwdU5pWGM2VUlhVVVYVDJZdmEyamE3OU9YM2hSWmJQcnFPdmYzYmlvMXVHTHEzZjJtQnRkUFhENDluSmlSdlp4dlIrM09sUUE2aEJISlFPWUIrQllBRWd3NlpCdE15STMwZFF6TzhucytmUG4yellWWjlrK1RyVVkxbWZGNjh2U2JNYXRRZ2grMHlhS2dXbjVRNmRGeXJpUHY5bjh0L09lL09pQ1JtZjNVTi9JSmdWVkNGeDRTQUhlWGwyTE5rOVByTXVoS1BOSk9hdTZ0ZnYxaTk1WVY3cTZ5VDJ0L3BLZVpOYmhyWitXNElEY0JQeW9NQU8zSDUySDE5YTI0ckZ2R3ZETjlxNTlidmVFZ2xSNVVXa1dmdlJjcGVnYnNaMVdieXhOU3R0MmVETHYrWHpiczNkOHRPWFk2VDdQd0dyVXlYT0tNb04vL20vdHBGNS9ZS0p3U1puUzNPNDVkbm1kNitUYlA2dzVlbDJySjdtaXlXV0kxaC9wUnFLckp3UmZNSXoxTzdwTkFFd0FVZ0Vja2g1blFFbVdOYmhraHRYeDJEY05uMzAvTCtWdG16bjhjVVo4L05TK2g0Sm9BcGwyb1hGcm02dmc0WGRYdlhEMysrV2w0VWsreFUrdktyajRrQVY0NmRzYXVIckcvNXM3amEyZ2xNZCtzS0g5NVl0Zlc1ZnM4ay9NVys3T0xjckUrU1V6eHFUdHZHUUw1aVIvTndsQXJ5bzRyM2dHeml1ZWdlVzFEbHo2ZWhYcW5DUDdROGxaU3pOd2ZINHF6bmx4alpqY1gvMDBuVFE0QWtXM2Y3VHhuUmRYdCtUR3VwYUo0TElEY2pRR3h0SHBsakpyYzVQemhFKzJkdjNrbXRlcURuNXZVNXRwcjBjUW8weW5DTml6YkRnaUx3a25MVWhGVDFEREQ1NHFIM1RNanU0QVB0amNvZjlnYzBjNmdMTnNSdldzRXdyUy9ILzZ2SGJWc2ZPVG41bVZwUDhnMld5dWowa0hpS2FKYVJVYUsrcmJUN3ZoemErZS9WZGxyVFhXdFl5V1dhL2l3b01MOE5TS2plZ0pobU5kRGtXUmxGTHBDV2szL2VrL1cvOXc1eWRiSit3ZzJCRnprbkRTZ2pRNG8veUxSdEVNSythbERyNVZLNnhKckdseDQ0dHRUdng3UXh1K3JIVWdQTUxVZC9rQk9WaVVFUzh2ZWIxcTEvZDB3cjdMTk4xOXZxWHp2QXRmWC9QNDhsckh0TDUvc2MvL0hKQVRmTHFzVVIvck9pYXI2Zzd2d2N1M2RQN3FzcGZYbnZ6UnB2WTRkeUEydnovTVRqTGhzTmxKT0NFL0ZjZm1wOEJtL083WDBhL3JoMStYd2VVUDQ5VTFMY1pYMTdRY2V2ZC9sRU9QbVovaSs5dFhkUjkvYjA3eWZVdG1XRDhidzlLSnBxMXBFUnFycXFSaGZjL1dleTU0NnBNcnExc2NobGpYTTFwV2t4N243ejhmankrdkJoZEVtVnFrbEVuYm5mNW5ybm0zK3NSbEc5b25kSlQ1N3pZSC9ydk5FZFUyOTgreDRjTkxTZ0VBalYwOStMTE9pUTgzZGVDOWpXM29IRVU0dmZGN3MyRXhxTGptblEwVCtqMGw2aU9sVkY5WjNYTFA1Vyt1djdyTzZXTklBbkR5Z3JUZ3lvWXVwZE1iakhVcGs4Nlc5cDVqM3F4cSt0MGxyNnc1cUx6UlBlNjM1ZGlNS2c2ZW1ZanZ6MHZHeVF2U01EZGw2TCtCR05TUjNicnZEV3A0ZTMyYitlMzFiYWNzem9nLzZhNy9iS2s0WTNIbWIvUFQ0cmpQTUZFVVRmblFLS1VVclc3dnR4dStjQ3c0ZGVrc25McDAxcVNmeDVrU2I5Yi8rczBWbkY0M3hYajgvcVZsRGE3WHozOWx6Znc2Ui9UdVQ3VVpWUnd5S3hGSHpVdEJuY09IdjYvWUhyVzJvMmxtb2duWEhUNGJkMzIyRGU5V3QySDlqdTZvdFB1L3g4K0R3eGZFN3o3YUVwWDJpTVphazh1Vit1QlhkVS9kOWtITnlZR1JEcWxQVVV0bldHVlBTRk1ybXR6VGFqR3cwVnJUMnBQM3dZYm1wMzcwWE5taG05cTlNVnZESVQ4MUR0a0pScWhDWUxnZGNmWHF2djl0YjEyclIxblg2aWw5ZWxYejIzLzh6OWJ5a3hhbVhWU1VhVjIzencwU1ViOHBIeHFGRVBLcWw3NUllL2kvVlpOK2hMSFAxZDlmQXY0YU1iV0VRdkw4NXl1Ym5yajY3V3JUYUg5SlZBV3dkSVlWMzh0THdva0ZhVGhrVmlKVVJlRFZOUzI0Y2RtbUtGVWNmZlhPSHB6NzBwcW90U2NBUEhEcVFsblY2aGIvK0tZaGF1MFNqYldtTHJtNjJlVlB2L0xnM0lsNU0vTTRVeFZGZEFkQzJxTmZOM0RFZFFUZVdOMTg1ZTgvMnZEWGQ2dmJEQUNnQ09EN2VjbG84UVN3cGNPTDhWdzVlbFdqQzJXTkx2emk0RnpNU3RwMXdmclB0M1ppVmFNTFN6TGlvUi9oU09QdTFEbDl5dTgvM3JMZjhscG4rV3RybTI4K2M4bU12NHk2VWFKcGJzcUhScUtKVEVwcGRQckNmNzd1M3h1dWZHeGx3ejcvcE15MkdYSFluQ1FjTno4RlA4aFBSWkpsOE85V3diQ0c3a0FZRDUyNllOUTFEOVRRMVlPL2ZGRTM0YVpKcXdKNDlQUkMrZG1XVHZGQ1pYT3N5eUVha2V2L3ZURnJOQ3NFVHpXSHpFcEV2RkdkV045a0pyQlhxNm9NM2Q3RVovN2ZCNXZQYnVyeUN3QklzZWp4Mk9tTGNPS0NOQUM5OTRsdjZmQmlkYk1iYTFvODJOaldqWm9PTDdaMmVPSGZ5ejljS2dMWTIyLzk4UVlWZi9MZHFxQUFBQ0FBU1VSQlZEOXRJYzVhbWpub2VTbUJ4MVp1eDNYdmJ0enJ0a2JpMDVvTy9ab1c5NzEvWDFGM1ZOcEJNMzkwbGhDVGZyWVpVYXd3TkE0ak95RU9qVjNSbVNaSE5KQ1VNbnRUbS9mVnk5NnNPbWpsOXE1OUNvdzZSZUNXbytiZ3VzTm43L1kra0pBbVVkYlFCUWxnWVpUM01tdDFCL0RiajdkTXVNQm9VQVVlUDZOUXZsbTFBLytxMmhIcmNvaUl4bzJVMG5UdjU5dGV1LzJqOVNmM1BYZGdiZ0plT0djSnNoTk0vY2VwaWtCK1doenkwK0p3NXRMdnpnOXBFcHZidTdHNnFUZE1ibXJyeHVZT0w3WTVmQWdPQ0pQSlpqMmVQTE1RcjYxdHhRc1ZlLzdEM053VU0xNDVyd2lGR2ZHRG52ZUhOTnk0YkJNZVd6bTJNMEhhUFFGeC9idWJUcnpKSGZpd1Njb1RzNFR3anVrRmlhWW9oc1k5T0NRdkU2OWVkaXgrK01oN0tLdHZqM1U1TklYNGdzSHZmVnpUOGVyUFhsbVgzdW5iOTBVZFFwckVIUjl2eGFOZk4rQVhCOC9FVDBwbVlJYXRkeVg2WUZqRGxXOVY0L2xoZnFCUEpYRUdGVStjVVNpZldQWC8yYnZ2OEtpcTlBL2czenU5OTVsTU11bWRKTFJJdDZDc0NoYTZJTVhlMXI2NjZxcS90YSs2cm1WWEVkZmVHeW9yS0RhS0JTa2lRZ2lRM2ttZm1Vd20wL3ZjM3gvSmhKUkpJME1DeWZrOEQ0K1pXODQ5TXlZejg5NXp6dnMyNE1keUUwbDZReERFdVBMNi92cjFqMnl2dkJSb0h3bjh5NW54ZUhKK0doalU0TjRPV1F3S0V6UWlUTkNJc0tyTGRsOGdpQktqQTRlYmJDaldPM0RUekZna3lQbVlIaXZGam5JVDlQYndBM2dYWjZqdzNzb2NpTG5kdjI2YW5GNWN1ZUVvZnE2S2JESzEvanl6czJhdW1NZitBTUJsSTNaUmdoaERTTkRZaHdsYUdUYmZzZ0FLSVJlYmJsNkFPYzl1UW4wYkdYRWtob2VtYWNvZnhOMHY3YWw1N3VHdEZZeElqZEhwN1Y0OHNyMENUL3hZaVpXVG9uRGR0Rmk4OW5zZE5oNDk5ZW9lUzdnczhOZ01HUHI0a25HaVpEd1czcm9zaDM1aFZ3MStPOVpHQWthQ0lNYVYvRWJML05XZkhyMHE5SmltZ1MzRkxhaXplREE1V29SMGxSQnBLZ0dTRlFKd1dVT2IzTUptTWpCUks4WkViZmVLWlFvQkc2OHV6Y0t5RC9ON25hTVFzSEZXb2h3L1ZyUWlVYzVIb3B3SEdaK05VcU1EeXo3TVIxV3I2d1NmNllsNzViZmF4UVVOdGxVNU92R0dFYjg0UVp6bVNOQVlScHhjaUIvdXVCUUtZZnVJVFl4TWlFOXZ1QUFYdnZRTlhENlNsNEE0TVRSTlM1b3NucmZ2K2E1MDZhWkN3MG5KQU9nUDB2Z2t2eG1mNURlZmpPYUhUY0ZuNDZ1cnAyQlN0QmdiRGpmanpmMzFPRkJ2SFhhN0doRUhieTdMd3NQYkszR2t5VVlDUm9JZ3hwMmZLODBQVkxjZUw4OUNBNmd3T1ZGaGNuYTdnY2hrVU1oVUN6QTVXb3hKMFdKa3FJUklWUW1RS09lRE5WQnEwekF1eWxEaGlxblJ2V2ExdERwOStMK3Q1ZDIyS1FWc3VId0JPSDBqbDRTbnEwYXJoN1d4U1A5WEFDUm9KSWdoSWtGakR5b1JEMXR1dlJnNmVmZjFYN09Uby9ENjJuTncxWHMvalZMUGlOT1poNll6RHpmWi9uZkZocU5aRmFaVGV6bUZUc0lGYjRoM29RZER3R0hpbmN1eWtkTnhwL3FxM0JoY2xSdUR2QVlyMXUydHhkZUZCcmhPSUp0Zm5KU0gxNWROd0IxYlN1bktGaWNKR0FtQ0dKZnlHMjJUQmo2cVBRbE9vZDZCUXIyajJ3MUdEcE5DZHBRSVU2TEZtQmd0UnJwS2dGU2xBSEV5WHIvVFc1dXNIc3hOa2c5cUtZUnBFRFUyNVh3V3NxTkV5SWtTb2F6RmlaOHFXd2Z6dEFidGozcExSa1FiSkloeGdnU05YWWk0TEh4Ni9mbkkwU25DN2w4OVBRMFZSZ3VlK1BiZ0NQZU1PSjM1YVhyNUY0ZWIzNzlsVTVGd0pGT2NEeFdEQXY1NmRpS2V1Q0FGMUNEWHYwUkNrb0tQeTNLaUFCcjQ3TWpRUmtoVGxIeTh0alFMMTN4ZWdBYXJod1NNQkhHS2k1VnlJZVd5SU9heUlPS3lJT0V5Ty85YjFlckNkNlVrZjhDSmFySjV4QU1mMVRkdmdNYWhSaHNPTmRvNnR6RXA0T2tGYWJqenpBUUE3UUZuYVlzRGh4cHMyRjFqeGk5Vlp0U1lUM3lhcVp6UFFrNlVDRGxhTWFiSFNqQXJYb29raFFBQThQS2VXcngyRXNvbHRUcDlnb2czU2hEakFBa2FPN0FZRkY1Zk94Zm5aZWo2UElhaWdBZm1UMFZCUXl1K3pLK09lQjhtYUdXb01kbmc4Z1VpM2pZeDhtaWFadHU4L3FmKzcvdXllOWZ0cVQzbEF4b0psNFY5dFcyNDhPM0kzaFNabDZMQWcrY2xkejcyQllMSWI3TGgxMm96dmkwMjR2YzZ5d21sV3A4UUphTFhMOHlrTHYva01Gb0djZmU2UDZmOC94eUNHQ1B1UGlzQnQ4Nk83N1U5RUtSeDFtdjdSNkZIWTBlY2xNOEFJcGRZUnNSaDRxVkZtVWlVODdGdXp6SDhXbTNHcnBvMldOM0RYNmF6Wm9vV0Q4OUxRYUtpZDgzR2tGdG54MkYrdWhMNVRUWWNicksxWjNKdGNhS3FSeWJYb2RJSXVTZGxlUWhCakhVa2FPeHdjVTRDUkZ3MnZqMTZySE1iaThGQXBsYUdnc2J1VXlNdXkwM0cxcUk2T0x5UlhkODRQVkdEVjllY2c3WHYvSWdHa25UbnRFYlRkRlMxeWJYaHo1dUt6dGxWWXg1MlRKS2k0S1BGNllNbEFoL1dmV2x6KzdHN3BpMmliVTZORWVNdlp5YWd0czJGM1RWdDJGcG13dGF5bG1FL2o2azZDZjNzUmVsWSt1RWhXRDNrSmd0Qm5DNGUzMUdKSmRsUmlPbkk4aHp5YllrUitWMUd1SWloeTFSSGRnQ056V1RncHY4VllyRHhXWlNJZ3hhbkQ0RkIzQVVzYUxiM0d6QUMzY3VDZEszdkdNcmttdDlvdzVGbUc4cU1UcFMzT0ZIYjVocFVYek0xUXZxcmdROGpDS0lIRWpSMitQcElEYjQrVXROdG00VEh4dE5MWnVMMkRidEhyQjlucFVaajk3MUxzUGkxNzNHa1ByTHorSW1SNGZUNVp2OWFZLzdpeWcxSGRTZWFJVlRLWTJGT2dnenpVaFM0TkZPTlgydk0rUE9YUlJIdTZjbkZZbENZRWlQR25QLytqdEtXeUszalBETlJUajk0YmhJV3ZwZEhuY3JUZlFtQzZJMUJVY2h2dENKR291N2M1Z3NFOGNqMmlsSHMxZGdnRjdCcEtaOUZXMXoraUV5ZU1BK2hITlROTTJQeDcwc3o0QTNRS05UYmNiakpoaU5OTnZ4UmI4WEJodDdKem80MDIvRkxaU3ZPVFFtL0hLZy9mV1Z5ZGZ1REtHaTI0M0NURlVlYjdTZ3pPbEZvc0hmTDFDM2lzdWdjclpoOGNCREVDU0JCNHlrb1RpSENMMzlkakd2Zi94bGZIYTRaN2U0UVF4Q2c2VnRlM1Z2Mzh2M2ZsektITW51R3hhQXdPVnFNYzVMbHVEaERoZG54TWpBN3N0anRLRGZoTDErWGdNT003Q1RLSU4yZWJmVms4UWRwdkh1Z01hSnR6azlYMFRkTTEySHBCNGNvMzBuc08wR01OeXdHaFJseFVpeElWMkpHbkJSaUxnc1UxVjZBdlVqdndBOWxMZmlscWhXMllZenNYNXlod3ZvbEV4QXQ1c0liQ0lMRGJKOGwrR1dCQWFYR1V6dEIyT25nNDBPTnJOdG14Zm1mL3JsNnhMN2JzUmdVbmxtUWh0dm10RTg1NXJJbzVPb2t5TlZKVU4zcXhLTDNlNWZpQ0hseHp6R2NtNktBMXgvRVg3OHR4WGNsUmt5TGxXS2FUb0pzclFnVE5FSWt5dm1EcmpISll6RXdMVmFDYWJFU0FFQ2gzbzdMUHVwKy9XdW14ZmovczZ1YUhlNThnaUQ2UjRMR1U1U0V4OEduTjV5UEo3L053OU0vNUkxMmQ0Z0IwRFF0TkRpOHIxMy9lY0dhRFVlYUI3VmVRaWZoNHB3a09TNU1WMkpCdWdveWZ2alBzZlBUbERBL05pK2kvUzB6T3JEaTQ4TW9pK0FJNE1tMlltSVVMczVVNC9KUERsTVJqeGZKb2taaW5HSlN3SXBKV3R4MVpnSU9ObHF4cWNDQVozNnBnYk5qYlQyVEFySzFJaXpManNJRDV5YmhoN0lXck50VE82UXA1bW9oRzg5ZGtvSExKMmtSQ05KNDkwQURudm1sR3J0dm5nRUpqNFZIZDVCUnhrZ0kwc0RHbzNycXl0d1k5NGQ1amJ5VGZUMHhsNGwzVitUZ2treDFyMzBINmkxWS9FRStXdnRaYjc2OTNJUkREVlk4dHFNUzI4cE5BSUF0eFVac0tUWjJIaVBrTURFMVJvenBzVkpNaWhZaFV5TkNoa29BUHB2WmI5LytWNkRIRFJzTDBYVTJ5cktKVVo3ZFZlYitUeVFJb2s4a2FEeUZjWmhNUEw1d090STBFdHo2NlM2U0lPY1VSZE4wU29IZS9yK3JQeStZVktTM0R6cjhDTkkwc3JVaW5KdXM2QlV3K29NMG50dFpqZXBoWktYcnU3L0Fsd1g2VWF1VGRTSnVuSzVEVHJTWXZ2YUxBaExlRVVTRWFNVWN2THNpQjNrTlZwei8xZ0hZdmIwL1l3STBjS1RKamlOTmRqeStveEpYNUVaajYvVm40SjV2U3JIbjJNQnJvRmRNak1LTEN6T2hFTEJSYVhMaXRxK0tzYk9xUFZuTDdWOFhZMEc2Q3NmTTdvZy90L0dxck1YSmRQb0N3YnZQVHZDdDMxdkxIazdDbVA3b0pGejg3OG9wbUJ6ZE8ySHJsbUlEcnRod0ZONEJyaDJrZ2Jtdi80SCtabzA0dkFIc3JtbnJ0dDZlU1FHWkdoR214N2FQYUdhcWhaaWdFVUlsNU1BWENPS3hIWlg0OTY3aitTbllEQW8zenRENXQ1YTNvdExrWkdWcGhPRXVSUkRFQUVqUWVJSVlGSVdaU1JyTXk5QWhXaW9BaDhXRWhNZUdRc0NEVnNwSHNrcUMwdVkySEcxc0hYUm15QlMxcE5jMmlnTFd6RWhIY1hNYm50M1c5elFQWW5UNC9mU2xtNHVNSDkyNHNVQWE3Z3RYZjVwc1hqeTB0UUtQYmEvRXlrbGEzRFJEaDVueE12Z0NRZHk4cWFoYi9heng3TDV6RWlIaHNlaS9mRjFDQWthQ2lKQUphaUhlVzVtRGU3NHRIWFFDTEJyQWgzbE4yRnBxd2llckorS2RBNDM0SkQ5OGJUNmRoSXVYRm1YaWtrdzFmSUVnMXUycHhjUGJ5cnNGRWw4WEdmRmpCVm03SDJuMUZnLzdyZjMxd2R0bXgvbStMamF5cWt5dVliMTNDdGtNcko0U2pmd21Hd3FiN1VoWEM3RDVxcW5RaXJzbk02SnA0TC83YW5IdnQyV0RidnRFbGhrRTZQYXBwNFY2Tzk0N2VId0pSSXlFQ3ptZmhVTDk4VVNDT2ltUFhqa3h5dmZ1Z1VaV205dEh2dk1TeERDUVA2QVRjTUdFV0t3OEl3Vy9samZoNVo4TFlIWDNUbllpNGJPeFpISVN6a3FOeG9ZL0t2QlRhY09BN1Y0MUt4MW5wbWk3YmJON2ZMaDM0Mjk0YTA5eHhQcFBEQjlOMHl5bjEvL0lFejlWUHZUc3p1cGhmU0Q3Z3pRK3lXL0NKL2xObUtRVklWckN4ZFl5VTZTNmVscDc4c0pVV0QxK1BMeXQ0cVFHakJTWm4wcU1JeW9oRysrc3lNYmFEVWRSWVJyNkZIV0R3NHRMM2p1RUxWZFBSYjNGalYrcmo1ZDVZRkRBMVdmbzhPeEZhUkJ4V1NqVTIzSHpwaUljcU8rZERBVm9IMGtpSXMvbUNUQmUzRjNMV0RFcHlqODlWb3B2aW8yc0UzMnQvVFR3OHVJSkFOcVRGdEUwd0dGMVg0WGhEOUw0dngvSzhQTGV1bUgzL1VRMVdqMW90SG9BQUh3V0E1ZGtxZjE4RmhQLzJYMk1NMnFkSW9neGhBU05ROEJqTWZISUpXZmdhR01yYnZ4b1o3L0hXbDArZkxDdkRCL3NLOFBhR1dsNGF2RU1QUDdOQVhnRGc1OFNXRzZ3NElwM2ZzVEJXdVBBQnhNanhtcWxWYlZtOTBlM2JTNitZRWVsS2FMUnhwRm1PNDQwMnlQWjVHbnJwVVdaZEluQlFiMjZiL1MraEJERVdQVGEwaXc4dEszaWhBTEdFSTgvaUNzMkhNWFgxMHpGL0xjUHd1TDJnMGtCWDE4ekZmTlNsSEQ3QXZqbnoxVjQ2cWVxUVpkc0lDTHZpeU42bGxiTXBXK1pGZWRyY1hxcHJ3b05MTE5yYUNXUFBQNGc3QjQvUkZ3VzJNendTL1kzRitqeHhWRjlKTG84TEdJdUU0dXpOZjRZQ1pmZWNGalBxalVQYjVTVklJampTTkE0U0h3MkMrc3VQeFAvMm5ZSUZZYndkMHo3OHZIK2NxUnBwRmkvK216Yy91bXVBUU5IbXFieHpkRmp1TzZEbjJGMm5sakpCdUxrOEhycE13NDJXVFplc2VGSVlrUEhIVTBpc3BnVThPclNMSHBYdFpuNjhGRDRxVzhFUVp5WWVTa0tXRnoraUV3TE5UaThlSFpuTlI3K1V6THUvYllNQVJvNFdHK0RsTXZHVFY4V29zaEE2ZzJmQ3BwdEh1cjVYMnZZVWg2THZpbzN4aGVrYVdwcnVZbFowZUljZEVDbHQzc2g0dmI5bGZHeVNWcWNrNnpBeDRlYThPS2VZempSY2xNbktrbkJwK2VuS3dNOE5wUCs0R0FUcTlYcEpjRWlRVVFZQ1JvSGdVRUJUeStaZ1M4UFZlT1pKYlBnOVFkdzlYcy9EVGdYUDFFcHh2UExaOFBxOXVLNkQzN0JzMXNQNGJubHMvR1h6L2YwZVk3YjU4ZFQzK2Zobno4Y2l2VFRJSWFKcHVrL3YvMUh3N3E3dHBSd1RtYXBpdkdNdzZUdzV2SnNlbk9SRVpzS1J1NnV0WnpQSVY4d2lISGh2cm1KdUg1alljVGEyMVJnd0YxbkprRENaY0hxOGVPSkh5dng2UFlLa0hmSVU0L0Y3YWRlM2x2TFpqTW9ySnFpOWErZXJLV2FiVjU2ejdFMjVrQkozQXgyTDFLVUFnQkFJRWlqeHV4Q3NjR0JJcjBkQnhxc09GQnZRWk50WkFQRkRMV1FQak5CRnRSSnVYUmRteHR2N1c5Z2tjOW1namg1U05BNENDdlBTTVVQaFhYNHNhUWVyNjg5QnpFeUlUYmxWK09MdktwK3o3dGlaanFXVEVuQ08zdEtBQUFWUml1MkZ0VmgxYlJVYkRqUU84VzQzZVBEd2xlK3g4OWxrYTF0QndDNXVibmtuWFNZZGg4dWdZQXR4UnZMc2thN0syTldrb0tQejQ3b3FaRU1HS2ZGU29PUC9pbjV5MS9KM3doeGl2RFhGd0hRRGVtYytlbEs3S3UxOUZzS0kxck1CV2gwcnZ1S0JCckFaMGVhc1NoTGpZOE9OUTI1OXVza3JRaE9YM0JZVTJXSm9mRUZhWHlZMThRQ0FCWURXSklkNVZ1ZUhjVm84L2pvOGhZblZhUzNNMnZidW1lMDNWaWd4OWZGUmh5b3QrQlFndzJPVWNqbUhpdmxJa3NqQ3FTcEJMUlN3S0ZLalk3Z0IzbU5iQklvRXNUSUlFSGpBQVFjRnVabDZuQlR4eHJHLys0c3dKT0xaK0txV1JuOUJvMHNCb1UvbnowQk5FM2o1VitPZG03L3JxQVdyNjg5QjE4ZXF1bzFUZlhMUTlVbjUwa1FFZkY3YlJzZStyMSt0THN4cGwxelJneXFXeU5mWnFRdms2TEZ3Uyt2blB5ZGpNOWFCV0RGaUYyWUlDTHN5dHdZdkwwOEd3OXRxOENIZVkxaDF4R2VteXpIMXJLV2lGOTdSNFVKajU2ZmdvOU9ZRHI1bEJnSjFpL094TXQ3YS9IOHJ6VVk2bm83b20rVHRLSUIxOGo3ZzhER28zbzIwSDZqTGlkS2lBdlNsRjZOa01PaUtDcW90M3VwRXFNZFc0cU5US1BkMjYzdTRjbkNaVEdnRnJJUksrVUZzalJpUklsWk5BTU15bUQzQnY2b3QzQkNOUjBCOUZ0elVjeGxRaXZpb3B6Y2tDQ0lpQ0JCNHdEbVpjYmltdmQrNm56ODhmNXlQTDV3QnY2VXFZTlN5SVBKRWI2K1ZIc3BEaUYrcjliamFFUDN0U01iODZwdzZjUUVmSmsvY2tGaVhsNGVtWDQzVExkcFkybWdaTFM3UVVSSXBrWVUzSHpsbEovVVFzNVNpcUtDQUVtaFNwd2E1dDZVUmFQT011VHpsRUlPWGwyYWhUdm14T09lYjB2eFM1VzUyLzRjclFqZmxVUSthS3hvY1NKWklUamg4OWxNQnY1NmRpS3VPVU9IUjdkWDRMMkRqVU1lc1NSNnV5Qk5OZVRFYWdWNkJ3cjBqbEMyVVFhREF1WWt5dWtGYVVxZm1NZG1pRGhNMERUZ0NRUURGcmVmMmVMMHdPWUowRTV2Z0hMNmdneVBQMEI1L0RROC9pQThnU0I4Z1NEWVRBYTRUQWE0TEFhNExBb2NGcE1Xc0JpMGdNc01pamxNU2lYZ1FzcG5CYmhNaXNtZ0tEaThBZGc4L21CWnE1UDEvc0VHS2tCMy9pNzBHeVQycEJaeU1DdEJTb0pHZ29nUUVqUU9nTWRpWUdmNThlbWlkV1lIdGh5cHdaSXBTYmgyVGdhZTMzNDQ3SG5YblprSkFHRkxaZXdxYjhMTHE4NGEwYUNSSUlqalVwUjhldk9WVS9aR1M3aVhVaFJGaGphSVUwNTJsQWpQWDV3T3F1TldCa1VkTHd4RFVlMTNPS2lPblJTQWRQWHhvQzByU29UdnJ6c0QzNVlZOFg4L2xLT3NwZjFMczFySWdkNGUrUVJlQWJvOWdWdW9MOTlkbTl0dnYwRzFsN21oQUdoRXg2c2hLQVJzdkx4NEFtNmZFNDk3dnkzRkRsTERNYUtVQWpaTVR0K1F6Z25Td081cU03Vzcyc3p1c1lzSnRQOU94Y3Q0RUhPWmlCRnpnd0lPMDh0bE1jQmpVaFNIeGFEWURJcnkwVFR0OWRPMHh4K2szZjRnWFA0QXkrN3hNMXVkUHNhUlJodjA3VWx6ZWdhRVF3b1FnZmJ2YTJ3bUJadUhsSEVoaUpPQkJJMER5S3RyQWQzamh1Y2J1NHF3WkVvU1ZrOVBEUnMwYXNSOExKbVNCSlBEalk5L0wrKzEzKzBQd09NbmIyckU2WVBMcFBEdWlweUlKenF3ZWZ4NGJFZGxSTnNjU0x5TVIyKytjdXJCQkRsdlBrVlJKQVV1Y1VxUzhWZzROMFV4ckRiT1NwUmhVWllHei85YUE2QjkvU0dET3ZrRDZzUHRkNHBTZ0ZXVG83R3YxZ0k3cWVNWU1XdW5SbVBkbnRxSXRtbDBlR0YwZEg0dU1BQndJM3FCSWNoUUN4RXY0MkZMTVNsVFJoQW5Bd2thKzhGaE1XR3c5bDVmOVdOSkErck5ka3lPVlNFblJvR0N4dTUzUTFlY2tRSVdnNEhQRGxUMFdWNkRCSTNFNllUSm9HRDFCSERQdDZVUmJmZTlGVGtSYlc4ZzBSSXV2Zm1xcVVkVFZZSS9VUlJGNWl3UnA2emY2eXlJZnVxWHNQdTYzY2pzZVBERzhtd3N5dElBYUMvQS9uRitFeDdlV29HV0xpTkxUVllQWWlUY3pwSEhTR0V6amdlaU5EQ2tmcStlRW8zL0xNenMzTHlyMm96N3ZpdkQ0U1piUlB0STlKYXRFYUxCNmtGYlA4bVRUbVduZS84SjRuUkRnc1orZVAwQnVNTmtDQXZRTkY3NXBRRC9YRG9MTjUyZGhUcy8yOTI1andKdzh6bFpDTkkwMXY5YzBHZmJDZ0VQUEJZVGJoSThFaDBrWENhaXhWeG9SQnlvUlJ4RWliaFFDOW5nc2hpZzBENUNRRkh0MzdWOFFSbzJqeDgyang5bWx4OTFiVzRjYTNPaDBlb0JXUW9VbmxyRW9mOTN4WlRTQ1JyaGVSUkZEYTNZS2tHTU1IK1FSdHNRa3NLRVNrRDlWR0hDZmQrVmhhMlJlS1RaaGxueHNsNXJIWWNySzBxRVV1UHhRSFFvL1hiNjJtK3NWcGljZUdock9iNHFJcU5FSXlWVEk0TE5HK2dXZEdtRUhCZ2NwMTU5YUI2cmZVMWsxK3pBNGZwUEVNVEpRNExHZnRqY1BuRFo0YWZWZi9KSEJmNnhlQWFXVGtuQzNaL3ZRV2loOW94RURTWm81ZmkxdkJGbGhyNFRHYWpGUEl6QUxDSGlGS1hnc3pFOVRvS3NLQkZpeEZ5SXVFeDQvRFNPbVYxb3NMaFJaM1hqUUowVnpYWnZuNlBWQWpZRFVoNExhaUVIYVNvaHprNlNJMWJLaFM5QXcrVDBJYS9SaWovcXJGMm5EbzFiY2o0TEc5ZE9ycG9hSXo2WG9paXlVSW9ZYzhxTURpejc4QkMrTHpYMWVjek9Lak51bXgyUFozNko3SHI2K2VsS2ZGVmtPS0Z6MjF3K1BQaDlHVjdlV3hzMjR5c3hzbFpQMGVLbEhsTllvMFNjMExyREVhTVJjV0RvY3MwMGxRREpDajY1cVVBUW80Z0VqZjJnQWJoOTRlOWdOYlE1OEZWK0RaYm5KdVBpaWZIWWN1UVlBT0NxV1JrQWdEZDM5MDZBRTBJQm1LUlRScnE3eENtTVFRSFRZaVU0TzFHT09Ca1BIbjhRT3lwYThkNkJoaE5LTWE4VmMzQlJ1Z3FySm10eDJVZUhlMlhJWXpFb3pJaVY0T2Fac1pEeDJkaFgyNFp2UzR5ZGQvVWo0ZW41cWNqVlNmRG85a3I4M2srbVJ3ckF4NnNtUXNCaFl1WEhoK0VkNFcrR0VpNExuNitkZkd4R25QUmNpcUpHcmdBa1FZeWdKMzdzdjI0d0FKaWNQcGhkUHFTckJCR2Jvc3BoVWxpU3BjRzhOdytjMFBsZmsvVm5wN3c3NThUajc5dU8xNVpPVnZEaERRUlJiNG5Na3ZCcHNSSWNickxCMStXejRiWlpjWGgwaE5lN0V3VFJQeEkwRHVCb1F5dFMxUkpVR0h2UFpudGpkeEdXNXliam10bVoySExrR01SY05xNlltUWE5MVluUEQvYjlaamNwVm9sZ3ordzZ4SmdVSStGaVdZNEdFOVFpN0t0cnc5c0hHb1kwZGF1cmFERVhGMlcwQjRwbkpjbzZNeWRHUzdpdzlmZ0M2QS9TMkZ0cndkN2E5bUJ1U293WVQxeVlpbnFMRzIvK1hnOUhCSUxIbzgxMjNIMTJJdjQ4MDlOdjBEZ3pYb3FsT1ZIWVZLQWY4WUJSeUdGaXc1cEo5V2NseXVkUkZFV0tiQkxqM2xNL1ZlR2ZDOUt3L0tQd21iK0g2c3JjR0d3cE1YYlc3NXVUSUVXaVhJQlA4b2RlczVFNFBTVEllWEI0QXQyQ3hybkpjalJZUEtqb1V0N2k3Q1FaQ3BzZGFIVWRYMWU3T0V1Tm5WWG1ibE5LSjJuRktEWTQ0QXVRNVRvRWNTb2pRZU1BdGh3NWhsdm1adUgvTnUvdnRlL24wZ1ljYTdYaHdxeFlTSGhzWERveEFVSXVHMi9zTGtLZ240VmxTNmNrWWN2Ull5ZXoyOFFvaTVQeWNQT3NXSGo4UWJ6OVJ3UFdXK3RPdUMwS3dJWHBTbHcrU1l1Vms3UmdkaVNkYUhYNndHRlNnMHBza2Q5b1EzNmpEWWx5UHY2OU1CT3YvRmFMSTAxRHE5L1YwOWZGUnRnOGZseWNxUWFQeGVpejZQTVZVMk1BQUsvdU8vSFg0RVR3V1F4OGVQbkU1dk5TRkJkU0ZEWHdNQXhCakFPSEdtMHdPbnhZTTBXTFQvS2JoOVZXaXBLUEc2YnJNUGYxUHdBQVRBcDRmVmsyVXBVQ3JKcXN4ZTFmRmFPMkxYd3RZMkpzRWJLWjRMSzZyN21KRWZOUVlYSUJYZklKaXJtc3pzOHdnaUJPTDR6UjdzQ3BJbE1ydytYVFVucHRyelBiNGZJR0VDc1g5dG9YcElIMVB4ZUF6MlpoOWZRMFhEMDdBLzVnc044RU9Na3FDVmdNQmt4MjhrRTZGZ25ZVFB4dGJpS3VtNjdETXo5WDQ0a2ZxOUJnSGQ0VUhockE3N1VXYUVTY3pnL2JYeXBia2ZiY0xxai84UXQyRGlHcFJZM1poVnMzRmVHNk0zVEkwWXFHMVMrSE40RDNEalpDeW1OaHhjU29zTWVJdVV5c21hSkZpY0dCWFRWdHc3cmVVSENZRk41Wm1XTThQMWw2TVVWUmZjOFZKNGh4Nk81dlNuRFRqRmljbVNnNzRUWlVRamJlVzVHRDZ6Y1dkczRnQ05EQWxSdU80a2lURFJla0taRjM1MnpjT0NNV0pFWWdDSUk0L1pHZ0VjQ2E2V25ZZTk5U1JJa0ZZZmV2Ky9rb0hydDBHdGpNM2kvWGhqOHE0QThFY2QyWm1UZ3ZRNGVmU3h0eHJEWDhDQTZQeGNRREM2Ymk2Ui95SXRwLzR0U1FLT2RqM2FKTWZINmtHYS91cThQZjV5WGovcm1KdVBxTUdGeWNvY0wwV0FrUzVEd0kyTDEvajBRY0pwYm5oQSs4RXVROC9IelROUHdwdFgwZDdLWUNQUmErZjZoemZlSlFKM3dHYU9DKzc4dHcvOXlrSVo3WjJ3Y0hHd0cwMS84S1oxR1dCbncyRXg4Y2FoejJ0UWFMeGFEd3h2THMxa3ZTTklzNEhNNmhFYnN3UVp3bVhMNGdWbjk2RlArY240WlZrN1ZEUGo5TEk4U1dxNmZpc1IyVnZiSzA1amZaY09hcisvSGtqNVZnTWlpc1c1U0o3VGRNUTdvcS9PY3JRUkFFY1hvWTE5TlQrV3dXbmw0eUE3ZWRtOU52d1dPTHk0dm50dVhqK2VXemNjL0d2ZkIzbVhyYVpIWGl5ME5WV0RrdEZRRHcrcStGWWR2Z01CbDRlc2xNUEx2MUVKeGVraDU2ckltWDhmRDNlY200ZFhNUk10VkNiTDloQ21LbHZENlB0N2o5YUxDNDBXRDFvTjdpUm02TUJCT2pSZkFFZ3ZpbVMySUlJWnVKeDg1UGdjTVhSSFdyQzl2S1czRFhsdUhYU3ZRRmFQeDJyQTJaYWlGS2pMMVQ4dzlXZ2Q2Ty9YVVduSlVvUjdTWWl5WmI5MUhWRzZmSHd1RU40TzM5RGNQdDhxQXdLZURseFZtV3hWbXE1UncydFc5RUxrb1FwNkVtbXdmejN6bUlWNWRrWWVFRU5SN2JVWW55QWFhNVMza3MzSGxtUEM1TVUrTEt6NDYyVHowTXd4K2s4ZFRQMWZqaXFCNXZMcy9HbkFRWjl0OCtDNC92cU1ETGUrczZQME5qSkZ6TWlaZGhZd0hKVDBVUUJIR3FHN2RCWTRKQ2hJK3VPeCt6azhPUDd2UlVxcmZnemQzRitPL3FjL0RRMS90aHNCMy9zUHpYdG53MFdaM3dCWUw0Nm5CTnIzT2p4SHc4c1dnNlh2cnBhTmlFT3NUcGpVRUJqNTJmZ2xzM0Y0UFBadUwyT2ZHb05EbGg4L2loRVhJZ0Y3QjczWlNROGxpUThrVElpdW8rUmZUdDVkazQ2OVg5S085SUp1RHdCWER0RitGdlJDUXIrSmdkTDhPNUtYSjhXOUtDellWRFMzbHY4ZmdoNFlVdktUTVVyKzZydzdzcmNuRGRkQjJlK3VuNDBzRk10UkF6NDZYWWNMZ1pWcy9KdjFIQ29JQVhMczF3cko0Y3ZZckhwbjQ1NlJja2lOT2N5eGZFTlY4VVlFYWNGQzh1ekVRd1NPT3JJZ01PTmRwZ3NIc1JvR25JZUN4a2FvUzRKRk9ORExVUWIrNnZ4OW12L1RHbzlzdGFuRGozOVQ5d3g1bnhlUGhQeVhoNlFUcFdUb3JHbjc4c3hKRm1PMTVhbElrc2pSQ2Jpd3pkYnNZU0JFRVFwNTV4R1RUT3o0ckQrOWZNZzByVTkwaFFPQVdOcmZqYnB0L3crS1hUY2F6VmhuZjNsTUxzOHVCd3ZRbjNiUHl0MS9GeUFSZlh6c2xFbkZ5SWUvLzNHMnh1WDVoV2lkUGRuQVFaZHRlMHdlMFBjVVU1YlFBQUlBQkpSRUZVd3UwUDRxWXZpN3J0WnpQYWs5WEVTbm1kLzNRU0xyS2lSSmliTEFjQVZKcWMrS1dxRlZ1S2pUaldGdjd1UFFDa3F3UzRmVTQ4Rm1Tb0VOZGxKSFBoQkEzK2ZsNHk2aTF1MUZuY2FMQzQwV1R6d21EM3d1RHd3R0Qzd21qM3d0TWxlK24wV0FrMkhobGVJZ3dBMk5LUkVHZkZ4S2h1UWVPYUtlM1QzbDc5N2VRbndLRUFQRFUvelhYdHRMZ3J1Q3pxaDVOK1FZSVlRL2JYV1hESnUzbFFDdGhZbHFQQmpUTmkyOWRRVTBDYjI0OFNnd1BQN2F3NW9Wa0pOSUIxZTJxeHVkQ0ExNWRtNGR3VUJmYmNPaFBmRkJ0eGFhWWFBSEREZEIxZSsvM0VreHNyQkp6STFINGdDSUlnK2pUdWdzWmI1bWJqMzVmTkNicytNVWNueDhKSkNRTzJzYU9rSHVrYUdYYmR0eGdselczWVc5VU1tOXNIbDg4UGg4ZVBCSVVJeVNvSmZNRWdYdDFaU0VZWHg3aE10UkM3KzBueTRndlNPTmJteHJFdVdRU2pSQnc4Y240S2RsU1lzTGxRMzIyYUY0dEJnY09rd3BhbnNMcjlXRE1sR2tKTzl4RkNLWThGcVZiVWIzSWJyeitJNnpZVzRIOEZCc3lNazhMUUk0ZzhVZTBKY1Jwd3g1d0V6SWlWWUgrOUZSd21oV3VuNlhDa3lZYjk5WDJYNDRpVWgvK1U3TDExZHV6MVhCYTErYVJmakNER0tKUFRoemYzTitCTlJINDZlVzJiR3hlOW00ZnJwdW53NVB4VUxNbldkTzY3NTV4RXZIT2c0WVJLOGtoNDdPQ0Q1eVgrWTBja08wc1FCRUgwTXU2Q3hpOFBWV0habENTY2w2SHJ0Yy9qQ3c1Nk5QQmdyUkVIYTl2WG5vbTRiS2hFUERBWkRPaXRUdXl1YUliUjN2ZG9FVEcyR0IxZUpDdjVRN29McjdkN2Nkdm0za2s5eFZ3bU5xeVpqUE9TNVdoeCtyQzcyb3lydnlqb0xIcmNiUGZpK1Y5cnNIcXlGcGUrZHdoc0pvVkVPUjlKY2o0U0ZYem9KRnhveFZ6RVNMaUlGbk1oNGJYL2lWdmRmbHo5K1ZIOFVHYkM1R2dScnN5TndlMWZSUzZwNkFjSG0zREhuQVJjTzEySC9mVldYSkNtaEVySXdUOS9ybzdZTmZweTc5d0UvNzNuSk56TVliRStQZWtYSXdoaVdONDUwSUR6VWhTNHJFdkc1VmdwRDdmTmpzZC9kZys5Rk5WdHMzUi8vQ2xWOVZRayswZ1FCRUgwTnU2Q1JyM1ZoVXZXZjRmMXE4N0d0WE15T2d1a0EwQzV3WUpmeWtZdXl5TXhObXd2TitHTlpkbjRvYlFGdzFtV28rQ3o4T1dWVXpBenZqME5mcHZMajc5K1c5b1pNSWFzMzF1TE4vYlhvOVhaZm9PanFyWHZHeFJTSGd1SmNoN3MzZ0NxVzEyNE1qY2FhU29oN29oZ3dBZ2NUNGl6Y0lJYWQzeFZncXR6ZGJDNi9YanY0TWxOZ0hQYnJQamc0eGVrM2Nta3FIZFA2b1VJZ29pSWl6S1UzUUxHa0x2T2lzZnJ2OWQxWm9VZWpMbEpDdnZWVTdYWFBockpEaElFUVJCaGpjdVNHOTVBRURkOXZCTVBiUG9kYmw5Z3RMdERuT2FjdmlEVy8xYUxaeTVLQi9NRTY1RkZpVGpZZXYwWm5RRmpvZDZPZVcvOGdXYWJ0OWV4ZG0rZ00yQWNpTVh0eCtFbU94SmtmTHkwTUJQSHpHNDhzcTFpeUdVNkJ1UFZmWFZRQ2poWVBWbUxpekpWMkZ4b0dOSVh3S0c2YnJxT2Z2YlM5UHVZRlBYcVNic0lRUkFSbGFrVzRmMkRqZGhVb01lT2NoTityN1dnU0crSDEwL2p4aG14ZzI1SElXQUgvbkZCNnQ4VFZXSlNoNVVnQ0dJRWpMdVJ4cTVlMkhFWUJZMnQrT2k2UDBFdTRJNTJkNGpUMkw1YUM1eStBRjVaa29YMWUydFJvQTlmcTdPbno5Wk1RclNZaXlneEYvR3k5c1EyUjVwc21QLzJRYlM1aDVkeFZNUmg0dUpNRmM1TWtHTjNqUmwzZkYweXJQWUdzcVdvUFNITzB3dlN3S1NBLys0N2VRbHdWaytKcGw5WlBPRmhpcUwrZmRJdVFoQkV4SjNJRk5SdzdqNHJjZWVNQk9tNmlEUkdFQVJCREdoY0I0MEFzTFdvRHVjOHZ4bGYzcnpncExUUHBDZzhjc2taRVBNNTNiYlBTb3FDUXNqdGxXYjhVRzBMUHZ5OUxDTFhucE9xZFVvRTNMeUlORVlNNkVpVEhYZDhWWXhiWnNkaHpSUXRkbGFiOFZObGE2L3BwVjAxV0R4WWxLWHB0azBoWU9QbVdYRjRiVi9ka0FOSEdZK0YyUWt5bkpVb2c0RE54RWVIbXZENWtaR3BnZWJ3QmZEdWdRYmNlV1lDRHRSYmNMakpkbEt1c3lSSFE3OTFXZmJURkVXUmRVd0VNUTR0U0ZlMVhqRWo2dnI3UnJzakJFRVE0OGk0RHhvQm9MaTVEV2MvdnhsVDQxUVJienRBMDloYVZJY2Y3cndVQWs3M2wzdEdZdmRnb2JqWmpHZCtPQlNSNjU2VEZ1TjQvK3A1eTdWaS9rOFJhWkFZRkYrUXhybzl0YUFBbkplaXdMOHZ5VUNMdzRkaW94MEg2cTI5MWgrV0dCMm90N2l4djg2Q1hUVnQyRkhlMG1mQjdKNllGSkFnNXlORExVUjJsQWh4VWk3Yy9pQitLRFBoMGUyVm8xTDM3UDd2eTNILzkrVW5yZjBGR1NyNnc1V1RYbVJTMUVNbjdTSUVRWnl5TkNLTy81bUwwdStMNXZOclJyc3ZCRUVRNHdrSkdqdTAyTjNZWG56aWRhTDZzN2RLanpzLzI0M1gxODRGa3hGKzBWdXoxWWxscjIyRndUYjhyS3ZuWmVoc3IxOXgzcko0cFloa0lSOGxOSUNmS2x2eFUyVXJLQURaVVNJc3p0SWdSY21IMHhlRXh4OUVpOE9MSnBzSHQyNHFoc01YZ01QckIwQWhSU2tBaDBtQncyU0F6YVRBWXpHZ0VyQ2hFWEdoRlhNZ1lEUEI1ekRCWlRKUWFYTGlZSU1WYisydkgvWjAxbFBkdVNrSyt0TlZFOTlrTTZtL2puWmZDSUlZSFErZW0veERwa2I0em1qM2d5QUlZcndoUWVNSWVlKzNVbVJGeS9IWDh5ZjMybWQxZWJIMDFSOVFiaGgrUGJzTHNtSXQ2MWVkdVRSRkpmcDUySTBSRVVHalBidG96M1dPQ2o0YktVbys1SHcyWXFWY1NIbENTSGtzQUJTOC92YkEwaE1Jd3VrTG90SHFSbjZURFExV1Q3L1RYVSttVkNVL2JOYkQ0ZUN6QjVlTGEwNkNMUGo1MnNtZjhEbXNQMGUwQXdSQm5EYVdaR3VhbDArVTMzakxhSGVFSUFoaUhDSkI0d2g2WU5NK0pDckZXRFkxdVhPYnkrdkhtcmQzNEk5anhtRzNmMUZPbkhuZGlyTVhKNnNsdTRiZEdISFN0YnA4YUswZlhCYlUwZWIyQi9IUXRvcUl0L3ZZanNvQmo4blZTWVAvdTJMS0pqR0hlVlhFTzBBUXhHa2hRY3IzUFhCdThsMGFFYmQ1dFB0Q0VBUXhIcEdnY1FRRmFlREdqM1lpU1NYQjFEZ1ZmSUVnL3ZMNUh2eFFOUHdzazRzbUo3VDhaOFdaaXhPVmtyMFI2Q3BCZEJPazJ6UEVqclFjclRpNCthckpQOGo0ck1zcGlocWRJVmFDR0dISlNqNGNYbElPS2lSWndjZDEwM1UvNkdUY3owYTdMd1JCRU9NVkNScEhtTVhseGNvM3RtSFh2VXZ3NXU0aXZMTjMrR1VRbGs5TjFqK3piT2FpUktWa2Z3UzZTQkNuaEhTMUtMajV5aWs3MVVMT0VvcWl5RGRvWXR4NDU3S2NXYVBkaDFQUUg2UGRBWUlnaVBHTUJJMmpvTnBrdzluUGIwYTFhZmdsQ1M2Zmx0TDQ5UEk1Q3hObFFsSmFneGd6a2hSOCtxdXJwdXpUU2JrWFV4UjFlc3poSllnSW9TanE5OUh1QTBFUUJFRjBSWUxHVVJLSmdQR0ttZW0xajE0MGRWR2lUSGc0QWwwaUJpQVhzSkdwRm81Mk44YTBHQWtYdmlCTnY3UW84MUNpbkhjaFJWSHUwZTRUUVJCQWJtNHVEUUI1ZVhuaFU0QVRCRUVRWXhvSkdrOUhGSERkbk16cXY1MC9jV0Z5bEx4d3RMc3pYbHd5SWVvZjg5UFVKSWc1aVJnTWVnNlh5VWltS0dvZVJWR08wZTRQUVJBRVFSQUVNVTZDeHNseEt2ZWlTWW10bzkyUFNGazFMUlU2cFhSQnJJUlhOdHA5R1UrNFRPcVIwZTdEU01uTnpmMFBBT1RsNWQwOTJuMGhDSUlnQ0lJZ1J0ZTRDQnB2T0d0QzhzQkhuVDYrcEdrV1JWRmp1NUw3eUtCME90MVRyYTJ0bTEwdTEvNm9xS2ovWTdQWm12cjYrcnRrTXRraXI5ZDd3T2wwTm9ZT1ZxbFVOMHFsMGtzcUt5dXZCT0FUQ0FUWlRxZXpKajQrL2ltLzM5L1cyTmo0akZxdHZ0Sm9OUDRYUUFBQTR1TGkxZysyTTM2L3Y3bXBxZW5KMEdNdWw1dkJZckhpSEE3SGppNkg4ZVZ5K1dLejJmd1oya3RBbml4M2RmejNkQThhS1FEc3J2LzRmRDRuR0F6eVdTd1dQeGdNQ3BoTUpqOFlERHFjVG1mWVJCc2NEbWRDWW1MaUd3QjhaV1ZsODBhdzd3UkJFQVJCRUtlRWNSRTBkc0VHY05vbjFSaEN3RWgxL0F1ZXhPNmN0b1JDNGJ5b3FLZ0hHUXlHcks2dWJyOUNvVmpGNS9Nbm1reW1GeElURXo4T0JvT3U2dXJxWlRhYmJUY0E4UG44eVZLcGRERUFybFFxblpXU2tyS3R2cjcrVnFsVXVzVHBkTzVUcVZTWHhjWEZyWlBKWkl2S3k4c3ZBdUJYcTlXM0RiWS9IbytuTkJRMDh2bjgySXlNaklNVVJiRXJLeXVYV0szVzd3RWdKaWJtQWExVyt3aWZ6NS9RMk5qNGFIL3Q4Zm44K05UVTFQMHVseXV2b3FMaUV2UUlNa05ybEFDQXB1bUEzKzl2YW10cis2S3VydTZobm0zSjVmSzFhclg2Rmo2ZlB3a0EyK1B4bEpyTjV2ZjFldjA2ZEFUSVBkc0VFUFQ1ZkFhTHhmSk5iVzN0M3dDWXd4elRTOWMxVXpFeE1VOW90ZHFIQWFDcXFtcFpXMXZicG5EUElTOHZUdzJncFdkYldWbFpSVHdlTDdQOUtkSUJtcVo5REFhREgzcSt3V0RRUzlPMHgrMTJGMVpWVmEwQUFLMVcremNtazZrSnRjRmdNUGdpa2Vnc0FJaU5qWDJKcHVuTzk1QkFJR0JvYm01K3RyL25ReEFFUVJBRWNib2JjMEZqYm00dWJUS1ozajUyN05nTlhUYUxNekl5ZGdTRFFXdDVlZmtGWFk4WGk4V1hEclp0bXFidGRyczlMems1K1cyejJielpiRFovM0dVM2MrTEVpUTArbjYrK3BLUmtXbzlUUlRxZDdqR0x4ZksxM1c3LzlRU2UxZ21KaTR0Ykx4UUt6Nnl0cmIzZTZYUWVIS25ybmk2aW82UHZBUUNyMWJvSkFJTEJvQjBBWEM2WHVheXM3THpVMU5UdlpUTFpNcHZOdGx1bjA3MGdFb25PQVlDRWhJUm5mRDVmZmNjNWZqYWJIUlVJQkp3dWwrdUEwV2g4a2MxbWF3VUNnU1kwU3VueGVFcXJxcXF1Y3JsY1ZRRE1jcmw4bGMvbmE3VGI3VDlMSkpLTGZENmZlY0tFQ2I5MTdadkw1YXB2YUdpNFB5NHVibjFNVE15VFZxdjFSdzZIa3hvVkZmV0F4K09wYUd4c2ZHR2c1eGNmSC84Qms4a1VOelkyM29CK1JpVU5Cc002Qm9QQms4bGtsNm5WNnJzcGloTDNhT2RObFVwMWc5L3ZONWpONWcwMFRmdGtNdGtpblU3M2I3RllQSytpb21JSnVnU09vVFlwaW1MSVpMTGxLcFhxQmhhTEphK3Fxcm9NQUpxYm0vOEZ0QWRqR28zbXpxN2JlcExMNVd1RHdhQ2R3V0NJRkFyRm1wNUI0d0JVRlJVVlN6dnFPM2IyTHpzN3U5enI5UjZycUtpWTMvVmdMcGViNnZGNEtwUks1WFZjTGpjalhJT2gvb1o0UEo1U0VqUVNCSEVxWURJUUFNQWM3WDZjNnBnTVVzS0pJRTdFbUFzYSsyRHplRHlWY3JsOEpZZkR5Zko2dlVXaEhXbHBhVnNHMjRqSDR5bXRxYWxaSVJhTHo1ZkpaTXNZREFiTFpESzkzN0did1dhem80TEJZSyswcUVLaE1FbWowZnhGTHBldkxDZ29tSmlibTl2VzMzWHE2dXJ1TUJxTjZ3Y2FrZW1xdUxoNHRzdmwyaGQ2ck5QcFhsQ3IxYmZhN2ZiZFRxZXpBZ0FFQWtHdTAra3NBMkFmYkx0akZaL1BueTJSU0M3eSsvMUdpOFh5SXdENC9YNHpBSEE0bkhpS29qeU5qWTBQVVJURjVuSzVxV3ExK3M4TUJrTUlBRXFsOG5xcjFib2RBT0xqNDk4QUFJVkNzVnFoVUt3T3RlL3hlQnFjVHVlOUFNQmtNaFdabVpsN21wdWIvK1Z3T0hZbEpTVjlSTk8wcjZTa0pDa21KdWFwcmlOWFFPK1JPSUZBa0p1Ym0rc0pQZVp5dWFtNXVia1dvTzhSTm9sRXNrQW9GTTQxR28wdmRwMWlHMDU5ZmYwL0FMU1lUS2JQTXpJeWRzamw4dVdoZlhLNWZJMUtwYnJCNC9HVUZoWVduZ25BQkFCMWRYVVBUcGd3WWJkRUlybFVyVmJmYWpRYVh3N1habHRiMjZkcGFXbDdKQkxKZ3RDK3hzYkdCenArVklXQ3NDN2JPb25GNGpsY0xqZlpiRFovTHBWS0wrNjR3U01CWU8zditZVEV4Y1U5MXRkSUw1ZkxUYzdPemk3dnVUMHZMNDhLQkFLT1lERG95TS9QRi9YWC9wUXBVK3lCUUlBazZ5RUk0cFNnay9DdGdFVSsydjA0MWFtRkhPZG85NEVnVGtkakptaFVxVlEzUmtWRjNRTUFNcG5zTWphYkhSTUlCRnJsY3ZuYXJzZmw1T1IwWmhzTlRZUHplcjNWVlZWVmw5TTBIZllPWFNBUWFNdkp5U2tHQUlmRGNiU3FxdXJTbEpTVTdWS3BkTEhKWlBvQTdhTTRMQUFJQm9POTNvd2NEc2RSZzhId1VsUlUxRDFSVVZIWGVEeWUwcTc3dVZ4dUJrM1RYcS9YV3cwY0QxNTZIaGM2RmtEUTQvRjArOExMWURCY0hUOXk0dVBqMzFDcFZGZGJyZFp2S2lvcVZnSndjVGljckl5TWpIMU9wL05BYVducEFnenlpL2NZeFVwSVNGZ1BBSUZBb0ZXdFZ0OHVrVWorSkJRS1p3SGRmMGNBb0xxNmVtMStmcjRvTGk1dXZWcXR2aTB2TDAvTjUvTlRtNXFhbnRWb05EZko1ZklWTlRVMTEzazhucnJRT1g2Ly8xam81MEFnMEdxMVdyZHJOSnJiSEE3SEdZRkF3TUpnTVBnNm5lNU5nVUF3dGFHaDRTNmhVRGdqZEh4TFM4djc2RUdsVWwwZENBVGNIV3NadXdxYnpWV2hVRndKQUNhVDZlTncrOE1KQkFKVkFFQlJGQyswVGExVzN3SUFUVTFOajZBallPeGdiV3hzZkR3bEpXV2pVcW04dG1mUUdPTDFlZzFBKy9UWHdmWWpSQ2FUWFFFQVZxdjFPd2FEd1pWS3BZdVZTdVV5azhuMDNtRE9yNnVydTUzRllzbDZ2Z2VFWXphYlA2NnVycjRDQU94Mit5NjczYjRyTmpiMnhmN09hV2xwZVF0allMbzdRUkJqdytRWWNmRVhSNXZuaEI1L2t0ODBtdDBaZFExV0Q3NHY3WFZQRlZOanhGWGZqVUovQ09KME4yYUNSaWFUcVF4TktXTXltVkl1bDV2YzNOeTh3ZS8zdDdGWUxJM2Y3emNBQUp2Tmp2SDVmTjFHWG1pYTlpWW1KcjdMNC9HeXc3WGRzeTZWeldiYlUxNWVQdFBoY0JUZytMUS9JUUF3R0F4Qm1DWmtKcFBwdjNhN2ZadkZZdG1tMSt0ZjZyb3pOemVYOW5xOTFZV0ZoWmxkdDlmVjFkMnQxV29mckttcHVUazBPcHFibTBzSEFnRmI2Rml0Vm5zL2s4bVVPaHlPRWk2WG01S1FrUENSU0NTYTFkTFM4bkp0YmUzZGFKK1d4L1o2dlEwbWsrbGRsVXAxVTJabTVvNlNrcEx6TVU0RFI2MVcrNkJBSU1nTlBSYUx4ZWVKUktMelFnRy8xV3I5eG1hejdmQjRQTWU4WHU4eHA5UFpLM2gzdVZ4RkFLeDhQbjhkQUpyRDRhaFpMSll5dE45Z01IUUxQSTFHNDNNS2hXS05SQ0paWURRYTF6T1pUS1ZDb1ZoTjA3UlhyOWQvb3RQcE9nT1UydHJhYTNwY2psS3BWRmNIZzBGTG1IMWhDWVhDT1lGQXdPMTBPdk1HY3p3QXVVYWorUnNBMk8zMkh5VVN5YVVBSUJBSXBuUTgzOTk2bnVEMWV2OEFnSTQxZytHSW9xT2pId2VBdHJhMmpZUHNSd2hiTHBldkJFQ2JUS1lmS0lyaVM2WFN4WEs1Zk0xZ2c4YXU4dkx5T3FmYzV1Ym0yandlVDFsaFllRVpvY2RkajlWb05IOFpiTHMwVFh2cTYrdnZHMnAvQ0lJZ0l1MjhGTVV6T2duM3l3YXJod1VBVFRiUFFLZU1hUjUvRUI1Lzk1UU9LaUU3c0R3bjV0OVBqVktmQ09KME5tYUNScjFlLzR6VDZTeElTMHZiWXJGWXZxdXNyTHdVQU1YbGNwTlZLdFVObFpXVlN6d2VUMlZtWnVaQm04MzJiVlZWMVorN25sOWJXM3NyUlZHU0FTN0Q2VHAxc0dzd3llVnk1UURBNFhEaTBQNjZkaWFyeWM3TzNoY0thRVBuNU9ibTBoMVQvdnI2d28xZ01PZ1NDb1V6TWpNemZ5NHBLWm5yOVhwTHV1Nlh5K1VMWTJKaW5uWTRITHNBSUMwdGJUdUh3MGtDUU10a3NzdmxjdmsxREFaRFFGRlV0eEZVZ1VBd1BUMDkvYnV5c3JMNUFNYmQ5RG9XaTZYeStYeDZOcHNkQlFCVlZWVnJBVGpsY3ZucXBLU2tUMncyMjk0ZWdUMUxvOUhjSWhRS1p3TEFwRW1UU3IxZWIyVkRROE05UEI1dkFnREV4TVIwVzVObnM5bDJ1Vnl1enR1OERvY2ozK0Z3N0JjS2hUUE1adlByQU5RS2hXSzF4V0xaQXNBWU9rNmxVdDBRSHgvL1pyaCtzOW5zcUhCVGxzTVYyK1p3T0RxdjExdUhRU1JCeXMzTjdieSsyKzB1YVdob3VEVVVORklVeGU3bjFGRGJ2VVlSdTdSSm0weW1qNDRkTzNiSFFQM29TaWFUWGNSaXNaUk9wL01RQUwzZGJ2OGVBTVJpOFR3QVdnRE5RMmx2MHFSSk5WMGZjemljbEo3YlF2THk4aWcrbngvSDRYQXlMUmJMSHdEYXNyT3pTN2hjYmdZcGJFNk1WUktKNUNLMVduMWJaV1hsalFBNjM3dGlZbUtlNGZGNENlSE9rY3ZsQzMwK255VWhJZUdOdnY0K0VoSVMzbFlvRkZjZk9uUW85SDFEemVGd2xGMlA4WHE5SmdBVWg4TlJoTmx1QkRFb1orZ2tXOWJ2UGZibHZkK1dyUXkzZjMrZFphUzdOS0wwZGcvYy92NC84bTZkSGI4OU4xYjB3UWgxaVNER2xERVROQUtBV3EyK0hnQ2tVdW5GS1NrcFcxZ3NsbHdvRk02eFdDeGZXNjNXblFCY2VyMytxWmlZbUtlenM3T25kNnpSQWdEd2VMejB2dHIxZUR4WkhUL1NIbytubE1QaEpGRVV4ZWw2REp2TjFnRUFSVkZjb1ZDWTQzQTQ4a1A3V2xwYTNvK0tpcnFuNjBoVVR4d09KeWs3TzdzRUFJeEc0eHNHZytIZmRydjlsNXFhbW11U2twSSt6Y2pJMkZGUlVURXpkRHlmejUrVmtKRHdtY3ZsS2lndExWMEN3TlBTMHZLdVhDNi96T2Z6TlhpOVhrTWdFREFGZzBGek1CaTArM3crRzAzVEhvcWlQQ3FWNm5hUlNIU09UQ2E3b0sydGJmT1FYdVF4d09GdzdEZWJ6VnN5TWpLMmQyeHlBa0JvTkZjZ0VFenRjUW9kR3h2NzM5QUR0OXRkWnJWYU4wZEZSVDBFdENmUXljL1BUd1dnVDAxTjNTWVVDcWU3WEs2Q3JnM3crZnhZZ1VBd0dRRFliUFprSG8rWDJMRjlNdG96M0hhMjNYTjZxbEFvbk16bjg2Y0FRTWNJYU1Pd1g0UXVEQWJEdW1BdzJPWndPSTVhTEphdkFYaEQrMXd1VjRsQUlKak00WEJtdWx5dXVxN25jYm5jYVIzSEhPM1paa3RMeTh0Q29YQXVuOCtmMUhIVEl1dzAycjdJNWZJckFJQ2lLQ29tSnVZWm9IM3FONFBCRUVSRlJWM2VjN1IrSUVlT0hFa04vWnlibTJ2MmVyMVZoWVdGTTBLUGV4NHZGb3N2ajQyTmZhNnNyT3c4dTkzK1MyaDd6eW1yTFMwdEw3bmQ3dXFoOUlVZ0ltMmdMTU1oTXBsc3FWcXR2bE1nRU9ReUdBeWUzKzgzTkRZMi90MWtNbjNBNFhBU3BGTHBKVnd1VnlnVUNsY0lCSUl6QVVBdWw2OWtzOW5STFMwdGJ3V0RRVWRzYk95TFRxZHpUMnRyNnhkYXJmWkp0OXRkQW9BUnVrVEhmMTA2bmU2cHFLaW9lMXBhV3Q3dmV1TlNwOVBkSDFwS0VxTFg2MStnS0lyVmM1UmZyOWUvME5EUWNHK0VYcVp4WWRucytHdE5EbS9VUDMrcG1kdHozNzdhc1IwME50dThhTFo1Kzl4LysreTRBemVjbTdUaS8wYXdUd1F4bG95Wm9GRW9GRTZVeVdTTEFjRGo4ZFNJeGVKejI5cmF2dmI1ZkxVZHlTb0VBTURqOFNZYkRJYjFEQWFERDBBZk9yK3YwUjJnUFRGTng0Kyt3c0xDek5Db1E5ZGorSHoreE5EUFlySDR3cTVCbzE2di82ZFNxVnpiWDlCSVVSUW4xQ2FMeGVwTTkyODJtemQwVEtuVnUxeXV6bW0xTHBlcjJHUXl2VnRYVi9jRWdEWUFhRzV1L2tkemMvTS8rbitsQUtmVHVWOG1rNjBjandFakFKak41azhSWmdUTzRYQVVCSU5CaDBna09odnRnUndOUUEzQVdGbFp1VUtoVUt5UXkrVXJ5OHJLRnNybDh2TmpZbUl1ZExsY0JWd3VOeVU1T2ZrMWk4V3lXU0tSWE5EWTJIZy9lb3pncXRYcUp5bUs0dmo5ZnBOV3EzMkF6V1pyQTRHQWpjdmxwc3JsOHM0TXZuYTcvZGNlR1haVk9UazVCenI2UWdGQWJXM3REZWd5a2gyT3orZXJaN0ZZTVdqL010ZnZyZGRRMHBvK1hxdDNCUUxCaXpxZDduR0x4YklESGI5ckFNUmFyZll4QUdocGFYbWo1M20xdGJWUEFQQm1aMmZuS1JTSzFTNlg2NGhlcjMrbXYzNTBJWkZJSkFzQmdNL25Ud2tGekNFeW1Xek5VSVBHbm9FaGw4dE5DeGNzZHVuQVhBQ3cyKzJIdW03dithWFdZckZzSkVFak1kb0drMlU0TmpiMk9ZMUdjMjhnRUxCYUxKYk5QcCt2aGMvbjU3RFo3SVNvcUtnSFE3L2JxYW1wVzIwMjIzYVZTdFZ0Tm81S3Blck1TTjdTMHNKenU5MTcrSHoreEk0eVBBQ08vNTAxTkRRTVdOKzE2Nnlid1d3bkJpZUdvcHpmbFpmUGYrR1NqTTNQN0t5ZWI3UjcrNXdkOFUySkViN0E2VnVSYTdEOWwvUFo5TjFueGU5VzA5U0ZHb29hMGcxTWdpQ09Hek5CbzB3bVcrM3hlS3E1WEc2eTNXNy8wV0F3UE9weXVScUVRdUg1R1JrWjJ5bUtZbnU5M2hxRlFyRzZ0cmIybHBhV2x0ZTZucCtYbDBlbHA2Zi9LaEtKenNyTHk1UG01dVphalViakszcTkvaFdCUU5EWEtDUmJMQmJQc3Rsc3UrUnkrVklBQ0FRQ1pvVkNjZlZRMC9EM25Lb3FsOHRYSlNVbGZkcjFtS1NrcEkrQTlqV2JvUXlzYXJYNjFxN1BJVnhBRzg0NG4yYlgxNmRNd0dxMWJwZkpaRXRFSXRFNWRydjl0OG1USjVjMU5EVDhyYVdsNVUySlJISXVBSWpGNHN5NHVMaFhBQVJyYW1wdUVJbEVNK1BpNGw2U3lXU0xIUTdIenVibTVtN2xNTmhzZHB4S3BVbzNtODBiblU1bnZrNm5ld29BS2lvcUxrNUtTdHFnVUNodUR0Y1pvVkE0S1NFaDRUTU9oNU9nMSt0ZjRISzVpVEtaYkhsS1NzcFhsWldWMTZITFRZK2VIQTdIWHJsY3ZsWWdFRXdkVHJrVnZWNi9YaXdXbnkrUlNDNmRPSEZpVWVoR2cwd21XOFJtczNWbXMvbmpMaG1FZTdMVzF0WmVsWmFXdGlzbUp1WnhzOW04eGV2MUZ2WnhiQ2VGUW5FWms4bmtlYjNldW9LQ2drUjAvUDhTQ29VVE16SXlqZ2lGd2htaDhoaWhjNUtUazk5Qmx4SFNVSGtQbVV5MmFqRFBVeTZYcncwbHdnR2dFWXZGRndLQVVxbGNaREtaUGd3ZE44Ny9ib2hUMEdDeURNdGtzc1VhamVaZXI5ZGJWMWxaZVpiTDVhcnQwZ1E3TmpiMlNSYUxKUU1BTnB1dERlMG9LU25KZFRxZFJ3SDRPUnhPdHRmcnJjck56WFVDZ0ZBb1hBYUFhbXhzZkVTdFZ0L0tack8xdGJXMU53S0ExV3I5VGExV1g5dGZ2L3NLQ2ttd09Id1hwNlY1QUZ6MHY0TG1oMTc5cmY2UjNUWG1zTXNNZXE3M0EwN2QwVWk5M1F0Zm9QdXZScmorOXpROVZ1Sy84NnlFWjFkTTFQNzlaUFdOSU1hTE1STTB1dDN1TXIxZS82LzQrUGpYQWNEbGNqVUFnTVBoMk5IVzFyWkpvVkJjQlNEb2REcnpXbHBhM3U1NXZrZ2ttaXNTaWM1eU9CeS9BckFCQUlmRGlWV3BWRmZ6ZUx5d1FWaHFhdXBYTEJaTFZWOWYvNEJJSkRyUGJyZnZkcmxjUjlWcTlTMXl1WHgxeDRoV04vSHg4Vy9XMXRZK09ORHpDUVFDMXFGa1QrM0pZRENFSFlsUktwVlhNWmxNa3BLN0Q2MnRyZS9KWkxJbHNiR3h6emMyTmo3TVpESmxiRFpiQTRBVlNuSVVGeGYzR292RlVqUTFOVDNKWXJFNE1wbHNZY2ZwRkpQSmpKTEw1U3ZOWnZOWDZKajJTdE8weitmejJacWFtdjdtZHJ0ZENvVml0ZGZycmJKYXJUdHJhbXF1OTNxOXRWS3A5T0pRaGxHQlFEQmRwVkxkcWxRcXI2QW9pbVV5bWQ1dGFHaTRINEE4S3lzclV5cVZYanhseXBTSzF0YldqOXJhMnI2eVdxMWIwYU1PWTJ0cjZ3ZHl1WHl0VXFsY084d2FuWUdLaW9vbGFyWDZWcVZTZWExU3Fid0dBTzF5dVFxYW1wb2U2L2hiNnZOTG5zMW0yOXZjM1B5Y1ZxdTlQems1K2YyU2twSlpHR0NVVktWU1hkSHhIRDVHbHdEZjRYQWNkYmxjK1h3K2Y0cGNMbC9UM056OFJHaGZsLzhIM1J3NmRDZ0tYYWIvQXUzckxUMGVUMFZoWWVIc2NPZkV4Y1U5UmxFVWg2WnBUMnhzN0hxYXBsazlwNk4zb0FDdzBiNm1rOVQ5SWtiRllMSU1xMVNxT3dHZ3FhbnA3ejBDUmdEdzFkZlgzKzkydTZ2ajQrTmZMUzR1bnV6eGVDcWNUbWQrUmtiRzd3YURZWjNSYUh3ckt5dnI5MUFkWXFmVGVWQ2hVS3kwV3EwL0FYQ0hwcDh5R0F4WlI1OHU2cXUvRFEwTi96SWFqVzkxM2Naa01tVUFnZ2FENFRVK254L0g1L09uV2l5V1hTNlhxNktQWm9oQldKNmpmVEsveWJicDAveW05emNWR0tiV3Rya1lBNTN6ZTVoMWo3OVU5emtwNDZUNXRhYjdOUTEyTHd6MnZxZWU5aFF0NWdXWDVXaUsxMHhSM1hCR3JITGZ3R2NRQkRHUU1STTBPcDNPN1M2WFN4OEtHcnRnT3AzT3d6S1piQ2tBaHRQcFBJTDI1OTAxVlQ2QmgrbGxBQUFnQUVsRVFWUXJNVEh4L1VBZ1lLMnZyNzhEYUIvNWswcWxpNlZTNmVMYTJ0cWJaVExaa3A3WGxFZ2tDNXFibTU5TVNrcjZFQUNNUnVPekhvK25YcTFXM3hJWEY3ZmU2WFFlQ0FWM29TK2RLcFhxZXBQSnRINmc1Mk8xV3I4ckxDenNsUlc2Wi9iVXZ0VFgxOThWYnJ0VUtsMUFnc2ErdGJXMWZlMXdPSFlLaGNLNXFhbXAzd1B0MlZRN1JuQlRBQVRyNit2dlY2bFUxN0JZTEZGYVd0cXZRUHNhUHEvWFd4Y2RIZjEwVWxMU0oydzIrejZEd2ZBOEFQajkvdWJDd3NLWkFDd0FVRnhjUEJFQUl5WW01bEd0VnZ0STZOb2VqNmVDeitmUHlzek0zQU9BNGZQNTlJMk5qWC9yS09zQ0FDMUZSVVZ6azVLU1hwSEw1WmVyVktxYmZUNmZ5V3ExL3REemVWZ3NsbTBPaDJPblVxbThzYTZ1N2xtRVNSd3poRkd6Z05Gb2ZMbXZzaG9EdGRuWTJQaEF1RHFNQUZyQ0hWOVdWamF2ci9hTGk0dTdyVGZ0N3pra0pDUzhwVlFxcncrM3I2UFdaYThFR3dVRkJSUFVhdlV0SG8rbnRLcXE2cHEwdExSdkV4TVQzd250ejgzTkRkSTBIYVFvaWtMSE9xNmlvcUprTWtXVkdDV0R5aklzRkFyUEFJQ09tNkw5NHZQNVdXcTErbmFOUnZNWHU5MitxNkdoNFJrQUxRd0dROGpsY2pNeU1qSitxNm1wdVU0dWw2K1NTQ1R6SkJKSjU5OXJiR3pzYzZHZjlYcjlDejNibGtna0MwTHZxd09KaVlrQlFFYjNoMnRLdExnUXdMUlNnKzN5ancvcjcvKzYwREM1eE9nWU1IanNhbnU1cWR2alhkVnQ2SG12ME9yeHcrM3JQdkxuRFFSQjA5MlBNN3Q4OEFlN2IvczR2Nm5YcU9HUEZhMUQ2V0tuRktVZ3VDaExYWEpWYnN5ekV6U2k5M3Y5RWhJRWNjTEdUTkFZR2xuc1FxWlNxVlpGUlVYZHhlVnlNN3hlN3pFQURKVktkWTFVS3Axdk1wbmVhR3hzWEFjQURBYURhemFiUC9GNFBIVk1KbE1ua1VoMHpjM05Ud21Gd2psK3Y5L1ljVzRJazhsa3FnQ2dxYW5wYVlWQ3NZYk5ac2RZTEpidnpHYnpGcUI5bEVlaFVGeVZucDcrYTJWbDVVS24wMW5LNFhBU2dzR2dvNmFtWm0xaVl1Sm5RUGZrTjExL3BtbmFYMVJVbERPYzF5TXVMaTVzWU1waXNhS0cwKzVZNHZGNFNqMGVUMVdQelhScGFlblNoSVNFZFNLUjZDeXoyZnladytFNGJMVmF0d3FGd2xsbXMva0xxOVg2cmRWcS9aN0g0OFZ6dWR4SnpjM05qNGZXSWRwc3RtMHFsZXBlZzhIdzN4N1g2SG43Tm1pMzIvZDZQSjV5bXFaOVhxKzNycTZ1N2dHdjExdmMwTkJ3VHpBWTlCdU54bmZRTVZyWmhhbTZ1bnFWWHEvL2wwZ2tPczlnTVB5bnIrZDM3Tml4YTlMVDAvZW5wS1M4WGxsWnVYaVlMOWRwNTlpeFl3ODJOemNQZGgwbEFNRHI5VmEwdExTOFlUS1pYbkc1WEVlT0hEbVNybEtwTHVOeXVXbE1KbFBNWURCNEFOZ1VSVEVwaW1MNC9YNFRDUmlKMFRMWUxNTWRhL2hCVVZUWUVYRzVYTDVHcVZSZUN3REp5Y2xmbFpTVW5FRlJGTHV1cnU1dWRKbjJEUUJXcS9WN3Q5djlhMlZsNVVmb1NIeVRuWjI5bjh2bHB1WGw1WVZ1U0xwMU90MlRQYTlqdFZwM0ZSUVVUQWc5WnJGWXdxU2twRSs1WEc0YUFKaE1wcmVibXBxZUg4NXJRb1NYb1JGL0J1Q3pRb045d2JaUzAxM2J5b3h6OTlkWmVBN2YwTmMwOWd6NkFHQjNUVnV2YlpzS0RiMjJmVnZTZS9uOFlLYVo5b2ZIWW1CNnJOUXpMMVd4YjNGVzFJdFpVY0xOL3h4V2l3UkJoRFBtN3VEbDV1YlNKcFBwYlpQSjlIRmFXdG8yaXFJWUxTMHRIOVRXMXY0VjdTT0tMM1lrNWlnc0xpN096YzNOSGZSOGg0N1JoeitscDZjWEdBeUdWNXFhbXA3S3pzNCtSRkhVLzdOMzMrRlJWZWtmd0w5M2V1L3BqWkNFQkVMTElKWVYxL3B6eFFvb0ZzUzJZaSs3N3RwNzJYV3RhOTFkVjBYZHRUY3NxTmhRVnl3b2tOQkpRa2hQSnBOa01yMlgrL3ZqenNDUVRIclB2Si9ueWNPZE03ZWNpV2JPUGZlYzl6MmluVHQzSG9vRHlVU1VzMmJOK2xrb0ZHWlZWMWZQOW5xOUxSa1pHWGZhN2ZiUFBSN1A1djVpTmxpV0RjZWxKKy94K2NMaHNIM2J0bTJhUk85VFRDUHBSaEQ5R1ZUd2Yrei9VZnIvaEpDSkt6OC8veDJ0VnJ2YzYvVnV0ZHZ0WHdCQWFtcnFkVHdlVDliUzB2TEhXTUtvMHRMU0tyRllQR1Bmdm4xbjJlMzI5eE9jNXkydFZuc09BRml0MXRmYjI5c2ZLeTR1cnVpK1g4eXVYYnVLL0g1L1RXOXRtY2xrK2l1UHg1UEVzcWNhRElhTG90OGxTcEZJbENPUlNQSVVDc1VSZXIzK0VxRlFtR1V5bVI1a0dFYVFucDUrczhmajJXeXhXRjV6dVZ5YldKWnQ5Zmw4emFEcDN5UE82bVduMVZ2c0t6NnU3RnhhM3VLWSszT0RUZVR3VDU1ZnMxekV4K0c1bW9BeFU3bG42ZXpVTmRrSzhadXBha21mWVR1RWtPR1pNaU9OTVMwdExiZDV2ZDV0THBmcjI3cTZ1dVVlajZjNnRwUUNBTlRYMTU5dk1wbnVaMW1XRHlCb3RWcGZEd2FERnB2TjFtdjJWQURRNlhRM2hrSWhrOWZyYmRtelo4OXZvbXNtc28yTmpaY0dnOEZtSEp4OTBybDc5KzdqdEZydFliRVJVSlBKdFArcDYyamVpSWZEWVhja0VuRnYzYnBWa2VqOWtwS1NMYjNGYUpJcEtZUitZZ2dKSVpQU2dMTU1kM1YxdlpPUmtYRm5WbGJXQTNhNy9Uc0E4Zk1OcFcxdGJYLzMrWHcxR1JrWmQ3UzJ0dDdyOS90ZHNiaDRsVXAxWW13OVdvQ0xsL2Y3L2Z1SGxSd094eGRTcVhTK1VDaE1hMnhzdkNvM04vZGZmVlI0VVdGaDRXY0F3TEtzUHpyOTljYXVycTV2QVBEOGZ2K2VsSlNVYTNOeWNwNks3aE9vcUtoUWd6cU5JMDRyWmVvQlBBamdRWmVMVFd2MnVzLzdhcS8xaEIwbXgrRTFGbytxdXRNdDdIUUgrem5MMk5GSmhaaGhrSVdLVXVTT0VvTnM4eG16MDc3VVN2RzJYaVpyN2pkbFBDRmtSTkFvd2lRamtVaW1NUXdUU1pETWdKQVJReU9OaEV4c09wM3U5OU9tVFZ2ZFc1Wmg0TUNJSUFCNVNVbko5ektaekJnS2hkcHROdHRITE11NnBWTHBBb2ZEc2I2dHJlMCtnOEZ3Wlc1dTdyL2lqZ0VBNU9ibXZtSXdHQzZLdlk3L1RqQWFqV3hiVzl2RFdxMTJpVmdzTGk0dkwyZU1SaU5yTXBuKzZuQTR2bFdwVkVjSWhjTEN1SkZHWkdWbFBaWm9uVVllanlkSlNVbTVwbHY1MzF0YVdnN2FsNHd1bG1VWml5dFEwdUR3SGQvbENjNzZvZDUyV0kzRk05M2s4RXZiWFFGeHV6c0FoMi8wbmtNcXhYeWt5RVZJVTRnRDZRcVJweUJGMW5Ca251YVhkS1ZvZDU1ZXNsNHJFdTFpR0lZeTdCSXlEcWJjU09OVTUvUDU2c2U3RHBOZFdscmFyUktKWkVaYlc5dkRpVExVRG9aRUlza1hDb1Zac2RmaGNOam44WGcyUjY5emcwYWpPYU9wcVdtRngrTnBUWEE0azVXVjlkZXVycTRQdlY3dnIybHBhYmNMaGNMVTV1Ym1QMm8wbXRNRGdjRG1YbzdiZjIyR1lSTEdxTElzYTA3eVdEc21OemYzWDA2bjgzK1JTTVRDc2l6ZjRYQ3NBNENDZ29LUEdJYVIxdFRVL0E1OVpINGxaQ0liWkpaaGQyVmw1ZEZaV1ZtM2FUU2FzL1Y2L2NXUlNDUWNEQWJyZkQ3ZkRnRDhXSFpvZ092WXhiWVZDc1VoOGRmTnlzcDZ6Ty8zVnlkYW56VTlQZjB1Z01zWTdYYTd2M0c3M2V1blQ1LytjZmY5UXFGUTEvYnQyNHNCWU42OGVmdGk1Y0ZnMExSang0NjVBREIzN3R3cTBOL25tSXQyeVBaRWZ3QUFMTXVLQUV5cjZmUVUrMExoR1JFZ2JYZTdLMnVmeFRPOXpSSEk4SWRZVFNBY0VmaENFY1lmaXZEOTRRampDMFdZUUNqTUM0VEJFL0lSRVF2NEVZbUF4NHI1UEZZczRJWEZBaDRyNHZOQ1lnSFBucTRVbWFaclpYVXpVNlV0ZkQ3UExCRmk3d3k5c2hKQVBVUHJLaEl5WVZDbmtTUWRnOEZ3aFVna3ltbG9hTGhwQk03MWgvZ0Yzd09CUUVQMHFULzRmTDVhTHBjZkxSYUxqL1Y0UEs5M1AxWXVseCtYbHBaMkc0L0gwelExTmYycTArbk9sVXFsY3l3V3krUFRwazE3UFJLSmVPdnE2cFk1bmM0ZkZBckY3Qmt6WnV5SVA3NnpzL1BmM1JmZ2puK3ZzYkV4NGZxUHZla24xdFpRVmxabVloaEdBQURsNWVVcGlKdVNuWm1aZVgvc2hyRzJ0blpab3NYRkFVQ2owU3hOU1VtNVhpYVRHWGs4bmlRVUNyVzN0cmJlWWJGWS9qdlE5ZG5jYnZmL3FxcXFqZ0VBdVZ4K2dsd3VuNTlvUDRQQmNJVlVLaTNqOFhoU29WQ1kzdFRVZEwzVmF2MWNwVkl0ZHJ2ZEd4RjNRMXBZV1BpWldDeWUzdjBjQ2JJVU13VUZCV3RsTXRraE5UVTFDNzFlYjlOQTZreklTQnRNbHVFb1YwdEx5eDB0TFMwOTFxdkx6TXk4TDViSjJlLzNPN3FQQk1aTFMwdjdzOVBwWEorbzB5aVR5UlpHSWhHUDIrMyt5bUF3WEphVGsvTVBobUVFd1dEUUZMK2ZRQ0RRSmNwZUxCUUtNeEtWay9IRk1Fd0FRSFgwaHhDU3BLalRPRW5KWkxMTTFOVFV4M3crMzlhMnRyWkg0dCtiTTJkT20xQW9UT3R2YW1GcWF1clZLcFhxOUpxYW1wUGl0MGUzNW1PdmowV2tlNlJ4OC92OVZmMHRaNUxJbmoxN2ppZ3FLdm8wRkFxMWRiOWVmbjcrYS9uNSthOEJYSktKMkNMeUdSa1pmd1lBaDhQeEFRQkVJaEVYQUhpOVhtdDFkZld4aFlXRjZ6UWF6VEtuMC9sREpCTHBzbGdzcS9WNi9lKzlYdThPajhlektYYit5c3JLaFNVbEpac2NEc2NucmEydDk1V1VsR3pDTUxBczYyY1lSaHhmbHBxYXVoeDlQUFhYYXJYblJ5SVJGNC9IVStoMHVoV0pPbzNaMmRtUHBxYW0zaGdPaHgxMnUvM0RZRERZS1pWS1p3dUZ3anlBKzkzSDd5OFdpNHRabGcwSEFvR0QxbXJ6K1h6N3AyYnI5ZnF6ZXVzNEE0QmNMajgwdHAyU2tuSXRuOC9YTUF3alZDZ1VSOFgrT3dXRHdaWklKT0lhU0FJcEFHeHJhK3NWeGNYRjFWbFpXYXRyYW1wT0hNQXhoRXhvVnF2MU00RkFrQmFkSmRHZXFPMUlOR1U5dGgwT2grMUNvVEN0dWJuNVprVFhMUTJIdzRGQUlGQWZEb2ZkWnJQNTRkZ3g0WEM0M2VQeC9GSlpXWGtxQUpTVWxLd0xoOFB0b1ZCSTRIUTZ2OXU3ZCsveWFQa240WEM0Wi9wTlFnZ2g0MkpTZFJyamI4WlpsZzJIUWlHVHpXWjd0Nm1wNlU1MFc1cEFxOVdlbjVLU2NwVlVLcDBMUU9qMys2dXNWdXQvekdiejA0Z0xxdTkyZ3g4SkJvUHRkcnY5azhiR3hwc0JXQlBzMDBOOEk5cmZpRXRjdzN2UVNNMWdlVHllaUZxdFBrbXIxWjdaMWRYMVNYeXluOTVJSkpKcHMyYk42akZsTWY3enhXOVBwWGcybG1VRGdVQ2d6K21hQSt3MEpCUU9oKzBDZ1VEWDN0Nitqcy9uYThSaWNYRTRIUGFGUXFINDVWb1FEQVpiQVVBcWxSNmhVcWtXaDBLaERydmR2aDRBUXFHUUZRQkVJbEV1d3pEKzF0YldPeG1HRVlyRjRrS1B4MVBUME5Dd1NxZlRYV3kzMjllMXRyYmVtcHViKzF6ME9CY0FSQ0tSVUd4N09Ed2V6N2I0emhZQWFEU2FjNzFlNzFhWlRMYXcrLzVLcGZJM1lyRjR1dFZxZlVldFZwK3NWQ3BQQmFBQzRJZzcvb3pVMU5RYkE0RkEwNzU5K3haMWk4a1ZBajFHOWFSR285SGo5L3VyZHUvZVhUcll6MUJaV2JsdzJyUnByNFpDSVZ0cmErc3Q2ZW5wTjlYVTFGeFFXbHE2S1JLSmVMeGU3MDY1WEg2b3pXYjd3T2Z6VldtMTJxWEFnZi9uKzhwQzdQVjZXN3E2dWxZYkRJYnJGQXJGY1M2WDY1dkIxbytRaWNUcjlmN1MyTmo0eTFDUE41dk5QVlk0OEhnOG0zZnQybFhVdmJ5dHJlMlIrQWVkbFpXVis3OVR6R2J6ZzNIbGh3KzFQb1FRUWtiZXBPbzB4clMzdHovTjQvRWtHbzNtckpTVWxCc1lobEUyTmpaZUZucy9OemYzQllQQnNDb1VDclZicmRhM1dKWU5halNhMDdPeXN2NnVWQ3FQcTZtcFdZSnUyZGphMjl1ZlpoaUdwOUZvempRWURLc0VBb0cydHJiMkxBQm9hMnQ3R09EV3VrcE5UYjArdnF5N2dZeTRqSkMycHFhbVAwK2JObTIxVnFzOTBXdzI5OXRwOVBsOExYdjM3ajJLWVJnRkFLU21wbDZqVXFsT3FhbXBPZGxnTUZ5dDBXaE9xNm1wV2F6WDYxZHF0ZHJ6UjZuZTR5SVFDTlQxTjRMWTI4TUJoVUl4dTZpb2FHdHZ5NkFBZ0ZhclBRTUFIQTdIeDIxdGJmY1pqVWJXNy9mdnFLeXNQRFRCN29LOHZMeG5BU0FjRG5lbHBLUmNxMUtwanBmTDVZY0R3T3paczNmRjcxeFhWM2QrZkdLSzdtYlBucjBIQURRYXpSS05Sck9rdC8wRzhqa0F3RzYzZnhiZmFaVEpaSmtLaFdLUnlXUzZKMUduVWFQUnJJeCs5czk0UEo1WXJWYWZvZGZybDhVdkxtNHdHSzRIQUpQSmRFZUNKRTdCMkJxbGNRUUFJQktKcGlWNEQwMU5UWDl5T0J5ZkFlQUR3TzdkdS9QajMvZjVmSzJCUUtCT0pwTWRscDZlZnBOQUlFZ0I0UGI3L2Zzc0ZzdC9XWllOeWVYeVEwMG0weU5lcjNkanJOTTRVQjBkSGE4YkRJYnJkRHJkaGRScEpJUVFRc2hVTnlrN2pjM056UThBNkxSWUxPOFVGeGQvcmRWcXo0eDFHclZhN1FxRHdiQXFPczN3U0VSVGl6YzFOZDAyYytiTUgxUXExYWtwS1NsWGQzUjBQSlBvbkRhYjdjMmlvcUlmVlNyVi9tbWFyYTJ0dDBZM0RiRk9ZMXpaZmdNWmNSbEpYVjFkcjNpOTNsMWVyL2ZYQVI0U1RFOVB2MWVwVkI0ZlgxaFlXTGd1MGZaVWxLaGpPTlFwcWZIRVluRUp5N0poajhmVGhPakltVXdtV3hoL3ZXQXdhTjZ4WTBkNmVucjZiVEtaekJnclZ5cVZ4eW9VaW1NamtZZ0hBQndPeHlkT3AvTnJ2OS9mRUFnRUdqd2VUMVg4S0hGNmV2b3RlcjMrWXJ2ZC9pRUFsSmVYYTQxR283V3JxK3ZOK3ZyNnE0MUdvM1U0bjZXcnErdTl6TXpNZStQcWR3NEFuc1ZpZVQ4akk2Tjdkbk9oVnFzOUd3QnJzVmcrWnhoR3FsYXJ6OUJxdFN2aU80MXl1WHdCQUxqZDd1OTcrZjBsSE5YajhYaXlSTy94K1h3VkFBZ0VBbTA0SEhaMkgwR3ZycTZlNC9WNksxUXExV0tWU25WcVhWM2RCUUNZWUREWUlSYUw4eVFTeVJ3QXlNakl1RGtVQ3JXTFJLTDg3dGZvaTlmcjNjS3lyRitwVkI0NW1PTUltYXltMHN3VFFnZ2hnemNwTzQweDRYQzRGZ0FZaHBIRXlsSlNVcTRDQUpQSmREY09Yb3ZLMGRyYWVsOUJRY0Y3ZXIzK2t1NmR4cGhBSU5BT2NOTmZCMXVmZ1l5NERFWWZJME5wK2ZuNWo4ZGUxTlhWclV6VUdZb3ZhMmhvdU1SaXNid2lsVXJuZUR5ZThxYW1wa3R6Y25KZUVRZ0VtcnE2dWlXcHFhbTNhclhhYzZxcXF1SVRLT2h4OE85d1NnaUh3dzZyMWZvQkFNU25rdSt1KysrMHI2bTdIUjBkZCt2MStuT3pzN052YW01dS9sdjBPczVRS05RS0FHS3hlQWJMc240QUVBZ0VobUF3YUJZS2hXa0FVRnRiZXo0QWoxYXJQUzgvUC84TnA5UDVVMng5dFJpZnorZm82T2o0UjBwS3l0VWVqNmZDNlhSK3dlZnpkZEY2V1FGQXA5T2RwOVBwemh2TzV3Q0FRQ0Jnam0xTHBkSWNyVlo3anMvbjJ4MElCUFowMzFlajBTd1dDQVI2ajhkVEFjRHNjcm5XQVlCU3FUd09RRHFBTm9BYnBRY0FobUVTL2wxMXIwZDJkdmFUcWFtcGY2aXZyeiszcTZ2cjdVVEhBSUJNSmpNR0FvRTZxVlE2dDZXbDVYYWZ6N2Uzb0tEZ1hRQ0lycDhLbDh2MXJWZ3NuajV6NXN4TjBlbnE4ZlVmMUFoam5GQWdFRENKUktLY0lSNVBDQ0dFRURKcFRPWk9velkxTmZWbUFIQzVYT3RqaFRLWmJENEFlTDNlbjdzZkVBZ0VOZ0dBUkNMcGJWUkprWkdSY1I4QTJHeTI5d1pabndHTnVJd0VzVmlzako4K1dsZFh0ekkraVloSUpDcGtHSVlmWHhZT2grMEFVZ1VDUWFwQUlFZ3RMaTZ1aUwzWDIzWnpjL09ON2UzdCt6dW5VMFVvRkRJMU5qWmVEUFRkYVl4TlFSWUtoUWE5WHYvNzdnbUg0bm05M2thSHcvR0ZXcTArczZPajR3VUFzTmxzN3pRME5Ld0NnTEt5c2lETHNnRUFjTHZkdjFxdDFyWEZ4Y1ZmUlEvM0FFQXNMbFVta3lYS2ZOalYxTlIwcmNGZ3VOTGhjSHpWMnRwNnUxUXFQZFRwZFA0QUFQbjUrYSs2WEs0TkhSMGR6d09BeitmYm4rVnVNSitqTzYxV2U3Vk1KanNzbXJZLzBmc3JBWUJoR0NZek0vTWhBSWhFSWg0ZWp5ZExTMHM3SjliNURRUUM5V0t4ZUlaSUpEck02L1UyOTNOWnBVNm5PeDhBZERyZFJWcXQ5b0o5Ky9hZDJuMG50VnA5b2tna3ltOXZiMzlhS3BYT3pjcksyaDhQbFoyZC9kL1k3MUV1bC85V0pwTWQ3bkE0dnRpelo4ODhBQ2dwS1NtWHlXUmw1ZVhsU2dDdXZtSVkreEFCd0J2a01ZUVFRZ2doazg2azdEVEdwK1QyK1h5VkxTMHRWOGRlTXd3ajdPUFEyRnBXUFVZNzRzN0pXaXlXMXhvYUdxNGJUSjBHT3VJeUVQMk5EUG45L3ByeThuSW0va1kzZm5wbExIdHFvaW1YNWVYbEVyMWVmM1ptWnViRG9WQ29jOCtlUFVjRHNPYms1RHlia3BKeXplN2R1NmZyOWZwVmFXbHB0MC9WekhWaXNiaDRJTXM3eEtZZ0t4U0syVHFkN3VKRVU1TGppQmlHNFlsRW9seXBWRG9iQVB4K2Z5d0pEbzloR0VGc3BORnF0YjZKdUhYVll0eHU5ODVJSk9KV0tCUkhBV0RBWlN0TkFaQXdCYjFLcGZwTi9Hc2VqeWNSaVVRR0FBZ0VBdnVYNXhqazV6aElhbXJxdFFCZ3Q5c1RQVVJScVZTcTB3QkFLcFhPbDBxbEJ5MTlvZEZvVnNRNmpWMWRYZTlrWkdUY21aV1Y5WURkYnY4T0I0OWdTd0Y0WXk5eWMzUC9MaEFJREM2WGE0TllMSjdlclRNbkEvZDc4Zkw1ZkRYTHNnR1B4L05UUTBORFJUQVk3SWd1c3pHbnBhWGxlbzFHczh4cXRYNmNsNWYzZ2tBZzBMZTF0VDBZcld0TzdPRlNkbmIyUGMzTnpVTlplb1VuRkFyVFk0bU5DQ0dFRUVLbXNrblphV3h2YjM4NkVvblkzRzczRHJ2ZC9qR0FRT3c5cjlkYktaUEo1a1ZITkE1YVEwMHNGaDhTM1dkSHQxT2lzN1B6R2JsY2ZyUlVLcDNMTUF3ZndLQVdsQjNvaU10QURHZGtxQy9wNmVrM3A2V2wzUkdMQjR1dWlkVVZ2OCtzV2JOcUFjRGo4V3l5V0N4ZmpNUjFKNXI0NmFrQU4vSTQzSFBPbnovZnl1UHhaRDZmYjQ5S3BUb1pBTnh1ZDJ6VVZoSzlyanY2dWtlSE1WWTFoOFB4bFVhaldhSlFLSDdyY3JsK25qZHZYblZMUzh2Tm5aMmRMOFIya2tna005TFQwKy9Pek15OEwvNWdtVXkyTUphb3BxbXA2VHEzMjcxdHVKK0x4K01wL0g1L3RkdnQ3dkUzbzlQcHp1THorWkpBSU5BVVhac3lBZ0J5dVh4T2NYSHhkcmxjZnFoWUxDNzArLzAxSnBQcEliVmFmYkpNSmpQT25UdDN0ODFtKzRobFdiZFVLbDNnY0RqV3Q3VzEzUWNBbVptWjl4b01obFVBV0pQSmRFZHVidTRMOGRkVXFWVEg1T2ZudjFGWFYzZGVWMWZYdXdhRDRick16TXhIUkNKUmJtZG41Mys2dXJwZW5ENTkra2Q1ZVhtdjFkVFVIQ2NXaTQyZG5aMHZwYVdsL2RIajhkUURnTUZndUFFQUU0bEVQS21wcVg5Mk9CeURUbVFqazhubThYZzhXWFM5UjBLbXZFUkxicERKU3l3V0Z6SU1FL0w1ZlBYalhSZEN5T1F3S1R1TnNhUTFpZDZ6V3EwdnkyU3lKN095c3U2ejIrMWZBN0JGMzFLbXA2ZmZDd0NKRmlWdWJHeThIMENndExTMFhLZlRuZWYxZXJlYnplYUhCbGlsQVkrNERNUmdSNFprTWxtbVRDWTd1Yk96ODhXKzlyTmFyZThEa01qbDhzUFVhdlhKZS9ic3lRSEFaR1JrUE9KMnUzOXhPQnp2cGFXbFBhTFQ2YzdySmV2bnBHZTMyejhLQkFMTlRVMU4xNEtiV2hnQkFJVkNjUndBc0N3YjZuNk15K1hhMlYvR1VZZkQ4Um5ETU5MMjl2Ym5DZ29LM2d5SHcwNm4wL2t0QUVpbDBua0FseW0xdi9wMWRYVzlvdEZvbG1Sblp6L1cydHA2RjUvUDF3aUZ3bFNsVW5sa1ZsYldVd3pEOERVYXpWS05Sbk5HWldYbG9RekRCQUZ1V3JITlpsdHJOcHZ2N3UzY0Eva2NpZlEyVmR0Z01LeU0xdmwxeEhXRTNXNzNEcS9YdTFVcWxjN1hhclVyb2xOYjNaV1ZsVWRuWldYZHB0Rm96dGJyOVJkSElwRndNQmlzOC9sOE93RElwMDJiOWsrZFRuY2hBTFMydHQ3cmREbzNzQ3pMQW9CSUpDb05CQUpWR28xbVNYU0UwU21YeStjckZJcWpUQ2JUWHpNeU11NFFDb1VHbTgzMlNWMWQzUXF2MS91VFdxMWVscFdWOVhlejJmdzNQcCt2bXpadDJsTm1zL2xKZzhGd1hUQVlORmRWVlIxWFhGejhUVjVlM2t1eHFjTURHWUVHdVBqUjZPL205Y0grUGdraFpJeUp3TFYzK3grR2w1YVc3bzBsWjRzV1NjQjlqd2NTSEQ4Y3dzTEN3aldCUUtDbHNiSHhLdlN4M2k4QUZCY1hmOGZuOHcyN2QrK2UzY2R1S1NLUlNCOWZFQWdFTEFBWWtVaWtTMUNlY0xZT0lXUndKbVduc1M5bXMvbFpwVko1Z2txbE9uWE9uRG03YlRiYmh3Q2cwV2hPRndxRldWYXI5WFdMeGZLZlhnNTNORFkyWGxoVVZMUWhNelB6UHF2VnVqWVFDT3pxWmQvOUJqUGlFanRtK3ZUcEx5SHV5em0ydk1kUUZCWVc3dkI0UEZ2NjZ6VDYvZjU5YlcxdDkrZmw1YjBJQUY2dnQxa21reTNVYURUbitueStLcS9YMjhLeXJLZXZjMHgyKy9idDI3OGtSVTVPenRNR2crRnljQVBFQWdEd2VEemJoM0xlMnRyYTVRQXdmZnIwZDNrOG5zSnNOaitvMVdxUHk4L1AveERSdURlZno5ZnZ1VzAyMjhkdXQvdC9jcm44NkZnbVc0ZkQ4VWt3R0F6eGVEeEphMnZyM1M2WDY0TzB0TFNIU2twS0RzcWFxOUZvVHROb05LZkZYZzkyUkNEUi90M0w0bDlYVjFjZjE5dTU5dXpaa3lndTA5WFMwbkpIUzB2TEhkM0tlVE5telBndU9pMlhiV3RydXo4V1F4a0lCT29rRWtuSjdObXpkOFoyRGdhRExVNm5jNk5Hb3prOUdBeTJta3ltZitqMStwVnF0Zm9VbzlGNDBOUnp2OTlmMjlMU2NuOG9GSEw1L2Y2ZGhZV0ZId05BWTJQakJZRkFZSGR0YmUxS3RWcDlmR3pKalZnY3NFZ2t5bWNZUnRUTHgwdlY2L1ZYdXQzdW42MVc2eWU5L1E0SUlXUWlLQzB0M1M0V2k0djdhaE9NUnFNM1BwUDRqQmt6TmdpRndwVCt6aDBNQmp1cXE2dVBpcDdqb0E1aFIwZkhQOXh1ZDdsS3BUclY2L1Z1ajgrKzdYYTdmNG91bTNRUWtVaFVFa3NTMTV1c3JLeGIwdExTL2h4ZlpqYWJIMmNZUnBDYW12cUg3dVV0TFMwMzl2YzVDQ0g5bTNLZFJnRGhtcHFhSlNrcEtWZnI5ZnBMOUhyOXhRQllyOWU3MDJReTNkdloyYmthZlR6cGNqcWRQN1cxdFQyYW5wNSt5L1RwMC84VFhXQzR4K2hUdkVHT3VBRGdidkQ3K3lEOWpBengrWHkrSGdEQzRiRE5iRGJmMTh0K1BWaXQxZytDd1dDSFJxTlptcDJkL1RnQXBLZW4zNlBYNjFjNUhJNHZhMnRybCtCQVROMms1L0Y0dGdVQ2dicnU1VTZuODJ1VlNuVUtnRERMc242UHg3T3R2cjcrendsT01XQTJtKzFka1VoVTFOTFM4aEFBYVVaR1JsVWtFdkY2UEo0ZHpjM05CMDB6OXZ2OVZYNi92N2JiS2RpcXFxcWxlWGw1VHlzVWlrVldxL1h0MkRUVCtDZXZMTXZlMGRiVzl1Unc2anFCUktxcnE1Y1hGQlE4MzlIUjhaekQ0ZGkvN0V0cmErc3FqOGR6dlVBZ1NBT0FTQ1RTMmQ3ZXZocEF5R2F6cmJIWmJCOEJDTy9jdWZNd25VNTNNcC9QbDBjUFpVT2hrTlZxdFg0T3dCZGJORndnRUdTRVFpR3ozVzcvQ2dEY2J2ZlhicmY3YTVabDNRS0JJRDA2QW8yVWxKUnJoVUtoSVZGbHAwK2YvbStXWmYwTkRRMHJNVVgrUmdnaEpKNVlMQzdxci9NR0FEd2VUeFAvMnVmelZicGNybDhNQnNORlFxRXdMVHM3KzJFQWtFcWxjK096VjNkMGREenBjRGcrNjc0T3IwQWdNQUJBOS9KZHUzWXRCT0NNTDR0MWdydDNWbnNySjRRTUQ4VW1URjZpa3BLUzd3T0JRR3R0YmUzRmlGc0xNcFlJcC90VFJZbEVNaTB2TCs4VmdVQ1FMUktKcGpFTXd3OEdnMjFOVFUzWE1Bd2oxbXExWnl1VnlwT2lvNmFOOWZYMWw5REM1ZjBTUkgvaVkyRDNUM3VkckNoK3FVOFNjQStTK255WVJNaFVRdDhKazFjc2FWNzhmenVqMGNqR1QwODFHbzFzL0VoamIvY1I4UktkdzJLeHZOYlcxblpmYVducFhwWmx3OUZNN2pXN2R1MDZWQ3FWeW91S2lyYncrWHhkWldYbGtWNnY5OWVCZHV6S3k4dTFpSVliWldWbFBVWWpqWVNNdmFrNDBwZ3NBcFdWbFNlRCt4STlxSVBTMGRIeHoxaXltM2crbjYvZTcvZTNoc05ocjgxbSs5RHRkbjl2czlrK1IzU2FiRFNycDlwZ01KeXRWcXZQY0xsY204ZmlnMHh5aVRvUGs3ckRTUG8xcUNSWmhCQXlFU1FhMWV0ZU5seDZ2Y3JZdUhBQUFDQUFTVVJCVkg2bFhxK1ByVm45aWQxdS96UW5KK2ZaMHRMU24zazhubHdnRUJqcTYrc3Y4M3E5KzhNckFvRkFRelMwcDBkbnRhU2taS3RNSnBzWGY0MldscGFIT3pvNkRnckg0ZlA1R2dDUjl2YjI1NlJTYVk1VUtpMnoyKzBidkY1dkRRZ2hJNEk2alpOYndzUXF2YTJwQndEMTlmVXIram1udmJPejg0WDRiSjJFRUVJSW1keTZyMFhMTUF4L0NPdlQ5cXFtcG1ZeEFCUVdGcTZ6Mld4ck96bzZIaGNJQkZtQlFLQXBkcDFBSUZBbkZBcFZDb1hpYUpmTHRXR3cxMUNwVkNmRjR2MzdrNW1aQ1lCR3h3a1pLZFJwSklRUVFnaVpvaEt0MmR4OWF1bHdpY1hpd3J5OHZGZGk1Mk5aMXF2VmFsY2FESWJMUTZHUXhXUXkvWVhINDhsME90MktyS3lzSndLQlFOM09uVHVuQTRCSUpNcnJhMzNxZUE2SFk4UE9uVHRueGw0TEJBSjVmbjcrbTJLeHVBZ0FMQmJMYXBQSjlOaElmQ1pDeU1HbzAwZ0lJWVFRTWtYcDlmcUx3K0d3M1dhemZkRGJQaHFOWmltZnoxZGJMSlpYaG5JTmxtVUY4WWx6dEZydDJTYVQ2UzhlajJlYngrUFpLQkFJdEFCZ3M5bldTS1hTdVNhVDZiYTRZME9CUUdBZkFJaEVvc0pvSEdRc2svVTBobUhFY1pmaUFlQkpKSkk4aFVKeGhGNnZ2MFFvRkdhWlRLYS9NZ3dqU0U5UHYxa3FsYzYxV0N5dnVWeXVUU3pMdGdMZ0F6Z29zelloWlBDbzAwZ0lJWVFRTWtYbDVlVzk3UGY3cS9ycU5HWmxaZjFOTEJZWEQ3WFQySjNOWmx0cnRWcFhaMlJrM05rOUpoRUFuRTduRDdIdFlERFkwajBCVCt4MTk1aEdsVXExcUxDdzhETUFZRm5XNzNLNU5yUzB0TnpZMWRYMURRQ2UzKy9mazVLU2NtMU9UczVUMFgwQ0ZSVVZhbENua1pCaG8wNGpJWVFRUXZwRWNXRmtNSUxCWUtQUDUzTUNRR2RuNTc4Ykd4dXZCSURjM056bkRBYkRGVU05cjhQaFdHYzJteDlQUzB2N004TXdZcVZTZVlKU3FUeEJLcFUrenVQeEpDa3BLZGZFNzkvZTN2NHNLSGtaSVNPQ09vMkVFRUlJSVZNWXd6QXl1VngrUW53Wmo4Y1R4Y29ZaHBFbE9tNmdTMklvbGNxRkFGQllXUGdsQUtTa3BGeWoxK3N2QVFDRlFyRW9KeWZuMmRoMjkyTUhFOU1ZRXdxRnVyWnYzMTRNQVBQbXpkc1hLdzhHZzZZZE8zYk1CWUM1YytkV2dkYlNKV1RFVUtlUkVFSUlJV1FLRTRsRU9jWEZ4Vi9GbC9INWZHMzNzdTVpc1lXSnhHZGVGUWdFMlFDZ1VxbU9Ed2FEelg2L3Y5Ym44KzB4R0F4WFNDU1NVb2xFVXRyYmVlSmpHaFBVdTN0TVkreDZPcVBSMk5HOVhDZ1VaaVFxSjRRTUgzVWFDU0dFRUVLbXFNYkd4cXY2MnljakkrUGUrRVEyVFUxTlZ6QU1JN1ZhclcvMWRveFdxejJYWlZrdkFKak41bGRzTnR2N2ZyKy9IdEcxbndGdS9VUzczZjVWVjFmWGFnRFE2L1VYeWVYeVkyUHYyKzMyajRMQllIdGpZK1BsaWE2Um5aMzlxRWdreW84L1p6Z2NidmQ0UEw5VVZsYWVDZ0FsSlNYcnd1RndleWdVRWppZHp1LzI3dDI3UEZyK1NUZ2NidS92c3hOQ0NDRmtpSXhHSXp2UWFVbUVrS21QdmhNSUlTUzU4Y2E3QW9RUVFnZ2hoQkJDSmk3cU5CSkNDQ0dFRUVJSTZSVjFHZ2toaEJCQ0NDR0U5SW82allRUVFnZ2hoQkJDZWtXZFJrSUlJWVFRUWdnaHZhSk9JeUdFRUVJSUlZU1FYbEdua1JCQ0NDR0VFRUpJcjZqVFNBZ2hoQkJDQ0NHa1Y5UnBKSVFRUWdnaGhCRFNLOEY0VjRBUVFnZ2hFMXQ1ZVRrejNuVWdoQkF5Zm1pa2tSQkNDQ0dFRUVKSXIrako0VGdwS3l1N0RzQjlETU9zTGk4dnZ3a0E1cytmZnlPUHgzc1V3R1BkeTFpV3ZidWlvdUtCNkxIM013eHoxd2lXUGNVd3pQVXN5LzZob3FMaTZaRXFBM0JKZVhuNUs5SFA4VEtQeDd0NEJNdlc4SGk4cFFDV2xaZVhmekJTWlN6TG5sQlJVYkUrK2ptK1poam0rQkVzMjhRd3pDRXN5eTZzcUtqWVBGSmw0WEM0ZU51MmJkWFJzaXFHWVdZTXQ0elA1MWNCQU11eVpvWmgwdmg4ZnNhbVRadmFvdnUxalhDWm1XR1kxRkFvbExaOSsvYjJrU3BqV1RhMW9xS2lJMXJXempCTXlnaVdkVElNb3hjSUJJWmZmLzNWTWxKbGZyOWZ2MnZYcnE1b21ZVmhHTjBJbGxrWmh0RkVJaEh0MXExYmJTTlZ4akNNWnN1V0xmWm9tWTFoR1BWSWxSbU5SZ2NBcGR2dFZsVlZWVG43S0p2cjkvc3JkKzNhRlVDU29EYUUycENSS2h1Tk5pU3ViS1RiQzJwRHFBMmhObVNjMEVqak9HRVl4czh3akhhODYwRUlJWlBaN05tejB3QnNFSXZGUHk5WXNFQTQzdlVaSzlTR0VFTEk4Q1ZyR3pJVU5OSTRodWJQbnorZnorZnYyckpsUzNEQmdnVnF2OTh2MmJsenAzbTg2MFZJZDBhamtRVW9qb2xNZlBQbXpTdmo4L2svc1N6N0hZQUxZMC95cDZMeGJFUG9PNEVRTWhVbFV4dENKcEd5c3JKZnk4ckt1dWJNbVZNeTNuVWhwQzlHbzVHTjNTUVNNdEVWRmhhcXhyc09ZMkU4MnhENlRpQ0VURlhKMG9ZTUYwMVBIVnNwRE1Ob0dZYnBHdStLRUVMSVZGRlRVK01ZN3pxTUVXcERDQ0ZraENWUkd6SXMxR2tjUXd6RHVBRHNqQVZiRTBJSUdSbGxaV1hubFpXVm5UZmU5UmhOMUlZUVFzam9TSVkyWkxob25jWXhWRjVlUG1lODYwQUlJVk1Sd3pCdlJEZmZITmVLakNKcVF3Z2haSFFrUXhzeVhOUnBKSVFRTXVteExFc05QU0dFa0NHaE5xUi8xR2tjUS9QbXpTc0ZnRzNidHUwYTc3b1FRc2hVVWxGUnNXSzg2ekRhcUEwaGhKRFJrUXh0eUhCUnAzRU04Zm44bmRGTlNsbE9DQ0ZrVUtnTklZUVFNbDRvRWM3WTJobjlHWVFVQlhEb0lkRVhESERhcWNCaGh4OTRQeWNUVVBleXdQTUNJL2IvTjlhcGdPWm03bWZBcE1Denp3SmZmQUVZRnd6OHNOK2RCRFExQVcxdHdKLytOSWpyRVVMSWtDUkpFb01odENHRUVKS1FCRml5QkpoVjJ2T3Q0bUxnaU44QUJtWHZoMTl4SlhESG5VTzc5T2JOQU1zQ2hRV0RPODZRMGJQczhNTXdBZy9Ta3FRTklWUGJCeDhDVml2M2gzWDBVZHdmMlo0OTRFYUplY0JQUHdFdUYvRFlZd2NmOTVzanVIMWJXZ0NJQUkyR2U4MzJzYzdXeTYvMC9IRzd1V00yYmVyNVhnOE04TWMvQW9FQUVBb0JYaThRaVFCUFBNRjFmc2xrUVd1eWtjbUcvcDhkWGZUN0pXUXFTVThCNXBWeDkzZi8vQ2VRa2c2QTRUcUxBTEJtRFhjdmw1clc4OWl0VzRHYmJ3SXFLN25qRHoza3dQMWxiei9kN2RqQmxTZnFCUGJtdEZPNWU4dm5uejlROXM0NzNIbk9PWGRRSHo4QitvN3JIMDFQbmZBZWVRUTQvVFRnN251QUN5OEUxcTRGamprRytNMUNZTkVpNElobzUzRFQ1b09QdStUMzNML2J0Z0VJQUpEMWY2MkxMK3I5dlVNTzRYNE91c2JGQjdibnpBR2VmZ280NWxqQTRRQldyQUFjTnVDRGo3aU81TmxuQXc4K0NQeGpOUUJmLzNVaFExWGI0U2hldDZ2eEhwR0FOK1NaQkRYbEd3RUFWejE5K0ZzalZyRWg0ak04TEY4dy9TZWxSUFQwZU5lRlRGeVV4R0IwbFplWDA1UllRcWFNclR1QXRHaUg4S3FydUo5UFB3Vk9PUVZZZmpaM244bXl3UGYvTzNETWRkY0FYNjBINXMwRHZ2M3VRTG5MQzFSVkhYaGRYTXgxT092cURwUXRXd284K0xjRHIvUHp1WDkvL2g0SWh3K1VCd0xBM0xrSktpemtqdWZ6Z1gyMUI0cS8rZ3BZdmh4NDdGSGdpODhCbTIyUXY0ajlxQTNwSHpVQ1kyandTUXo2R2hWTXhHSUJEQVlnTFJXb2J3QWtFcTZzc3hQZzhZQ2lJbTYvK0Q5dUFQamJnOEIvL3N0ZEx4Z0VEajhDS044T0lKajRPdSs4QXdoRndOTG90SWI3N2dXV0x1WCttQUZ1T210TkRiZWRtd3VjZHRxQlk3dTZnRGZlQUs3N1UrL25KME8xcWJIajlIcy8rdld0ejNjM1NjZTdMaU5CTE9EanF0K1dSbVptYUQ5WXRXam1XZU5kSDBMR0V5WENJWVNNak5OT0JUSXpnZWYrelExR3VGekFlZWR4bzRnMzNjUjF4cnBidWhUNDhFUHVYdkhKcDRERkozRWRSS1piWDRKbHVmdk1rcElEWlJkZkRMejhjdi8xOG5nQXVieG4rUU4vQWU2OEE2aXZCL0pMQVhpaWJ3aUFyWnU1anV5NzczSURGR1MwMEVqakdCcGFFb053K0VBSHJDK3hLUVVBTnlvcGtYRGJlajMzMDl1K0FLRFZjZjkrc3g2WU93L1lzaG00NjI3Z2dmdjd2dWF6endMUC9RTTQ0d3h1R3VxLy9nbGNleDN3dTk5eFAvSHNkdTdKMUpJemdKUVVVSWR4eEwyMWVlOTlGNzYwL3BacXMwMDgzblhwN3FqQ0ROUmJIR2l5dWdkOGpGd2taQzg3YW1ia3lmWGIrYyt2UEpxbWpKQ2tSNGx3Q0NFalk5bzBRS1hodHBVSzRLaWp1TzJ2dmdUT1g4bHR6eXdHS3FzQm53OVk5em5YWWV4TjkwR080dUlEWmJFTzVDdXZISGpmRjUxeEZydFhCYmlRcG1DQ2U4T2x5NEE3YnVmT2Q4WGw0RHFNUEFBUkFDSGc4bFhBano5ekk0NFAvQVc0YTRoeGxxUS8xR2tjVzBOSVlHQ3pBZDk4Q3h4M2JPLzdsSlFjK09NODdIRGd5aXU1N2RoVElZQ0xhYlJhdWUzdVQ0VmlqajhaYUcvbS9uQmZmQTRRUnpzZkJRWEFlZWR5ODlmZmUvL0Evcjl1QkhidUFTNitCTmk0QWFodEJLNjdubnR2NjFhdVh2RmZDQUJ3N05IQTNnRjBnc2xBMVZtdG1pOTN0TDU0eFd2Zm4rbnlqMTVmM0tDUVlDZ3pYaytjbFkzVkZ4eURNTXZpM1MzNzhPeDNPL0ZMWFh1Zng2Z2tJdmJTUlNYaEo3N2VUdDlSWkVCaUNRd3FLaXFtOGhRalNvSkRDQmtCVHo5ellQdVl1UHZMMDA3bk9wUUFZSEZ3c1k1aU1kRFEwUDg1WTFOUzQ2ZW54ZzlTZlBRUnNIa0w4TURqM0RuTjVvT1BGd3E1Z1pKMzN3WCsvZ1R3ODAvY2ROazMzK0R1VysrN0gvanlLeTQwNjlWWGdhZWVBcDU4R3ZoMU0zRHJyVnh1anp2djRISnhQUFEzREZLU3RDSERRamRrWTZpOHZIek80STU0L0hIQTVRWU9XZEJ6ZExDM2ZRRnVLdXFISC9YOVZDaVJ5eTdpUmdHcnFvQzJEcUM5RGRBYkFHMzBhVlJuSnhBT2NkdVdUbUR0Sjl6MjY2LzFmczVFVTJ6ZmZoczRkOWhCeXdTb050dW1QL0hsempYLytHN252Tkc4emttbE9Yamc5RU1IZFF6REFQT3k5R0NpenlnQ3dSQlNGRkljVlppQktyTU5OazhnNFhGYW1aaTk2UERpMEJOZmJ4ZnVMNHdNdmU0a09UQU04MFowYzhvMitJTnZRMFpPTEVFRXhUWW1sNUdJa1o5SUtFWSs1cEpMdUg5dnVJR0xJWHorZWVEbm40RkREK1hpR3dFdUsybHM1Ry9IdHA3bkVBaTR4RFF4ZFhVSEJqSGl0d0V1bWVQcHB3TWlFVEE5a3l2cjZJZzdHY09GT0VtbHdGbG5BUW9Gc0hneDF3RmtHT0MxMTRCNzd3WEFBNTU4a3V2WUhuRUV0dzF3OThERnhkeGd5V2RyaC9JYlNZWTJaTGlvMHppaDNYaGo0dkxsWjNFeGlDSVI4S2NiZXU3NzRVZkFQWGNlUEswMS9ndS8rM1RYd2tJQWN1Q2VldzR1ditiYWd6dXJpeFp4UHdEWHNYem1XVzc3dGRkNzF2R1Vrd0cxR25nandSL2Z4cDhUZnk0eUdMdWFiY2Zmc21iamh4OXZyeDlVWmxvUm40YzBsUXhOVnRlQWovbDhWeE0rMzlVMHFQcmRmT0o4eUlRQy9HK3ZDV3UzMStQcnltWUVRbjMzL2d4eUNidnk4Qm5CSjlkdkZ3M3FZaVRwVVJJRFFrYldwc2FPMDY5N2E4T1VpNUdQc0t3QVFKSjNHcnZIRjE1K09mZXo4bnd1UHRCb0JKYWZDZGlqaVdVMi9OVHpIRklwNFBjUDdIcm5SSmV5ZU85OVlPWU1icnUrUG02SDZNeTJsaGFndFJVNDZTUXV3ZUozM3dFbm5nRDg3eWNBTEhEOTljQ0NCVUI3Ty9DSGE3bmw1SXBtQWI5c0JDNi9FbmprWWFCbTM4RHFkREJxUS9wSG5jWXhOREpKRE01ZkNiejZYeTVvK2N3emdYWHJldTZ6OUN3Z0s1MmJWcHBJb3ZJYkxnZXlzaEx2bnlqSU9kNEZLM3NlRTV1ZW11ZzlNbHp2YmFtNWFjWExYOTYvczdWTDB2L2VRSlpHanFOblpPS1UyYms0SkM4Vmk1LzVaRlRySitMejhPNldmWGpreTYwRFBpWlZKWTJjdDdBdytPVDY3Uk11SnBOTWZCVVZGU3ZHdXc2ampSTGhrTEZDTWZKVG1nRFl2WnNiTUxqOWRtNTBidFlzYmtybjYrOERyNzhIZlB3ZUZ5UG84WENEQk5XVlBVK2owM0hKRmdmaWtvdTVLYXZ2cmdIdXZJVXJxNGk3UWRCRy96L3plb0ZubmdZT2U1M3JJRjUyR2ZDL0RkeDdoUVZjNGtZQXVIUVZ3R09CSFhzQWxZb2JGZDIxZTZnZFJpQTUycERob2s3akdCcGNFb05GaTRBTkczcC9YNmtFUHZ1c1p6bkRBQWdCTGMwSGQvYjZpMm44YWoyM1BNZThCTk1jQjVMRnRiSXk4UlRhN3NmMkZrOUpCcUtOWmVXZi9WejV6NnZlM0xDeXkrM3ZjN3JRM0d3OXpwZzdEVXZtVDhPOGJNUCs4aGFiQzY5Y2ROeWdydHRzYytIYXQzNUFsM3RnRHhVRDRRanFMTTRCbno5RExZc3NOeFlFbmxxL1kwQ2RZRUtTRVNYQ0lhT05ZdVNUUWdqdytZRXJyZ0FLaTRBamorVFcwdzZHZ1B2dUFPNjVGL2puYzF6bWU0a0UrTXRmZXA0aU80dDdyN2tsOFNWNFBNQ2dQUEQ2dGRlNGdRbUhEN2d3dXJ4Yi9LQ0hJRHFhN2ZWeW5kWWxTNEYvUFJkM1FpRTNxMDBtQTU1Nkd2Z2tPZ1gxblhlNFpkM1dmQUFjc1JEb2NnejFsMEw2UjM5QVkyc1FTUXk4bnA1TFl3QmN6S0ZPeHczTnh6cUJJMUsxN2NESnB3RXRqVDNmVzNuQndhOWZlN1gzODd5NE9uSDU4ck80NmFwa3FIYTFkdVUrOWVHdmJ6M3laY1VSQTltL3dlSkVPQktCUnNvOXdLdnBzR1BaYzEvQTRVc2NTOWdYcTlzUGR5RFUvNDVEa0syVlI4NllseDk0K3R1K09vd1UxRWo2bGlSSkRDZ1JEaGsxRkNPZk5DU0FzZXpnS2FvM1JFT2R1cnFBZSs0R0RsMTQ0TDJjbklNUFp4amdnZ3U0Mk1QZHZYd25TU1JBYTNRVXNxTWpHbzhJYmhReExZMmJqZlp6M0pUWFdPNE1sd3RBZ0J2bGpQZnZaNEhERGdOKy9CSDQ0MDNSUWdIdzZGKzVaRGt6WmdEL2VnRTQ1NXdCL2c1NlNKSTJaRmlvMHppR0JwZkVZRXQ1M0JvM3NkVENEUERTYWk2QStXOS9PeEFBM0YxYlc4K3krQkcrN3UvdjNjdWxXMjd0SldndGZxMmQvbHkyS25INVVZdW8wemgwOVJiSEViZCs4TXZhZDdmczAvZS9OOGZ1RGVEQnp5dnc4QmRic2N3NEhSdjJtdERtOFBSLzRCQkloWHhjZnRRc2ZMeTlIbldkQXg5aHpOVXBJaWZQemd2ODQ3dWRmWTR3TWp4ZXNrOG5JdjFJaGlRRzQ1a0loMHh0RkNPZlZIemNzbW90emNDeHgzSWR3Tk9YQUdzL0F3cnlnRTgrNWZKU2VEemN5TjhOTjNEVFZ5OWR4UjBEQnZqREg3aFRmUnFkOGJabHk4RXhpaDRQOE9tbjNOcmhkOXpCbGQxeU03Y3NHOHRHajQvZDIvS0JpeTdrOW1sdDdWbmRXMi9qNGkwQllQNTh3TlhGWlY4VmRPdkRuSDAyOE5tblhNNlB3VXVHTm1TNHFOTTRLUng5SlBEZDk5eGFpTEg1SE5hdTN2ZFBTK3Y3Zk4zZnQ5bjYzdi9PTy9xdlk4eEFwcktTd2ZoMFIrT1Zaei8vNWQrM05IWU9LUmxCYkJwUGYyUWlBZVprNmdaL0FRYTRjL0VDTEo2ZGkwZVhIWUVQdHRiaG1XOTM0SWQ5Q1o1ZHhNblRLeU8vbTVVVGVPNzdYVFFsbFF3YkpURWdaR2dvUmo0WmJhc0EzbC9ETFhNQkFIdjNBT0FCNzd6TkpjRnhPb0ZUVCtXeThuLzlGVEJySnVDTlR2Mjg4bkl1R1UxVEkvRCt4MXpaSVlmMHZNYlNwUWUyYjdvUmVPaGhidnZPdTREdnYrY0dRUzY0a0J2VTRQTzU5OTU1dCtkNU5tMDhzQzJYYy85NlBGeEdmNmNUY0RpNDQrZlBCeDU1RlBqUHV3QzhnLzJOVUJ2U1ArbzBqcUdoSnpINDN5L0FybDNjVTVWZ0VQanBSK0EvYi9lKy8zRGlCci80QW1pS1BnTDg2U2Z1cWRMeEp4eTh6L3F2Z1lZRTAxZ0JtcDQ2Y2xpV0ZiLys2NzRuTDMvdHU4dmFIQjcrYUY2THh3Qi9QRzR1akxtRy9uZU9rNnFVNGpjRjZRQ0FVRGlDaXVaTzdPdXdJeER1K3dsd3ZrRVpPYTQ0Ty9EOGh0M1VZU1FqSWhtU0dGQWlIREtTS0VZK21XM1pDRHoxSk9EeEFadC9CU3FydWZLVEZ3T1BQZ2JjZmZlQmtjTkRGd0o1dVFmaUJkOTZtNHM1ZkhFMWdBRUd2cjd3SXZEN1M3a2wxeDc4SzFmMjNmZGMrSlBielkwd1B2ODg4RjZDVHVQNmI3a01xbnYzY1lNY05nZDZUaklXQUcvOEYvakxYekdFRGlPUUhHM0ljRkV3L1JpYTJ1dGN6U29GRkZKdWtkV2h2RS9pMVhlNE0xN2JWUG5xUFdzM0hUK1EvVFBVTW1obFl1dzJqV0NZYXorVUVpSGVXblVDbkw0UTF1MXN3Tm9kRFFPNkNTaElVVVdPS3NnSXZyS3hhc0JQZ0Y5WWVmUzd2ejl5NXRuRHFqQWhrOXg0dGlGVHUvMUtQcnRhdTNKZisyWHZnR1BrMVZJUnJqbTZGSmNlT1JONWV1V0VqNUh2SytUaCtSVkh2WGZwVWFYTGUzdWZEQWdmUURqeFcxblozQUJIdTduYkd6SUFveE1qUThZRWpUU09yU21jeEdCM1AwKysrM3VmeE5TM1c4dnUrbVRqMmpkKzNkdkxFaWlBa00vRHdyd1VIRmVTaFNYejhxR1NpbkQ0dzJ2R3Nwb0lSMWljOG15Q0ZWLzZVSmlxamh5ZW54b2FUSWNSQU1Bd05PMlo5Q2xKa2hoTTRUYUVqQldLa2FjWStSSFFTNGNSaU1ZOUpqS2hPNHhKMG9ZTUMzVWF4eEFsTVNEOSticXlhZVdGcjM3Lzd4OXJUTEpFN3g4eFBRM1hIak1iaTJmblFpWGhZdnY5b1RCY3ZpREtiejlyVU5mYTAyYkYrUyt0SC9BVW9lNDhnM3hTUENOTkhUSG1wSVJmKzJVdkpTVWdJeTRaa2hpTVp4dENJNHhUQThYSUU1SllNclFodzBXZFJrSW1BSlpsK1c5c3Jubms4bGUvdjY2aHl5bnNiYjlmNnN6SVVNdVFxWkZqVVVFR2Zxa3o0M2RQZnpKcVUzMUdTbkdhSmpJblN4ZDVhM05OcjUrdEx3d0RlakpNK2tSSkRBanBIY1hJRTlJM2FrUDZSMDhPeHhBbE1TQ0o3RFU1VTlidTNQZnlIUi85ZWtwL2pXTzhPWms2MUhZNkpueUhzU1Jkdzg1TTE0VS8yRm83NUlkVUwxNTR6TnVYSEZGeTdraldpNURKaHRvUU1oUVVJMzh3aXBFblpHaG9wSEVNOGZuOFdEd0tkZFlKQUtDdTAxSHk0TG90YTEvNnFiSndzTWZ1YU8xajFaVUpZbWFHbGkxTVVVZUcwMkhVeVNVaGlaQmZNWkwxSW1ReW9qYUVEQmJGeUNkQU1mS0VEQWwxR3NjV0pURWcrOW04M3VNK3FLaGZhL2Y2SldlVzVROThpSEVNc0N6TEF3Q0dZWVpjTHo2UEI2Yy95S3pkWGova3FWQktpVEJ5LzZrTFh6anZrS0tIaDNvT2toeVNKSW5CdUxVaGxEMTE4cUVZZVVJR0xrbmFrR0doVHVNWW9rUTRKTjd1RnR1UnQ2elptTEF4bjBENlhMdXJMeGNjVmh4NThwdnRRNzdCRkF2NDdOMG5MM2p2cW1OS3J4N3FPVWp5U0lZa0J0U0drSUdnR1BtK1VZdzhTU1FaMnBEaG9rNGpJZU1rR0FtemxpRStsWjBNQnZ2a09CNlBBZTQrWmNIWGYvcS8rZWVNWUpYSUZFWkpEQWpoWXVTZitIcmJnR0xrSXl5d3BxSU9heXJxSmx1TWZPUzk4cUdIUEJDU0NMVWgvYU0vdWpGRVNRd0lHWmc3VDE3dzQ2MG5HVThjNzNxUXlhT2lvbUxGZU5kaHRGRWJRdnBDTWZMOW94aDUwcHRrYUVPR2l6cU5ZNGlTR0JEU3Z6OGNPMmZURllmay9PNmU4YTRJSVJNTXRTR2tOeE01Um40a1VJdzhJZU9QT28xaml4TGhFTktIaTQ0bzNubjE0cm1ucGl1Vjd2R3VDNWxja2lTSkFiVWhKS0ZKRWlNL1pCUWpUMFpia3JRaHcwS2R4akZFU1F3STZkM1MrZmwxdC82dTdJeENwYko5dk90Q0pwOWtTR0pBYlFqcERjWEk5NDVpNU1sQUpFTWJNbHpVYVNTRWpMdmppelBiLzdKazRaSVphWnJhOGE0TG1ad29pUUVoSkJHS2tTY0RRVzFJLzZqVE9JWkdONGxCV2lydzNQUGM5dExsQUlJamZ3MUNSdDVoMDlLY1Q1MTE1SktTTk4zMjhhNExtYnlTSVlrQkpjSWhaSEFvUm42a1RQMTd6R1JvUTRhTE9vMWphSFNUR0VobHdKSXpZcGRDcjMvUTdDRFhKNnFxQWtwS2dGOS9CVlNxZ1IrMzdFeGdOOTNZa0Q3Tnp0UUZYcjdvMktYRjZacWZ4N3N1aEV4MGxBaUhrSUdqR1BtUlJQZVloRHFOWTIyQ0pERUlCSUM2dXY3M0t5NCtzRDFqQnFCV0Qvd2FDdW5nNjBXU1NVR0tLdkRoVlNlZG5XOVFyUi92dXBESkwwbVNHSXhiRzFKZVhrNGRWVEpwVUl6OGVKcWM5NWhKMG9ZTUMzVWF4OURFU1dKUVh3L2NlaXZRWmdJMi9nSmNlUVZYdm5NWDhNTVB3SjEzQVZWN2dIZmU3WGtzd3dCLy9qT3d0UnhZLysyQjhzV0xnYlBQQWE3L00rQzBqTW5ISUpOV2psWVJlUG5DWTYvSU42ZytHdSs2a0traEdaSVlUSncyaEpDSmkyTGt4OXZrdk1kTWhqWmt1S2pUT0NYNWJEM0xjdk9BZGpPM3JkRUFyNzBHN05nQkhIRUM4TkREM0JPZUxWdUFrMDREN3JrYitPcXJ4T2MrNUZEZzBVZUJVQWk0N2xyZzM4OERoUVhjK1hRNm9HSUw4UFF6by9mWnlHU1hwcFFHbnpoNzBlMUhGbWE4TXQ1MUlWTUhKVEVnaEZDTS9GaVltdmVZMUliMGp6cU5ZMmpza2hpSXhUM0wyTGlwUlZZcjhNckx3TTIzQUorOHpmMHgxOVFBQ3hZQUg3d0RDQVRBNnRYY2s1M3VOdjhLTEY4T3ZQb3E4TnkvZ2JuemdQLzdQKzZQK1kwM3FNTkkrcUtWaWNOL1czTDQ0MHZuVDN0OHZPdENwcFprU0dKQWlYQUk2UjNGeUkrVnFYbVBtUXh0eUhEeHhyc0N5WVRQNSsrTVMyUXdpaGdwTjhRZi85UFJkdkErVHowR3VOM0FLYWNBRGdldytDVEE0d0VXTFFLYW00SDMrNWcyK1A3N3dBbkhBNTJkd05WWEEwVkZ3SGZmQWVkZk1xb2ZpMHhxY3JFd2N0K3BoN3h5MFcrS2J4dnZ1aEF5R1kxZEc5S1QwV2hralViaklKTmNFREkyWWpIeXhla2FpcEVmZFhTUG1heW8wemkyZG1MQ0pNTnA3UVRlZVlmYmZ1bGxvR1lmOFA1NzNPdlZMd0hvWnlYZFZoTmdpWnRYcmxRQ2FacFJxU3FaOUVSOFBudlhxUXMrdXViWU9hdkd1eTVrYWlvckt6c3Zsc2hnQ3B0QWJRZ2hFd1BGeUU5RWsrOGVNMG5ha0dHaFR1TVlLaTh2bnpOeEVobG9OTURwcDNQYnh4NERRQWFjOEg5eHIvdXdhQkd3Y1NPWCtlcWJiNERkdTdscEJ6LytCQlFVam1LbHlTUjF6MmtMdnIzcGhQbkx4cnNlWk9waUdPYU51RVFHVTlMRWFrTUlHWDhVSXo5UlRiNTd6R1JvUTRhTE9vMUo2K0dIQUwwZWFHa0I1czBEdnYwRXlNamc1cUwvOXJmY0gyMGk1NTBIZlBzdGtKWUd2UFk2Y1B4aTRQK09Cc3JMZ1lJQzRPZWZnTHo4c2Ywc1pDSzc3U1RqVDdlY1dQYTc4YTRIbWRwWWxuMlRFaGtRa2p3b1JuNGltM3ozbU5TRzlJOFM0WXloaVpQRUlDY0h1T3h5b0xvYVdMWVUyTDRET09aWUxrM3lxdDhEWDM4RC9QR0d4TWV1V3dkc0tRZmVmeGQ0OURHdXJMVVRPUDU0N3IxMW53TU5BMWlmaDBpRm92Q1JoZW5lOGE1SFF1RVF0d1lTWHpEayt1WHBGZnlyamk3ZGVjT2lnc1VNdy9RekZZV1E0VW1HSkFZVHB3MGhaSHhSalB4RU5qbnZNWk9oRFJrdTZqU09vYmdFQnNOY0pQbnd3NEJQUGoyNGpCYzNhdHpablBnNGc0SDdOeGdFZkQ3Z3NzdUFYYnVCTjk0RWpHWEFyYmR6Nll4WFhRWlVWQUJuTHVQMmpiZHhJM2V0UzFkeFAvSDRmR0RGZWR6UG1nK0EyK25MdkE4THA2VTg4NzgvbmJGbXZPdVJ5TEpseXlvQllNMmFOV1ZEUFljckVKamI0bkQ4cU5mckhTTlhNMEtTMThpMUlZUk1YaFFqUDlyb0hwTWtScDNHc1RWQ0NRd0VRbTdZdnpkOXZRY0FiVzNBNFljRHR1aGFPeGVzQk1BSEVBYTJidVdtRXNUczJYUHdzY1hGQTZ0alJzYkE5a3RlRE1PNEFGU05kejBTTVJxTkFBQ0dZWVpUdnduNTJjalVGRXRnVUZGUk1aV25GMUVTSEpMMEtFWit0Q1huUFdhU3RDSERRcDNHTVRSeUNReCsrSUZMY1R3VVZWVkFiZTJCUCtiOXd0dy9uNjBEWkRMdUtWRk5EWERUTFZ5NWhqS2pFa0ltckxnRUJsTzJ3YWNrT0NUWnhXTGtieDN2aWt4cHlYbVBtUXh0eUhCUnB6SHBsSlQwL2Y3dHQ5R1FQeUZrc3FFRUJpU1pUZWdZK1JGQU1mS1R4ZVM5eDZRMnBIOFVGekdHS0lrQm1TeGlpM2lYbDVmVGR3UWhFOFI0dGlIMG5UQ3hzU3lyQUpBMTN2VVlMYkVZK1pLVWxOYnhyZ3NoeVlwR0dzY1FKVEVnaEJBeVZPUFpobEJuY1dLYnlESHlJMlFxZnpaQ0pnWHFOSTR0U21KQUNDR2pJRW1TR0ZBYlFnZ2hveUJKMnBCaG9VN2pHS0lrQm9RUU1qcVNJWWtCdFNHRW90T0F3QUFBSUFCSlJFRlVFREk2a3FFTkdTN3FOQkpDQ0puMEtJa0JJWVNRb2FJMmhFd284K2JOSzQwbE1pQmtJak1hald3czhRVWhaR0lZenphRXZoTUlJU1M1MFVqakdLSkVPR1NFUkJmSkpZUWtFMnBEQ0NHRWpCZmVlRmNneWV3RUpUSWdBMkEwR3RtOHZMd1g0OHUwV3UzS3VYUG50bWRrWk53M2dGUHdEQWJEWlFCVUE3eWtTS1ZTbmFUVDZTN3BheWVWU3JXNG9LRGdFNmxVZW5pMFNEQmp4b3h2OHZQejN3SWdUSFNNV0N3dU5CcU5iR1ptNWtNRHJBc2hnMVpXVm5aZUxKSEJGRVp0Q0NHRWpJSWthVU9HaFVZYXh4QWxNU0JEb2RQcHptWlpsaWVSU1BJRUFrR0t3V0M0eE9mejdiOXh0RnF0YjNVL3htQXdYSjZibS9zdnBWSjVRbDFkM1RuOVhVTXFsYVlXRkJTc0JjQjZ2ZDcxdmUwbkVvbnkxR3IxS1JhTDVVV3Yxd3VEd2JCS29WQWNDd0JhclhiL2RSb2FHaTZ4V0N5dkpEcEhhV2xwcFZnc0x1NWVUaW45eVhBa1F4SURha01JSVdSMEpFTWJNbHpVYVNSa0FsR3IxV2ZwZExvbEFLQlFLSTdKemMxOVdxL1hYODB3REQrMmoxQW96TXpQejkvL3BaYW8wOWpaMmJuYVlEQmNxZFZxejNZNEhKOVpMSmIveEwvZlYyelN6Smt6RzdydlYxMWRmYXhjTHYrTldxMCtEUUJTVTFPdjkvdjlXN0t5c2g1eXVWd2JMQmJMU3dDUW1abjVrRkFvVFBQNy9mWFIxL2RxdGRvTEFNQmdNRnltMVdxWHhNN3Q5L3VyQUVBa0V1VXpEQ01hMUMrS2tHNG9pUUVoaEpDaG9qYWtmOVJwSEVPeEJBYmJ0bTNiTmQ1MUlST1RUQ2FicjlWcXp3Y0FzVmhjd09QeGx1M2V2YnM0SlNYbCt0VFUxT3N0RnN2TG5aMmRUMlJrWkR4aU5wdi9FUWdFS3J1Zm82U2taR3NvRkRJM05EUmNOWFBtekI4ek16TWZ0bGdzN3dEd3h2YXhXQ3lyWTlzU2lhVFE1L1BWQW9qRXl2UjYvYVh4K3dXRFFaTmFyVDVab1ZBY0RnQUtoZUxZN096c2wzZzhucnkxdGZYdWNEaGNvMUFvbGdpRndqUzczZjVaT0J5dUFRQ0JRSkF1Rm91blI3ZDFBb0ZBRitzczd0cTFxd1RvZmVTUmtNR29xS2hZTWQ1MUdHM1VoaEJDeU9oSWhqWmt1Q2ltY1F6eCtmeWRjWWtNQ09uQlpETGR1Vy9mdmhNQnJzTzJZOGVPYklGQUlEY1lESmY1Zkw3Szl2YjJ1L1I2L2JVcWxlb2tpVVF5M2UvMzEwUVB6Wmc1YythT2xKU1U2MlF5MlR5cFZGcnE5WHAvYm1scHVhRzZ1dnBJQUFHTlJyTXNOVFgxVHdEUTBOQ3dxcUdoWVpYTlpudEhJcEdVOFhnOFJVTkR3K1VORFEycjdIYjdwN0g2TkRRMFhOdlEwTERLNy9kWFZWZFhMMnBzYkx3S0FHcHJhNWQ2dmQ1ZERNTUlac3lZOGUzTW1UT2Jjbkp5bmdFQXRWcDk4c3laTTVzQW9MR3g4Y3JhMnRxbEFORFcxdll3VFVFbFpPaW9EU0hqZ09MZENTRUFhS1J4ckZGalQvcWwxV292QmdDTlJyUGM0WEI4bEptWitTaVB4NU5LSkpLU21UTm5OZ09BdytINDBtNjNmd211TVE1cU5Kb2pwRkxwYktGUWFJZy9sOWxzZmlxNktjbk56WDJPeitlcjI5dmIzd1RRbHA2ZWZuTkdSc1pmQWNEdGRuK0w2RWlqeitmYkZqdCs1c3ladjlUVzFpNzMrLzNWOGVkVnE5V25zaXdiQnJnT3BGNnZ2MWl0VnA5UlcxdDdwc0ZndUVTbFVwMGEyMWVqMFN3RkFKVktkV0pYVjllL1FKa2Z5U2lJSlRDb3FLaVl5bE9NcUEwaFk2cDd2THZYNjIxTXRCL0Z1NVBKTGtuYWtHR2hUdU1Zb2lRR3BEOFNpV1M2VnFzOUd3RDRmTDRxSnlkbmRYdDcrNk04SGsrdjFXcVhpc1hpR1Q2ZmIzZHJhK3R0SlNVbEczdytYMlYxZGZWUlNxWHlLQUJ3dVZ5LzlISnFYMmRuNTcvUzA5UHZ6c3JLdWxZZ0VHVG85ZnBMd3VHdzFXdzJQOFV3akNTMm8wQWd5STF0UzZYU3VjWEZ4UnUyYjk5ZW1KNmUva2VkVHJjQzRLYXZkbloyUGc4QU5wdnRRN2xjZnBSYXJZYk5adnRRb1ZEOFZxWGFuN1JWcjlGb3pnSUFtVXhXVmxoWXVBRkFDQUN0OTBaR1ZESWtNYUEyaEl5MmdjYTd4MUM4TzVrcWtxRU5HUzdxTkJJeWdlajEra3REb1ZDN1VDak10TnZ0SDdXMXRkM3JkcnRyY25Oem54V0x4VE84WHUvMmhvYUdWZm41K1c4TEJBS2QyV3grQUFBVUNzWHhMTXVHSFE3SHo3MmQyMmF6L1RzdExlME9uVTUzY1cxdDdXS3hXRnpZME5Cd1NXRmg0VHFSU0RUZDQvRnNjanFkVzNOemMvOFpPNmE5dmYwUnQ5djlBd0NuWHErL1NDd1dGd0JBUjBmSGsyS3h1QkFBTkJyTkVvbEVVaExkUGwwaWtSVEV5dVZ5K2FFOEhrOFd2ZjVhdDl2OVUycHE2aDhpa1lndlFSV2w0TmFnZEkzTWI1TWtFMHBpUU1qdzlSZnZMaEtKcGdVQ2dmcllhNHAzSjFNRnRTSDlvMDdqR0tJa0JxUS9mcisvem13MlA1NmRuZjE0S0JUcTVQUDVHYVdscFIrSXhlSnBOcHZ0Zy9iMjlxY0xDZ3JXQ0lYQ3JQcjYrc3ZzZHZ1WE1wa3NVeXFWem5HNVhEOENzQ1k2cjE2dnY4aGlzYXh6T3AxZjhuZzhCY3V5bmRYVjFiOEZnSWFHaGl1S2lvcSt5cy9QLzlEcjllNlFTQ1F6WThjMU56ZmZFdHV1cmExZHFWS3BEc3ZLeW5veUZBcFpVbEpTL2dnQTA2ZFAveUMyVC9mdHRyYTJod0tCUUoxSUpNcjMrWHk3eldiem81bVptZmVIUWlGejl6cUtSS0s4bVRObmJ0eTJiVnNXQVBkSS9ENUo4a2lHSkFiajJZYlFGTUhrME5EUXNBb0ExR3IxaWRPbVRYczNFQWkwMTlYVm5Rc2dvdEZvbHVibjU3L2IyZG41WEZOVDA0MEFmQUJRWFYyOXlHQXdYSm1ibS91djJ0cmFwUXFGNGhpbFVubkNqQmt6dm8wL3QxcXRQbG10VmplVmw1Y3pqWTJOVnpvY2pzK2o3Y1REcmEydHQ1YVdsdlpJN0ViSVdFbUdObVM0cU5NNGh1SVNHRkRqU3hKeU9wM2YrdjMrNXV6czdNY0JnTWZqQ2ZsOHZyeXhzZkZ5UHA4dkx5b3ErcHhoR0hFNEhMWjd2ZDZkQUJBS2hWUk9wL003cDlQNWVXL256Y25KZVRZM04xZFVVVkdSQ3NBZS81N0w1ZnEybzZQakg2bXBxZGNybGNwallwMjg3dWZ3ZXIwYjVYTDVmSUNiUHJSNzkrNThBSkRMNWNmazVlVzlIRDNYRC9YMTlaZnhlRHdmQUloRW9wSkFJTEF2TnpmM2hlaStzeG1HRVhxOTNqM2R6eThRQ0pSOFBsK0Z1Q3l2aEpBRHFBMGhZNERwSzk3ZDUvUHRTa2xKdVVhaFVCeEY4ZTZFSkJmS25qcTJkb0lTR1pBKytQMytmUUQ4c2RjMm0rM2pmZnYyclRBWURKZG5aV1U5RVF3RzIxcGJXKy9tOFhqU2twS1MvK2wwdW5NQ2dVRGwzcjE3ajIxcmEzczRkcHhBSURDSXhlSWlBSXhjTGorZXgrTXBvcGxXOTNjWUpSTEpkSVBCY05tTUdUTytTVTFOdlQ1V0h0OWhqTVpLeXFNdmVRS0JRQWtBa1VnazZQUDViR3ExZW1sT1RzNHpvVkNvbzcyOS9WR0ZRckdvcUtqb1U3VmF2WVJsV2FIRDRmaks2WFIrRnp0ZmJDa1BtODMyZnZmUExwVktTOExoc0ExeFU2RUlHYWl5c3JMellva01wakJxUThpb3lzdkxXNTJabWZsUUpCSnhtRXltQjdySHU5dHN0bzl0TnRzSHNYaDNBTXIwOVBTN1VsTlQvd0FjK0k0SHVIaDNuOCszci90MlZJOTRkNFpoaEtCNGR6Sk9rcVFOR1JZYWFSeERsTVNBREpaWUxDNHFMQ3hjeStQeCtCMGRIZjlzYW1xNkRZREQ0L0ZzS2lnbytGQ3IxYTdvNnVwNk8vNFl2OTlmTHhhTHA1V1dsaDcwQk5qbGNxMlBiZ3BuelpxMVBSYUhDQUNCUUtEQlpETGQ0L2Y3dDZTbnAvOWRwVkw5SHdBVUZSVjlEeUJTV1ZtNU1ETXo4NzdZVTJLV1pRWHo1czB6OGZsOGljZmoyVlpYVjNlTzMrK3Zpa1FpM3ZUMDlEdXpzcktlRUl2RkpZMk5qVmZHcnNIajhSaVpUUFpicjllN3ZiT3o4NlZZZWJTamlMeTh2UDk2UEo3eUVmNFZraVNSREVrTXFBMGhvODFpc2Z5OXIzaDNpVVJTVWxsWmVWZ2dFTmhMOGU1a0trbUdObVM0YUNvQUlSTlFXbHJhclY2dmQ1dkQ0VmdubDh1UEQ0ZkQrM3crWDMzOFBrcWxjcEhUNmR5TWFGeEpqRUtoT0NZek0vTUJnVUJnWUJpR2lVUWlBWS9IczdtaG9lRm1BSjBBb05WcVYyWm1adDdwY3JsK3N0dnRIOXBzdHMvQVpUVUZjQ0NEbnN2bCt0N244MVUyTmpaZW9kRm9scWxVcXNWK3YzKzMyV3grS2pNejgxNmZ6N2VqcTZ2cmZjU05Ec3JsOHZrYWpXWmxTMHZMWGVDbW1tcFNVMU5YZWIzZVg1eE9aN1ZFSXBGSGt5dkVQc2VSMFN4NmJFZEh4eXRlcjdlM0RMQ0U5S3Fzck93TmdPSlNSa3ZzTzRGaUc1T0hRcUU0dHFpbzZLdHdPR3p6ZXIwN2xFcmxNZTN0N1U4MU56Zi9NWDQvcVZSNmVDemUzV1F5M1pXUmtmRkFmK2R1YTJ0N1NLZlRuU01TaWZLak1ZMTNsSldWZVVPaGtIbkhqaDA1d0lGRU9EdDM3cHhKOGU1a3RGRWJRaWFVZWZQbWxjWVNHUkF5a1JtTlJyYXYxT3VFa0xFM25tMElmU2NrcCt6czdLZGkvKzFuejU1ZEMwQ1NhRCtEd1hDbDBXaGtkVHJkY29sRU1rMGlrVXpUNi9VWHg0NmRNV1BHQnBGSVZCSjdUNlZTbldRd0dGWVpqVVkyTXpQeklibGNQczlvTkxLRmhZVmZ4czVaV2xwYWFUUWFXWmxNdHRCb05FWkFJVldFakN1YW5qcUdLSWtCSVlTUW9hSTJoSXdGaVVReVhhRlFISy9UNmM1VEtCVEh4c3BGSWxGK2FXbnBMcXZWK3JyVCtmL3MzWGw0RkZYV0IrRGZyVTQ2Q3lRRVF0aVZMUW94Sk4yM0dnUUVRUkZSQkRkUVZGQVVFUjJVZGZoVUJuRkJSeDNjd0FVVmR3ZEZ4bkVRaEJFR0JBbWdLSmlxem9hQWlRU0lRQWhrSlV0MzBuVy9QN0tZa0QyZGRQVnkzdWZ4SWFtdTVYUmI2ZE9uNjk1VEJkc0xDZ29VbEYvNXF6WGZ2V3ZYcmpPNmQrLytiRmxaV1ZaMmR2WW5YYnAwZWZTU1N5NzU3OW16WjkvTXpjMzliMzUrL3ZhQWdJQ3ErZk0wMzUwUTkwZEZvMnRSQXdOQ0NHa0RsUTBNVkZYMTV2a29sRU5JVzJyU2ZQZHUzYm85MmExYnR5ZEI4OTJKRi9HUkhPSVVLaHBkaUpvWUVFSkkyL0NGSmdhVVEwZ2JLejExNnRUejljMTNUMDFOSGRlK2ZmdEJvYUdoVTlxM2J6KzZwS1RrVUZGUmtYTDI3Tm1QN1hiN2Fadk5kakF2TDI5OVZsWlc3SVh6M1UrZVBQbDBYbDdlMTlYbXU4Tm1zNTNOeU1oNHRMaTQrT2VNakl6WEFnTUQyd0VvclF6bWp6LytXRlI5dnJ2TFh3M2lVM3doaHhCQ1NLdWorVXZFMDNETzExWTJNaUN0ajk0VENDSGVqSEpJNCtoS293dFZOakJJU0VoSTBUc1dRZ2p4SnI3UThZNXlDQ0dFdEExZnlDSE9vcUxSaGFpSkFTR0VrSmFpSEVJSUlVUXZWRFM2RmpVeElJU1FOdUFqVFF3b2h4QkNTQnZ3a1J6aUZDb2FYWWlhR0JCQ1NOdndoU1lHbEVNSUlhUnQrRUlPY1JZVmpZUVFRanllRUlJU2ZSdFNGSVdHeEJKQ3ZCYmxFT0pXVENaVGRHVWpBMExjR1hWS0pNVDlVQTRoaEJDaUY3clM2RUxVeElBUVFraExVUTRoaEJDaUZ5b2FYWXVhR0JCQ1NCdndrU1lHbEVNSUlhUU4rRWdPY1FvVmpTNUVUUXdJSWFSdCtFSVRBejF6U09Wd2RacmJTQWp4UnI2UVE1eEZSU01oaEJDUFIwME1DQ0dFdEJUbGtNWlIwZWhDbFEwTUVoSVNVdlNPaFJCQ3ZJbXFxbFAxanFHdFVRNGhoSkMyNFFzNXhGbFVOTG9RTlRFZ2hCRFNVcFJEQ0NHRTZJV0tSdGVpSmdiRVUxeXZkd0NFTkllUE5ERm9OSWNJSVJnQUk0QUFBUDRBcE5ZNHNNVmlxZHgvUkd2czd3SWFnRklBTmdCMnhoamQ3b2NRNGxJK2trT2NRa1dqQzFFakhPSkt2MmZsRDlpU2N2eHBvNS9reklmR0dhMFdrSk1NVE1MdGxuNC9oZ1FhMzlBN0Z1SitmS0dKUVJOemlEK0FDQUM5S3Y0MXRuSVlvMXA1ZndCZ0I1QUZJQVBBbVlyZkNTSEVaWHdoaHppTGlrWkN2TkNCNDFrM3pWMjNaOTNXZ3llQzlJNmxOUVQ0R1RCN1ZMU21DZUVIZ0lwR1VnczFNYWdTZ1BLQ2NWOGI3ZityTnRvdkFBd0hrQWNxR2draExrWTVwSEZVTkxvUU5URWdyckR1bDkrV1RmOW94K05ITW5NRDlJN2xRbGRHZGtmNnVYeWN5Q2xzOGpidGpQNWkxcFZSMnNvZGlZYjM3aDVOdzlaSW5YeWhpVUVUYzRnUjVWY1lQVkZiWEJrbGhKQkcrVUlPY1JZVmpTNUVUUXhJV3pxYWt4TzJMZW5rQnc5OXRudnllVnRwbXgybmMvdEF0R1RFNjdqTGV1SERlNjZDUXdqOE96NE5iKzFLeHM5SHp6UzRUV2lnVWN3Y09kQ3g0cnRFZXE4aVBxK0pPVVNDNXhaZUFXaWxPWmlFRUVKYUYzMFFjeTFxaEVQYXhKSE0zSDRydGlXdlg3VXIyZFNXeDdrKytpSThkOVBsemRxR01jRFVNeHlNbFgvT3RaZVdJYUo5RUs2TTdJN0RtYm5JTGFwN0pGckg0QUJ4NzdBQlpTdStTL1N2V3FpMVBIYmkzWHlraVVHTGNzaXNXYk13YmRvMFhIWFZWVlhMOHZMeWNNc3R0K0R6eno5SGp4NDlXaXMrNHFWYWFZNjgyNkE1OHVSQ1BwSkRuRUpGb3d0Ukl4elNGbEl5Y3E5NWZQMVBHNzVKVEcvZm5PMk1CZ2xkUTROeEl1ZDhrN2ZabW5JQ1cxTk9OQ3UreDhhWkVlenZoN2pmVG1GVFlqcStPNVFCZTFuRDFWL25kb0hpN21HWGxxN2NrZWlwVjB5SWkvbENFNE9XNUpCZHUzYkJhclhpL1BueldMMTZOUURBWkRMQllEREFack5oMGFKRk5kYVBpb3JDdm4wMXAwTVdGUldoVjY5ZUFJREJnd2VqWjgrZUFJQ1RKMC9pd0lFRE5kYmRzMmNQRml4WWdFV0xGbUhxMUQ5SGV5VWxKZUcrKys0REFEREdFQllXaGxHalJtSGh3b1VJQ1FscDd0TWlMa1J6NUlrdjhJVWM0aXdxR2dueFlGL0ZwejQ2OWVOdHp5YWZ6QTVzeXZvOXc5cGg5S1U5TUdIUXhSamN1d3ZHdjdtNVRlTXpHaVQ4T3o0TkwyMnpObm1iTHFGQjJsMURJa3RYN2toMHV6bVp4SDFSRTRQYVRwMDZoWlVyVjJMVHBrMTQ3TEhIOE9LTEw2Smp4NDVRRkFVdnZ2Z2lObTdjaUVXTEZ1SDExMTlIeDQ0ZGEydzdldlJveE1YRlZmMjhjZU5HQU1ESWtTT3JmaDQ5ZW5TdFkyN2F0QW05ZXZYQ3BrMmJhaFNObGZiczJZUEF3RUFjTzNZTXk1WXR3OU5QUDQzWFhudXR0Wjg2YVNVMFI1NzRDc29oamFPaTBZV29FUTVwTGFlRmFQZnR2a052ei81aXo5M1poYllHaHd2Rjlnckh6YkY5Y0l1NUQweTlPbGN0L3lQM1BENjVkMHl6anB1UmV4NXoxdTFGZHFHdFNldmJIUnFPbml0bzh2Njdkd2pXYnBmNzIxL2ZrZFNrSXBpUVNyN1F4S0M1T1NRdkx3OFBQdmdndW5YcmhpbFRwa0JWVlZ4NjZhVll0bXdaMXExYmgvRHdjTng2NjYxSVRVM0ZrQ0ZER3R6WGxDbFRBQUEybTYzcTU2S2lvaHJyNU9mblkvZnUzVml4WWdYbXpadUh3NGNQWThDQUFiWDJKVWtTK3ZidGk0Y2VlZ2p6NTgrSHBtbVF2R1BVbzllZ09mTEUxL2hDRG5FVy9lRzRFRFhDSWEwaDVXVDJ4YTl2MkwvdXBXM3E4S2FzZit4Y0FSeWFockNnOGkrS1U3UHlNT25kL3lHL3BQbGQ3WE1LYlNpMGx6Vjd1NmJvMWJHZGRyT3ByLzJON3hzcUdHbFNJL0ZkemMwaEF3Y094TFJwMC9ESko1L1VXTjZ4WTBmTW5qMjcxdnBIang2dE5keTAwcGRmZmdtZy9FcGo1YzhYWG1uY3NtVUwrdmJ0aStIRGgyUElrQ0hZdEdsVG5VVmpKWnZOaHFDZ0lDb1kzUXpOa1NlRTFJV0tSdGVpUmpqRUtlbm44b2N2L3ZyblRmK09Ud3R2NmpaNXhYYThzRlhGOHY5Wk1VbnVoejIvbmNMcC9LTEdOMnlCSUg4REhyenlNbnlUbUk2alo1dCtoZkhpVHUyMUd3YjF0cS9hbGR6Z0ZVWW1TVFNjaU5USlI1b1lORHVIR0kzR3FpS3ZNY09IRDBkaVlpSWVmL3h4RkJZV1l2ejQ4ZWpjdVh4MGdzVmlBUUFFQmRVL3JXM1RwazJZTUdFQ0FHRENoQWxZc1dJRkZpeFlBRCsvbWg4MU5FM0RvVU9IOFBiYmIrT09PKzVvN2xNaWJZam15Qk5mNVNNNXhDbFVOTG9RTmNJaHp2aHYwdkcvVEhsdjIydnh4OCsycUJsQjVUQ2V4Z1FiL1JEVG8xUHpEOENBcGVNdEdEL29Zcnc4YVRpK3RoN0ZtOThuWVcvYTZRWTM2eDBlb2wxMzJVWDJkM2VuMEpCVTBtSyswTVNnSlRsazM3NTlHREprU0wxWC9BNGRPb1JmZnZtbGFsMmcvSXJoNk5HanNXWExGZ0ExcnlpV2xKVGc1cHR2QmxCemVHcGFXaG9PSHo2TWxTdFhBZ0RHakJtREYxOThFWHYzN3EzUnRmWEtLNitFSkVtNDZLS0xjUHZ0dCtQT08rOXM3bE1pYllUbXlCTmY1Z3M1eEZsVU5CTGk1b1FRQVovdlQxdjU0R2U3WnAzT0x6SzA1YkVrQml3WUV3djU0czZOcjF4Tmw1QWdYTkcvR3dDZ3pLRkJ6VGlMdEt3ODJCME5md1BjdDNPSU5tWkFML3Q3ZXc1U3dVaWNRazBNR3ZiWlo1L1Z1WHo0OE1aSHVkOTU1NTM0NElNUEFBQ0JnWUZWalhEZWVlZWRxblcrK2VZYkNDRXdlZkxrcW1VMm13MmJObTJxVVRUdTJiTUh3Y0hCTFhrS3BJM1FISGxDS0ljMEJSV05Ma1NOY0VoenBXY1ZkbjkraTdMbTZVMEhybW5LK3QwN0JLTmpjQUFPbnNwcDBmRTBBYnl3VlduV05pR0IvbGozd0ZoOHBmeU9MY25Ic0NucFdKTStCUFNQQ05XdTdOKzk5TU1mZnFXRVRwem1DMDBNbk1raGQ5OTlkNTNMUzBzYmIzSXllL2JzcXFMeHd1VUE0SEE0c0dYTEZpeGF0S2pHVmNuRXhFUTgvZlRUeU1scDJmc1JhWHMwUjU2UWNyNlFRNXhGUmFNTFVTTWMwaHpwWjNMNGs1dC8yclIyLzI4OTYxdkgzeUJoU084SWpCbllFN2VZK2lJMHlJaGh5OWU3TWt3NE5JRUpiMjFwMWphUlhUcG93L3AyS2Z2a3A4UE5HekxFR00xcEpENnJMWEpJbHk1ZGNQZmRkOWQ1SlZMVE5HUm1adUwrKysrdldsWlNVb0x4NDhkWC9mN3d3dzhqTEN3TWVYbDVtRGh4WW8xN0xuYnQyaFd2dlBJS3RtelpncGdZbXAzaGJtaU9QTTJSSjZRNXFHaDBMV3FFUTVya3UwTW43cDYrWnZmcUgxSlAxVG1PYTNpL3JwaHoxU0NNSDNReFFnUEw1L2JieWh3NFgxSUtaY2x0elRyV3I2ZHpNTzJqSFUwZUluU2hvbVorVTN4cDF3NmFmRkdFNDdPZmY2T21CS1RWK0VnVGd4Ym5rUHFHcHdJMWg2Z2VQSGdRR3pkdWhOMXV4LzMzMzQ5TExya0VXN1pzcVdxRUV4Z1lXRFhYc2RKamp6MkdvVU9IMWlnWUFjQmdNR0RzMkxIWXRHa1RGWTF1aHViSUUxS1RqK1FRcDFEUjZFTFVDSWMwUmdoaFdQdEw2a3NQcnRrOTkxaDJnWDk5Ni8xOE5CUGRPd1NqUjFnN2pPemZIVDhmemNSMWIyeHVzNkUrcldWQTF6QXRwbWNuYmQwdnFmVSt0NFl3QnZwbW1OVEpGNW9ZT0pOREt1K3RXSmZxUTFRN2RlcUVjZVBHWWNHQ0JRZ0tDc0t6eno2TGlSTW5WajFlVWxKUzQzY0EyTHk1L2dZb2l4Y3Zydm81UGo2K0phR1RWa1J6NUFtcG15L2tFR2RSMFVpSW0vanRWRUhFaXU4U1BuNWk0LzRKalNWSFRRRHIxYU5Zcng1RlRJOU8rUDFzdnRzWGpBTzdoWW1vYnAyMHI1VGY2WDJIdERwcVlsQy9xVk9uWXVIQ2hmVSsvdWFiYjFiOTNLMWJOM1RyMXEzcTk2ZWVlZ3JBbjdmY3FPeTBTandQelpFbnBINlVReHBISDk1Y2lCcmhrUG9jUFpzLzhJVXQ4WnMrK3ZGUVpITzNUVHFaM1JZaHRhcW83aDFGWkVRSDdXdHJ5d3ZHVHUwQ3l3TDlEV3ByeGtXOGh5ODBNV2hpRHRFQTFPaEswbERCQ0FCejU4NTFPclpXWWdOMUoya1RORWUrRGpSSG5sVGpDem5FV1ZRMHVoQTF3aUYxeVMwdUh2TzFtcjRwcjlnV09KbjM5Ym9QVEFaSlFvR3RsRzFLVEcveFVLaVFRSC90MllsRDNyOXI4Q1hMV3pNMlFqeEpFM09JSFVDV0M4SnBDMW00b09BbHpxTTU4b1NRMWtCRm8ydFJJeHhTeThFL2NrYzh2djRucjcxeDJUMURCMmdyZHlhMitJdVNBRCtEZU9vR3kxZXpyNHArdURYakl0N0ZSNW9ZTkNXSDJBQmtBQmdPSUFKQXE5elV2STNuSTlwUVhqQm1WUHhNV2dITmtXOFl6WkVuMWZsSURuRUtGWTB1Ukkxd1NGMUtOWWM0MThKdlpUMUJjNzg1cms1aXdGTVRMTi85OVZyekhhMFlFdkZDdnRERW9JazVwQlRsQlZnK0FIOEFEZDZzM1Uxb0tJL2JWdkV2Y1JMTmtTZWtlWHdoaHppTC90Z0lJVzVyNlEyV0h4WmZMNC9UT3c3aS9xaUpRVGxXUGsvTEJycGk1N05vam56amFJNDh1UkRsa01aUjBlaEMxQWlIa0thYmYzWE1nWWNHWDNUZDAzb0hRanlDTHpReDBET0hXQ3lXRGdBUUh4K2Y1K3BqazZhak9mS05vem55cEM2K2tFT2NSVVdqQzFFakhFS2E1dDdoQTVJZkhoODdzVnRJU0tIZXNSRGlMdlRNSVVLSVhMMk9UWnFPNXNnM2pPYklFOUp5VkRTNkZqWENJYVFSdDVyN0hsMThIYjg1TWlUa2pONnhFTS9oSTAwTUtJZVFCdEVjK2ZyUkhIblNFQi9KSVU2aG90R0ZxQkVPSVEyN1prQ1BNMysvWmNndGwzWU4rMTN2V0lobjhZVW1CcFJEQ0drNW1pTlBHdUlMT2NSWlZEUVNRdHpDMEQ1ZEMxNi9iY1F0QTd0MlN0UTdGdUo1cUlrQklhUStORWVlTklaeVNPT29hSFFoYW9SRFNOMEc5ZWhrLy9qZXEyOGQwQzFzbjk2eEVNL2tDMDBNS0ljUTBudzBSNTQwaFMva0VHZFIwZWhDMUFpSGtOcjZSNFRhTjh5K2ZrcmZ6cUU3OUk2RkVIZEdPWVNRNXFFNThvUzBIaW9hWFl1YUdCQlN6VVVkMjlzL25uNzFRMzA3aDI3VU94YmkyWHlraVFIbEVFS2FpT2JJaytid2tSemlGQ29hWFlpYUdCRHlwNjRoUWFVcnBveGNNaUt5K3lkNngwSThueTgwTWFBY1FralQwQng1MGx5K2tFT2NSVVVqSWNUbE9nWUhPRjY4WmRpcnQ1cjd2S3AzTE1RN1VCTURRZ2hBYytSSnkxQU9hUndWalM1RVRRd0lBZG9GK0d2TEpnNys1TjRyQnZ4TjcxaUk5L0NGSmdhVVF3aHBHTTJSSnkzbEN6bkVXVlEwdWhBMU1TQyt6bWd3aUNjbldqWStjblhNQTNySFFvaW4wVE9IS0lwQ2VZdTROWm9qVDBqYm9xTFJ0YWlKQWZGcFQ5OW8rZjdSc2VaSmVzZEJ2SStQTkRHZ0hFSklIV2lPUEhHV2orUVFwMURSNkVMVXhJRDRzcjlkTC8vNCtEaCszV0s5QXlGZXlSZWFHRkFPSWFRMm1pTlBXb012NUJCblVkRklpTTZDL0kyT0VaSGRpdldPbzYzMERtOXZtRDA2T25uaHlQN2pHV05sZXNkRHZCTTFNV2hiblBQZUFLQ3E2akc5WXlHa0VzMlJKNjJGY2tqanFHaDBJV3BpUU9veXBFL0VtM0YvdlhtOTNuRzBsZk4yZSt3Zitmay9oSWVINStzZEMvRmV2dERFUU04Y3doaExyL3pSMWNjbXBDNDBSNTYwSmwvSUljNmlvdEdGcUJFT3FRdGo3RHlBdzNySFVZbHpQaGpBWE1aWWlCQmlxYXFxQjUzY3BkczhOMEk4R2VVUVF2NUVjK1FKY1MxSjd3QjhUREtva1FGeFk3SXNUMk9NL2NRWW13N2dWc1pZZ2l6TE4rb2RGeUdONFp6ZlZkbkl3SXRSRGlFRWY4NlIxenNPNGoxOEpJYzRoYTQwdWhBMU1TQnV6STl6dmh6QVg0VVFHbU1NUWdnQU1EREd2cEZsK1MrS29yd1BRTk0zVEVMcTVndE5EQ2lIa01iUUhIbENXc1lYY29penFHZ2t4TWRGUjBlM054cU5YelBHeGdvaGJJeXgrUURlclNnY253THdGSUIzT2VlbWdvS0NoYW1wcVRhZFF5YWtGbXBpUUFqTmtTZWtwU2lITkk3bVJiZ1FOY0loN3NaaXNYVFhOTzBIeGxoZklVU09wbWszSlNRazdKVmxXUURsTi9TdUdKNjZEa0N3RUdLZkpFbmo0K1BqOC9TTm5CRGZvMmNPcWY2ZTRPcGpFODhWRXhQVFVaS2t5dzBHUTdETlp0dWVrcEp5WHUrWUNDRXRRM01hWGNoZ01DUlhhMlJBaUs1TUpsTzBFT0p3UmNGNDBtNjNYNWFRa0xEM3d2VVVSZG5rY0RndUYwTGtNTWFHYTVwMlpOQ2dRUmZwRVRNaHZveHlDUEVrc2JHeEEvejgvSDQyR0F4YmhSRHJqVWJqbnVqbzZJdjFqb3NRMGpKVU5Mb1dOVEVnYm9GemZxY2tTWWtBUW9RUVA5anQ5cjRwS1NtbjYxcy9JU0VoeGVGd1hBVGdFR09zaTlGb1BHbzJtMGU0TG1KQ0d1WWpUUXdvaHhDUFlES1pKdnI1K2YzTUdMc0VBQmhqWUl5WkF3SUM0aXM2ZEJQaVZud2toemlGaWtZWFVoUWxoaG9aRUoweHp2a2JqTEV2VUQ0OC9YMVZWVWVtcEtUWUc5c3dNVEd4VUZHVUtDSEVUaUdFSkVuU1hsbVdxZDA1Y1F1TXNiWFZHaGw0SmNvaHhCTnd6aDgzR0F3YkFIUVFRbndGb0xLeDJqWUFuUUg4S012eTNUcUdTRWd0dnBCRG5FVkZJeUUrd21LeCtIUE80eGhqY3dFNE5FMTdRRkdVQjV1N0gxVlZyMkV3bENna0FBQWdBRWxFUVZTTXJSUkNhQUQrd3psL0FmUmVRblFtaFBpQ0doa1FvcC9JeU1nQXp2bm5qTEYvQ0NFWWdHV3FxdDRPbEY5cFZCVGxlazNUVnFDOENlTWF6dmsvUUEwWmladWdITkk0bXREdVF0UUloK2hsNk5DaG9YYTcvU0JqckNlQUVrM1RSbG10MWdQMXJkK1VwaGVjOHpzWlkyc0ErQWtoZHR2dDltdWJjc1dTRU5JeWxFT0l1K0tjOXdEd0RXUE1BcURBNFhCTVRVaEkyQXpVemllYzg5bU1zZGNBQkFvaHZzbkx5NXYrKysrL1UzTTFRdHdjWFIxd0lXcGlRUFFRRXhQVHI3UzA5SFJGd1poZlZGVFVxNkdDc2FsVVZWMVhXbG9xQ3lIc2pMRlJScU14bzErL2ZoMWFJV1JDU0Iwb2h4QjNaRGFiaHpER2Zxa29HTlBzZHZ2UXlvS3hMcXFxdnVOd09HNEFrTVVZdTZsRGh3NC94c2JHOW5WZHhJU1FscUJoQWE1RnlaNjRWTVhWd0xVQVdGbFoyZThsSlNXbmc0S0NqcHBNSm4rYnpYWTRKeWZuMDh6TXpEY0FPQ3EzcWZ4V3VDNE5QY1lZaXdnTEM4dU9qWTI5TERFeDhYRHJQaE5DR2xiWndFQlZWWThjWGxReG5NOElJQUNBUCtyNFV2Znl5eTgvVkxGdWhHdWo4d2dhZ0ZJQU5nQjJ4bGk5NzFXazlaak41bnNsU1hvSFFCQ0E3MjAyMjIwcEtTblpqVzJYa0pEd1BlZDhDSUQvTXNhaS9mejhWTFBaZklQVmF2Mnh6WU1tcEE2ZW5rTmNnWWFuRXVLbFpGbGVCZUJoQUxEWmJFa0JBUUV4WldWbFozSnpjemNLSVVyRHdzSnU4dmYzNzVXZm43ODVOVFgxRmxRVWp0VUx3d3VIcC9ibzBlTWZBQ0JKVWxDWExsM21BY0RwMDZlWEEwQkVSTVIwZzhIUUhRQWNEc2YxQ1FrSi8zUEY4eVFFOFB6N0NBb2hqQUM2QU9nRklBTGxCYVRiK1BISEgvc0F3QlZYWEpHdWJ5VDFzZ1BJQXBBQjRBeGpqSWJLdHkzR09YOEZ3RUxHR0JOQ3ZDdEowcno0K1BqU0MxZHM2Ryt6VDU4K2dSMDdkdndYWSt3bUlZUW1oSGpJYXJWKzRJTDRDYW5CMDNPSUs5QUxRNGdYNHB6L0FHQTRZNHdWRkJTOEd4SVM4aGVielhZNEpTVmxCSUJ6RmF1RlJrVkY3UTBLQ29vNWNlTEV2S3lzckRlQmhvdkdhanJMc3B4MXdUcVNMTXNmQXJpdkl2a3Z0VnF0TDdiTk15U2tKczc1V2dCUVZYV3EzckcwaEJBaUJFQTBnSDE2eCtMaGhnTklZWXdWNkIySXQ0cU1qQXdOQ1FuNWlqRjJMWUJTSWNSOFZWWGZxVy85SnM2UmZ3SEE0NHd4Q2NCS204MzJPTTJSSjY3azZUbkVGV2hPb3d1WlRLYm95a1lHaExTRjRjT0hCM0hPVHpER2hqUEdVRnBhT3BneE5nZ0FUcDA2OVJUK0xCZ0JJUC9reVpQTEFDQThQSHhHS3h4ZVV4UmxocVpwc3hoalRKS2s1MlZaM2dwNm55RXVvS3JxVkE5UDlrYVVYMkdzVjFwYUd0TFMwbHdVanNkeXU2dTAzc1JrTWwwYUdocXFNTWF1RlVKa0FSalZVTUhZVktxcUxtR01QUUNnQ01DQ2dJQ0FiOHhtYzVqVEFSUFNSRjZRUTlvY2ZaaHpJV3BpUU5xU3lXU0tMaWtweVdLTTlRS1FiYmZidXljbEpjVUhCd2ViQWFDNHVMaldGUXk3M1g0QUFBSURBd2UyVmh4V3EvVUR4dGhnSVlRZHdIV2M4K01EQmd3SWFhMzlFK0tsSkRSUzdFeVpNZ1ZUcGt5cCtsMElnWk1uVDdaMVhHNGpMUzBObXFZMXRsb0E2TE5ObXpDYnpkY2FESWI5QVBvN0hJNWpSVVZGNlE2SFk1dkpaQ29lT0hDZ3RXdlhyZ3NCR0twdjA5Z2MrZXIvQWZnSVFIREZ3OWRKa2hSdk5wc3ZhYk1uUkFocEZucGpkYTFrVURNYzBnWXFtaEVvakxGMkFQWXl4aTVPVGs3T0JBREdtSDhEbTFaK0FuTTBzRTZ6eGNmSEs1SWs5UVZ3bGpIV3MxMjdkc2Vqb3FKNnQrWXhDS21PYzM1WFpTTURiOVcvZjMvMDc5Ky82dmZTMGxMY2VPT05OZFpKU2txcXRkM2h3NGRSWEZ4YzV6NFRFeE94YXRXcVdzc2REZ2RHamh4Wlo1R1drcExTbE9LdFZmMzY2NitZTVdNR1VsTG9iaU42NEp6UGt5VHB2d0E2bEphV0hqVVlETDBEQWdKNjUrVGtyTXZPenY3STM5OC92R2ZQbnE5RlJrWnV3QVdGWTMxT256NjkvUFRwMDh2UG5EbnpSdlZsNTg2ZGU4dmhjSndCMEUrU0pLdkpaTHE2alo0V0lWVjhJWWM0aTdxbnVwQ2lLREY2eDBDOEQrZjhiY2JZZ3loUDFDOHBpcklFMVlyQTR1TGlROEhCd1NhajBUaTB1TGo0UlBWdEF3SUNCbGVzVS91VHBwUGk0K05QeGNiRzl2SHo4OXNISUNZd01QQ3d5V1M2S1NFaFlWdHJINHVRaWk3QkFPQzFuZSsrL1BMTFJ0ZVpNMmNPNHVMaWFpejc5dHR2RVJnWWlObXpaOWRhdjIvZnZuaisrZWRodDl1eGNPSENxdVdhcHFHNHVCaVNWUE83WlNFRVhuLzlkVVJFUk9DNTU1N0RtalZyOFA3NzcxYzlYbHhjaktDZ29CcmI3TjI3RjBPR0RLbDFiRTNUYXUwZkFENysrR01NR2pTbzZ2Zmp4NDlqd1lJRldMSmtDV0ppeXROb1ptWW1Nakl5WUxGWUdubzVpUFA4WlZuK0dNQlVBQ2d1THY0NktDam8xZ3ZueUo4NGNlSnZVVkZSZTBORFF5ZEdSRVE4WERsSHZpRW5UNTVjWFBGajU4ckdhcFhMT25mdS9GY2h4R2NBYmpjWUREdk1adk5jcTlYNk5nRHFpa3ZhaEMva0VHZFIwVWlJQitPY2Z3OWdOQUNtYWRvTXE5WDZUL3g1OVJBQWtKT1Q4M0Z3Y1BES25qMTdMc3ZMeS9zT1FHN0ZReUhkdW5WN0JnRE9uajM3WGx2RWw1aVlXQmdkSFQzWWFEUit6aGk3eldBd2ZNczVYNmlxYXFNZktBaHBEaUdFMXlSNlRkTXdZc1NJR3N2c2Rqdmk0K09idkk5NTgrYmgyTEZqTlpadDNicTE2dWVOR3pjQ0FFSkNRdkRHRzI5Zzl1elptRFJwRW5yM0xoOFE0SEE0WUREVXZtREVHTVBLbFN2eHdBTVA0SjEzM3NFamp6eUNlKys5dCtweGk4V0N1TGk0V3RzZU9IQUFoWVdGYU5ldVhZMTFkKzdjaVpDUTh0SHJPVGs1Nk5peFk0M3RqaDA3aG9jZmZoaVBQUElJcnIvKytxcmx1Ym01V0xKa0NaNTY2cWxhcnhWcEhiR3hzVjM4L1B5MkF1QUFpb1VROXpnY2pnVkEvWFBrKy9mdi8xVjRlUGlNcGhTTkRhbm93bm9INXp5Rk1mYVVKRWx2Y2M2akN3b0tGcWFtcHRxYzJUY2hkZkdtSE5KV3FIdXFDMVUyd1VsSVNLRHhOY1FwMGRIUjdRTUNBcXdBK2dzaE5BQWpWVld0cit1aUlUSXlja05vYU9qRTB0TFNVN201dVJzQW9PS1dHejF6Y25JK1AzcjA2RDJvK0FhMytoeVUzTnpjLzFUKy9QdnZ2OTlXYlo5MWRVOXRFT2Q4RVlDWEdXTU13TDhVUlptS0N3cGNRbnhWeGIwWFJ3SDRDZ0FTRWhJd1lNQUFCQVlHSWpNekUvZmVleS9DdzhOeDlPalJHbGZuS3Evc0dZM2wweUh6OC9NUkdocUtuVHQzNHF1dnZrSkJRUUZtekNqdmM3Vjc5MjVzMmJJRkw3NVl1Nm54aFZmOUNnb0tNR2JNR1B6MDAwOTFGby9aMmRrSURBeEVjSEJ3amVVV2l3WDc5Kyt2dGMzSmt5Y3hjK1pNZlBqaGgralJvMGZWdXJ0MjdVSklTQWp5OC9OeDU1MTNZc21TSlJnNWNpUUFRRkVVUFBIRUUxaTBhQkhHamgxYi9iVkNTVWtKRGh3NGdDVkxsdUNsbDE3Q0ZWZGNVZm53N1FEaUdHTlpqYi9xcEQ2Yzg4RW92NGRpRnlGRXVzUGh1REV4TVRIWmJEWVhTSkxVL3RkZmY3MzR3cEVyUVVGQkYwZEZSUjNUTkszWWFyVUdBMDUxNDY1aU5wdW5TcEwwSG9CMlFvZzR1OTArcVNuM2dpU0V0QzZhMCtoQzFBaUh0QWF6Mld3T0NBZzRBYUEvZ05PbHBhVjlHaWdZQWNDUm1wcDZ5NGtUSithVmxwYWVEZzhQdnk4OFBQeGV1OTMreC9IangyZFZMeGd2RkJZV05ybnlQMmZqVmxYMVZRQlhWelRJdVVPV1phdkZZZ2x1YkR0Q2ZGRmNYQnhlZWVVVkFPWHorYUtqbzNIbzBDSFliRGJzM2JzWGUvZnV4YzZkT3dHZzZ1ZWRPM2VpWGJ0MlZjdHZ1T0VHSkNRa29LU2tCT2ZPbmF1NlFsanBpU2Vld0pneFl6Qm16SmhhdzBRTENncWdhUnBPbktoUkYrREREei9FdGRkZWkyblRwbFVWaktOSGoyNzArZlRvMFFQVHAwL0hnZ1VMVUZKU1V1TXhoOE9CcFV1WDRvb3JycWdxR1BmdTNZdUhIbm9JUlVWRmVPdXR0ekIrL0hoY2ZmWFZ1UExLSzNIVlZWZmgxbHR2eGNxVkszSHh4UmRqOGVMRlNFaElhTTdMU3hyQU9iK1RNYmE3b21DTUUwTHd4TVRFWkVDZk9mSldxM1d0dytHNEVzQXB4dGhvbzlHWXlEbS9yRFdQUVFocEhBMVBkUzBxR0lsVFpGbWVBZUJ0QUlGQ2lGMUZSVVUzSFQ1OHVDbjNJM05rWldXOTJaUWhRNHFpc0NiY1YrdHNTMjZBcTZwcUhPZWNBL2dSUUl3UTR0ZW9xS2hodi83NjY2bm03b3VRNmlvYkdLaXE2aFZEakdiUG5vM3AwNmRqMTY1ZDJMMTdOMGFNR0lFalI0NGdKeWNIWldWbDhQT3JQMzEvK3VtblZjTlBBV0RxMUQrN3lELzY2S01BZ0k4KytnalBQLzg4QU5RNUw3Q3lXRXhLU2tLZlBuMnFscytjT1JNelo4NnNNVWZSYm0vYTdmVHV1dXN1L1BUVFQxaTVjaVVXTDE1Y3RmekZGMStFdytHb3NXelFvRUZZdW5RcExyMzBVb1NFaENBNE9CanQyclZEUUVCQXJmMis4ODQ3K095enoyQXltWm9VQjZtZjJXeitPNEMvb2Z5aXdudVNKTTJwR0NvS1FMODU4Z2tKQ1dwTVRFeTBuNS9mL3hoalF3Q29ack41aXRWcTNkam94b1EwZ2JmbGtMWkFSYU1MVVNNYzRnek8rWnNBWmdNd0NDR1dxNnI2SklEU1JqWnpPNnFxSG95TmpiM1V6ODl2TDRCTGdvS0NEcHZONXZGV3EvVUh2V01qbnN2Ym1oajQrL3ZqdWVlZXc1dzVjMUJXVm9ZRkN4Ymc1cHR2eG93Wk0vRG1tMi9XYUZvREFHZk9uTUd2di82S2twSVM3Tnk1RSsrLy96N0N3OE1SRnhlSDc3Ly9Iczg4ODB5empxK3FLa3dtRS9idTNWdXJRMnRqeG93WkF3QXdHbzNZdm4xN2pjZWVmdnBwRkJVVjFWZzJaY29VWEhUUlJUVUs0YkN3TU54ODg4MU5PdDRERHp6UTVNS1YxTTFpc1FScm1yYWg0djZMR29BNWlxTFVhcXVyNXh6NXBLU2tIQUJET2VlZkFMaEhrcVFOblBQL1UxVjFCV2lxQTNHU3QrV1F0a0JGSXlFZVFKYmxQVUtJRVNodmVEUE5hclYrQVEvdUlwZVltSGdtTWpJeUppUWs1RXZHMkUyU0pNVnh6dWVvcXZxdTNyRVJ6K1NOVFF3aUl5TmhzVmh3OU9oUmhJYUdBaWd2dXU2KysyNU1uRGl4cW1uTjJiTm5jY2NkZDJEWXNHRXdHbzB3bTgyWU5Xc1dBQ0FyS3d1QmdZR1lOR2xTalgydlg3Kysxdkh5OC9PUm1abUp5TWhJYk51MkRZc1hMOFl6enp4VFo0T2FodXpjdWJQR25NYXRXN2RpMmJKbGRhNDdidHk0T3BmdjI3Y1BkcnNkdzRjUFIvdjI3ZXM5MXZuejU3RnYzNzRhRFhaSTg4VEV4UFRUTkcwSFk2d1BnRnpHMkUyS291eXBhOTNNek15M1FrSkN4b2FHaGs2TWlZazVXTmNjK1hQbnpuMWExN2I5K3ZYN3F2TG5DK2JJTjRkUVZmVmVXWlpUQVB5ZE1mYUsyV3lPUG4vKy9HeHFrRU9jNFkwNXBMVlIwZWhDMUFpSE5KZkZZdWtnaFBnWndBREdXSmtRWXF6VmFvMXJkRU1QVUpIZ2IrYWNQd3RnS1dQc0hjNTVyS3FxYzBEZkdwTm1VbFYxYXVOcmVaYlUxRlRzMzc4ZlBYcjB3TGZmZm9zQkF3WUFLTzk4MnFWTGw2cXJhNTA3ZDhhT0hUc2dTUkpHang2TmhRc1hZdUhDaFZpK2ZEazZkdXlJQng5OEVBRHcyR09QNGFxcnJzSU5OOXhRNjFocGFXbDQ3TEhIOE1namorRFlzV013R0F3WU1tUUl4bzBiaDQ4KytnaUxGaTJxdFUxK2ZqNSsrS0h4QVFMWFgzOTlqYzZubFN3V0M3WnQyMWJWUGJVK0Z4YWhsUndPQnk2Ly9QSkdqMC9xeHprZnl4aGJEeUFFUUpMZGJwK1FuSng4b29GTkhLbXBxYmRFUkVROEhCNGVQaU04UFB3K0FLSzR1RGo1MUtsVHo1dzllL1pETkRCSHZyWGlWaFRsSlZtV0R3SllKMG5TakpDUWtPaExMNzEwd3BFalI4NjIxakdJYi9IR0hOTGFxR2gwb1dwTmNLaHJMV2tVNTN5d3BtbmJHR01kaFJBWkRvZGpWR0ppNGxHOTQycHRxcW8rSmN1eUZjQy9HR096T2VkUkJRVUYxOU8zeHNTWDVlWGw0YkhISHNQOCtmUEJPY2ZERHorTWpJd01BS2p6MWhzWE5yTEp6YzNGMXExYk1XblNKT1RrNUNBMU5SVkhqaHpCQ3krOFVHTzk0dUppQU1EOCtmT3hiTmt5OU8zYkYzZmRkUmVlZXVvcE1NWXdmZnAwVEo0OEdWZGVlV1ZWZ1dhemxmOXB6cG8xQzQ4ODhraXJQM2ZpR3JJc3p3SHdHZ0IvQUY5bloyZFBUVTlQTDJsa004Qk41c2dyaXJJNUppWm1zSitmMzNiRzJPWHQyN2MveERtL1JsVlY2b3BFU0J1ZzdxbXVsUXhxaGtPYWdITSttekgyUTBYQnVDVXpNM09BTnhhTWxSUkZXVjlXVmpZVVFDRmo3S3JRME5BVWk4WFNXZSs0aU9mZ25OOVYyY2pBMCtYbTVtTDI3TmtZTW1RSUprNmNpSjQ5ZTJMdTNMbm8zYnMzK3ZYcmgrTGlZZ2doY09USUVRUUdCdGE1ajdDd01HemV2QmxCUVVHWU5Ha1MvdnJYditJdmYvbExyUVk2NmVucDZOMjdOMWF2WG8zSXlFak1tVE1IWThlT3JicjNZYWRPbmJCbzBTSXNXclNvNnFyaTRjT0g0ZS92ajRVTEYyTFVxRkZ0KzJLUXRpQnh6dDhYUXJ3QndGL1R0T2NWUmJtdGlRV2pXMGxLU2pya2NEZ0dBdGdMSUJ5QVlqS1o3dEE1TE9LQnZDbUh0Qlc2MHVoQzFBaUhOQVhuL0ZYRzJIeVVON3g1VFZYVnh3R1U2UjFYVzB0TVRGUTQ1OUdNc1QwQSttdWFkc1JrTWwyVGtKQ2c2aDBiY1gvZTFNUkFraVFNR1RJRTgrZlByMW8yZHV4WWpCMDdGaGtaR1ZXM3BmRDM5OGY5OTk4UG9QeUs0Zm56NStIdlgzNUhoUHo4ZlB6NDQ0ODRjT0FBUWtKQ01HYk1HTHp5eWl2NDVaZGZNR3ZXTEhUdDJoVUFFQlVWaFhYcjFzRmdNT0N1dSs1Q2RIUjByYUdvRXlkT1JIWjJOdDU5OTEwTUd6WU1zYkd4V0xkdUhZNGRPNGFSSTBmQ2JyZFh4UVRVdmdYSDFxMWJHNXlYMkppNmhyYVNsb21PanU1a05CcDNNTWJNUWdpN0VHS2ExV3I5cXZFdDNWZGlZbUloZ0N0bFdYNFB3RXlEd2JCT2x1VklSVkZlQkUxMUlFM2tUVG1FRU9MOW1Dekxtem5ubWl6TG91TDJHcm9NWmE0NHZpNk5kbnIxNmhVa3kvSjNGVEdVbWMzbWFYckVRVHdMNTN3dDUzeHQ0MnU2SnlGRWhCQmlzbWlDa3BJU1VWUlVKQndPUjlXeWE2NjVSZ3diTmt5ODl0cHJZc3VXTFdMSWtDSGl2dnZ1RS8vNXozK0V6V1lUUWdpUm41OHYzbjc3YlhIUFBmZlV1ZDlqeDQ0MWVOelMwdEttaE5ka28wYU5FZ1VGQmZVK2JyZmJ4WXdaTTJvOHorb2NEb2VZTVdPR3NOdnQxUmZmSm9TSTBQdi9wenN5bVV5Y2MzNnU0cjMxcEt2dWRlaktmTUk1bjhjNXQxVWM4NHZvNkdpaks0NUxQSituNXhCWG9MbDFMa1NOY0VoOVltSmlPdnI3Kys4RE1BQ0FYUWd4UVZYVjcvU0twd2x6VU5wY3hTMUdIbUdNTVNIRXM2cXFQZ01QN2hoTFNFTXFDcDFSQU9xOTZwT1dsZ1lBNk4rL2Y2UDdLeXdzckxlanFLWnB0ZVpBZXBIYkFjUXh4ckwwRHNTZHlMSThSUWl4aGpGbUJMQkgwN1NickZacmJxTWJ0czZ4WFpwUE9PZlhBTmpJR0dzbmhFaHhPQnhqRWhNVHo3amkySVI0TTYvTkd1N0lZREFrVjJ1R1F3Z0F3R1F5WGU3djc1OE9ZSUFRSXFPc3JHeWduZ1dqdTFCVmRTNWo3QzlDQ0kweDloVG4vRXNBdFZzb0V1SWpwa3laZ2lsVHBqUnAzWVp1UWVIRkJTT3BBK2Q4bVJEaUM4YVlVUWp4Z2FJb1kxeFZNT3BCVmRVZGRydjlNaUZFT21NczJtQXdwSm5ONWlGNngwV0lwNlBNNFZyVUNJZlVZRGFiSHpBWUREOEFDQlZDYkhVNEhBTzl1ZUZOY3ltSzhoNkE2d0RZR1dPM2NjNlZ5TWpJVUwzakl1N0hGNW9ZOU8vZnYwbFhHUy9rY0Rodzd0dzVBRUJwYVdscmh3VWhCTkxUMDF0OXY4UTUwZEhSUnM3NU40eXhKeXRHYk14VFZYVVdmR0NPZkVwS3luRlZWUzhWUXV4Z2pMV1RKT2xuenZsMHZlTWk3c3NYY29penFHaDBJVVZSWXFnWkRxa2t5L0xmR1dPclVkNlFhcFdxcWhNcUp2U1RhbFJWL1U3VHRFRkNpRE9Nc2RqUTBORGZZMkppQnVvZEYzRXZqTEcxMVJvWmVKMC8vdmdEbzBhTndqLy8rYzltYjN2aXhBbE1uejRkZHJzZDk5eHpEelpzMkZEajhROCsrS0RXTmw5OTlSVUtDZ3FhdFAvUzBsSk1udHp3TGZnU0V4T3hhdFdxV3NzZERnZEdqaHdKVGF2ZHJ5UWxKYVhPNWFSeGd3WU51c2hvTktZd3htNFVRaFNXbFpXTlZsVzEwVnRrZUpsU1ZWWEhDaUhlRWtJSXh0aW5uUFBuUUZPelNCMjhQWWUwQmlvYUNYRTlpWE8rUVFpeGhERW1DU0VlVmhTRmJtamZBS3ZWK2x0bVptWmZBRDhCQ1BmMzkwK1daWG1TM25FUjl5R0UrRUlJNGJWZDc5cTFhNGVOR3pkaTllclZ6ZDQyTURBUW1xYkJhRFRpN2JmZnhvRURCM0QrL1BtcXg5ZXVyZjA1S1NzckMydldySEVxNXVyNjl1MkwzYnQzWThXS0ZUV1dhNXFHNHVMaVdrTm1oUkI0L2ZYWDhlU1RUMExUTkh6NjZhY1lPWEprMVg4V2k2WEc3OVc3dC9vNnM5bDhsZEZvUE1JWWl4UkNISkVrNmRMRXhNUTllc2VsRjFWVjV3a2hacU44eE1wU1daWTNVb01jY2lGdnp5R3RnYjV0Y1NGcWhFTmlZMk83K1BuNS9ReWdENEFTSWNSMXFxcnUxam1zV3R5aEVVNTlPT2NmQUxpL1lyalZZbFZWbCtzZEV5SE91ckFSanNWaVFVUkVCQmo3ODArd3JLeDhWR0gxZXkwS0laQ1ZsWVg0K0hob21vYXJyNzY2cm4yanFLaW8xanpIZi8zclgraldyUnZHakJtRG5UdDM0dVdYWDhiT25Uc0JsRjg5TkJnTU5ZcTVMVnUyQUFDR0R4OWU2eGgydXgxR1k4M1A0VWFqRVhGeGNWVy9aMlptWXZiczJWaXhZZ1Y2OSs0TkFDZ3BLY0dvVWFPd2YvLytXdnNzS2lyQ0F3ODhnQkVqUnVDUlJ4NnA4WmpGWXNIKy9mdGhNTlNhNXV6VGpYQXE3dkg3SnNwdjJmUnRRVUhCcE5UVVZKdWVNYmxMUHVHY0R3ZXdqVEhXWGdoeFZKS2tFZkh4OGFmMGpJa1FRdXFrNTIwTWlQNWtXYmJJc2x3c3k3TGduSitJalkzdHBYZE05WEgzYzVWenZwUno3cWg0TGQvUk94NUNuQ1V1dU9XR0xNdWlzTEN3eGkwbUt2OHVxeXNzTEt4YVZsWldWdXR4SVlRb0tpb1N3NGNQcjdWOHdvUUpZdno0OFdMdzRNRml3b1FKSWkwdFRUZ2NEdkhWVjE4Smg4TWhIQTZIMkwxN2Q2M3RaRm11dW8ySEVFSmtabWFLVWFORzFWZ25QejlmREJzMnJOYTJGOTQrSXo4L1h3d2VQRmlVbFpYVldsY0lJYzZkTzFmcmRhaU1vWjV0ZlBhV0c1enpkeXB2MmNRNWZ3RnVNcHJNbmZJSjV6eENsdVhmS2w2akVsbVdyOVE3SmtJOGhWL2pxNUJXUkUxd2ZKVFpiSjRLNEhNQUVFTHNLQ2dvbUtEM3Q3K2VURlhWdjV2TjVpVEcySDhZWTMvaG5NdFpXVmxYWldSa0ZPc2RHOUZIWlFNRFZWVzlZbmpSOHVYTEVSZ1lpUEhqeDFjdHE3eXFWbjFaVUZBUWxpOXYrR0o3WUdBZ1NrdExxMjYxc1d2WExrUkZSV0h6NXMySWo0L0hvNDgraXJWcjF5STBOQlJidG16QmpoMDdNSG55WkJRVUZPQzExMTdEK2ZQbmF4enpRa2VQSGtYUG5qM3JmZnlKSjU3QXZuMzdBS0RxU21hbGdvSUNhSnFHRXlkT29FK2ZQbFhMUC96d1E2eGJ0dzUrZm41VlZ6aEhqeDVkNDhvbEtSY2RIZDNlYURUdVlJeGREc0FCWUpxcXF2L1NPeTUzcEtwcUZvQUJzaXgvQStBR0FMdk5adk5EVnF2MVBaMURJenJ6dGh6U0ZxaG9kQ0ZxZ3VPYk9PY3ZNTWIrQmdDYXBxMnlXcTF6OUk3SkcxaXQxbzFtc3ptS01mWVRZK3p5aUlpSWpLNWR1MTRlSHgrZnBuZHN4UFdxTlREd2lvUS9kdXhZQUg4T0NXMk8wYU5IMS9oOSsvYnQ2TkNoQTNKeWN0QytmWHNzVzdZTTc3NzdMcnAyN1lwdnYvMFdOcHNOUzVjdXhjc3Z2NHdQUC93UXI3NzZLZ0FnSkNRRUsxZXV4S3haczNEeHhSY2pPanE2enVOdDJiSUZKMDZjd0hmZmZWY1ZkM1hQUC84OGdQSWhwUmM2Y2VJRUFDQXBLYWxHMFRoejVrek1uRGtUUTRiOGVhY0V1OTNldkJmQ0IzRE9MMk9NeFFIb0RPQXNZK3pLK1BqNFEzckg1ZVkwUlZFbXlyTDhraEJpa1NSSnF6bm5nMVJWbmFkM1lFUS8zcFpEMm9KYkRGMGd4QnRGUmtZR3lMSzh2cUpnRkE2SDQ2OVVNTFl1cTlYNlcxWldWaThoeEVIR1dDY2h4QkhPK1NpOTR5S3VKNmlKQVJ3T0J3SUNBaEFYRjRlNHVEaDgvLzMzS0NvcWd0Rm9STmV1WFhINjlHbHMyclFKVVZGUkdEQmdBTEt6czVHY25JeUFnQUJjY2NVVitNYy8vbEcxWHFXTkd6ZGk4dVRKK1B2Zi93NGhhbzh3L082NzcvRDk5OTlqNWNxVldMVnFGVmFzV05Hc2pxZXFxc0prTW1IdjNyM05mcjVqeG96QjZOR2pjZTIxMXpaN1cyOGd5L0lreGxneWdNNUNpQU5sWldWOXFHQnNPa1ZSSG1PTTNRdWdqREUyVjVibG5kUWd4M2RSRG1rY1hXbDBJV3FFNHpzc0ZrdDNJY1JQQUM0R1VPeHdPTVlsSkNRMC8xTVJhVlJHUmtaeFJrWkdkTVZ3b3hzWlkzRm1zM21HMVdyOVJPL1lpT3VvcWpwVjd4aGFVL1ZDS0M4dkR4MDZkSURENFFCUVBxUXpMQ3lzNnZHUWtCQ3NYNzhlaFlXRkNBa0pxVnBlVWxLQ29LQWdBRUR2M3IyUmxKU0VEei84RUN0WHJnUUF2UGZlZTdqaGhodnc2YWVmNHM0Nzc4VEJnd2RSVUZDQTFhdFhZK2pRb2NqT3pzYUdEUnV3WWNNR1RKczJyVVpUSHJ2ZGprOCsrUVJyMXF6Qks2KzhBb3ZGZ2s4KytRVHo1OC9IdkhuejhPU1RUOWI3M1BMejg1R1ptWW5JeUVoczI3WU5peGN2eGpQUFBJT2NuQngwN05peHlhL1J6cDA3NjJxRTR4TXNGc3RUUW9obEFLQnAybWRXcS9WZVVBZnVabE1VNWJPWW1KZ0VQeisvWFl5eHE0MUc0M0dMeFhKNWZIejhjYjFqSTY3bGJUbWtMZENWUmhjeUdBekpCb09CNWpWNk9iUFpiTlkwTFIzbEJlTkp4dGpGVkRDMlBVVlJidEkwYlJVQU1NWStrbVg1ZWIxaklxU2x0bS9manUzYnQyUGp4bzB3R0F6WXZuMDc4dkx5a0plWEIwM1RxaDdmdm4wNzFxOWZENkQ4TmhrUkVYLzJnTW5QejY4cUltTmpZL0htbTI5aTlPalJpSTZPUmtGQkFlTGk0bkRiYmJkVnJYL1paWmRoNk5DaEVFSmd5NVl0V0wxNk5XNisrV2FFaG9haWZmdjJOZUpic1dJRnZ2dnVPM3p3d1FjWU9uUW9BS0JEaHc1NCsrMjM0WEE0b0twcW5jOHJMUzBOTTJiTXdJa1RKN0JqeHc0WURBWU1HVElFNDhhTncwY2ZmVlRuTnZuNStTMGFwdXVsSkZtV3Y2NVdNQzYwV3EzM2dBckdGa3RLU2txeTIrMjlLMGFzZEJWQy9NNDV2MGJ2dUFoeE4xUTB1bFl5cUJtT1Z6T1pUTGRLa3FRQzhBZXdWMUdVbnZIeDhXZjFqc3RYV0szV09RNkg0eDdHbUFaZ2lTekxPL3YwNlJPb2QxeWs3WEhPNzZwc1pPQk52djMyVzNET0FRRDkrL2RIdjM3OWFxM3o4c3N2NC9UcDAwaExTME8vZnYycTV2NGxKaWFpZS9mdUFNcWI0ZGp0ZHN5ZE94ZEFlZEgzMEVNUDFib05CMURldU9hVlYxN0IzcjE3TVhQbXpEcmptajkvUHI3NDRnc01HRENneHZMZzRHQzg4ODQ3R0RGaVJJM2x4Y1hGVmRzdFdiSUVack1aTDcvOE1oWXNXQURHR0taUG40N05temZYdVBXR3pWYmVLMnpXckZsMXh1bHJPT2NSblBOVUFMZWcvSlpOVjFtdDFwVjZ4K1VOVWxKU3pxdXFHaTJFV0EvQXdCajdqbk0rVisrNGlPdDRhdzVwVFZRMHVwQ2lLREhVRE1kck1ZdkY4cFRCWUZndmhOQUFmS3dvQ3JYeTFrRkNRc0puakRFT0lBL0ExWjA2ZFRwcU1wbnFiKzFJdkFKamJHMjFSZ1llVDlNMGJOeTRFYXRXcmNLY09lVlRvYi84OGt0ODhjVVhZSXdoUHorL2FyMTkrL1loSUNBQSsvZnZoOGxrd3RLbFN6RjgrSEM4K09LTHVPKysrM0RzMkRHc1dyVUswZEhSMkwyNy9MYXdwMCtmcmxYd1ZVcE9Ub1lrU1NndUxzYm16WnZybktNWUdCaFlhMmlvcG1uSXpjMUZXVmtaVHA0OENYOS8vNnJIMHRQVDBidDNiNnhldlJxUmtaR1lNMmNPeG80ZFcxVmNkdXJVQ1lzV0xjS2lSWXZ3d3c4L0FBQU9IejRNZjM5L0xGeTRFS05HK2ZaVTVZcTUyaWNZWTMyRkVPbjUrZmtYcTZwS3JXUmJtYXFxazRVUXp3RUFZK3lOaXZzQ0V4L2diVG1rTGRDY1JrS2NGQjBkYlF3SUNQaVhFT0lXQUE3RzJOOFVSWGxaNzdoOFdZMEZPdVFBQUNBQVNVUkJWSHg4ZkZLL2Z2MTZoNFdGSlFEb0xVbFNtc2xrc3RCOFl1L2xUUTBNenAwN2gvdnV1dy90MjdmSFcyKzloY3N1dTZ6cU1UOC9QNHdmUHg0VEpreUF2NzgveXNyS01HellNQmdNQnV6YXRRdHo1ODdGNU1tVFVWWldCajgvUDV3NmRRcXpaczNDL1BuekVSMGRqYmx6NTZKMzc5NUlTMHREMzc1OWF4ejN5SkVqV0xWcUZVNmRPb1gzM25zUERvY0R6ejc3TE5hdVhZdEpreVpoeXBRcENBNE9iakQyQ1JNbW9LU2tCUDcrL3BnNjljOHBRbEZSVVZpM2JoME1CZ1B1dXVzdVJFZEhZOUdpUlRXMm5UaHhJckt6cy9IdXUrOWkyTEJoaUkyTnhicDE2M0RzMkRHTUhEa1NkcnNkSTBlT3JGci93aTZ4TFdtbTR3bGtXWDRJd0xzVnYyNVRWZlY2QUc1eDMwTnZwS3JxVXlhVFNUVVlEUDltak0yVVpUbTZyS3hzYkdKaVlxSGVzWkcyNDAwNWhIZ0JrOGtVWGRrTWgzaUhxS2lvN3JJc0g2KzRVZkI1enZsd3ZXTnFEZTUwTTJZbkdXUlovckhpK1pSWkxKWUplZ2RFU0YyRUVCRkNpTW1WZDZoUFMwdXJkZGY2MU5SVWtacWFXdGNON1lXcXF1TDU1NSt2dGR4cXRZbzFhOVpVL2I1cjF5NXgvZlhYaTJlZmZiWnEyZFZYWHkwS0N3dkZyYmZlS3Y3NXozOEt1OTFlWXgrN2QrOFdyNzc2cXRBMFRRZ2h4QjkvL0ZIMWMxMGNEa2VEang4N2RxemV4NFFRb3JTMHRNSEhHM0diRUNLaThWZmNJMGl5TEw5VmtWOGNack41aGQ0QnRZU241cE9ZbUpoK3NpeWZxWGo5czJKalkrdStORStJajJDTnIwSmFTK1dicHFJbzlMcDdnZGpZV05uUHorOW5sRit4UDZGcFdxelZhczNWTzY3VzRHWG5LdU9jdjg4WW0xbnhvWEtaMVdwZHBuZFFoRlFuaEFnSGNBV0FiK3BicC9JK2gvSHg4WFUrN25BNGZMYWJhRFUzQWZpUk1YWk83MENjRVJzYjI4NWdNUHlQTVRZQ1FDbGo3TDc0K0hpUEhEcm55ZmtrT2pyYWFEUWFmMkNNRFFaUUNtQ1NvaWliOVk2TEVEM1FuRWJYb2tZNFhvSnpQdDdQenk5ZUNHRUFrS3dveXNYZVVqQjZJYUdxNmdOQ2lObU1NVTJTcEdka1dkNU05K1B5TGw3UXhNQU9JS3VoRmZyMzc0LysvZnZYK3pnVmpBREtYME83M2tFNHcydzJYK0xuNTNlMG9tQTg1M0E0dUtjV2pKNHVKU1hGcnFycU1BQ2ZBL0FYUW16a25EK3VkMXlrOVhsQkRtbHpIdmV0RHlFNms4eG04OThrU2ZxN0VFSmpqSzFWRk9VZXZZTnFiWjc4elhCRFltTmpoL3I1K2UwQTBBN0FNWnZOSnFla3BHVHJIUmR4bnFlZnMwSUlJNEF1QUhvQmlBQVFvRzlFTlQzKytPUC9Cb0RseTVmZnJuY3M5YkNodkdETUFIQ0dNZWFSaGFQSlpKcG9NQmcyQURBQVVNckt5a1o1K2x3NlQvL2JyTVE1WDh3WWUxRUlJUUQ4UzFYVmFhQmJuWGdOYnpsUDJ4STF3aUdraWZyMDZSUFlxVk9ualFER29YeTQwRjhWUlhsTDc3aEkweVVtSnY0OGNPREEzc0hCd2NrQWVsZmN5TmtVSHgrZnBuZHN4RG5DODVzWWxLSzg2TWxIK1MxNzNHb2tVTFVoc2U3YXNWTkQrV3RvcS9qWDAwaWM4eWNZWTg4S0lRUmo3SE5GVWU3V095anlKMVZWL3lITHNncGdJMlBzVGxtV0I1U1dsbDZUbEpTVW8zZHN4SGxla0VQYUhGWFRMbFRaQkljNk9Ib2V6bmtFWXl3QlFIY0FSWGE3ZlhSeWN2SXZlc2ZWVnJ6OUc3Zkl5TWlBME5EUUpBQ1hBQ2dETUVaUmxEMDZoMFZJZy9UTUlkNytucUNuaXZlak5RQnVGK1czYkhwQ1ZkVi82QjFYYS9HMmMyZlFvRUVYR1kzR0h3QmNCT0NjcG1sanJWYXJWZSs0Q0dscmJ2Vk5wcmN6R0F6SkJvT0I1alI2R003NVpZeXgwd0M2QVRodHM5bTZlblBCNkF0U1UxTnRpcUlNQUxBZWdKOFFJazZXNVlWNngwVklReWlIZUovbzZPaHVvYUdoS3NvTHh2TkNpQnU5cVdEMFJzbkp5U2RzTmxza2dEMEF3aGxqUDNQT2I5TTdMa0xhR2hXTnJrV05jRHdNNTN3c1l5eEZDTUVBcENtSzBqMGxKZVc4M25HUlZpRVVSWmtzaFBnL2xOL3o3RFZabHI4RXZTOTZKQjlwWXFCYkRsRVVoWG5MbFNKM0VSc2JPelFnSUNBVlFCU0EzeDBPUjVUVmF2MVc3N2hJNDFKU1V1eUtvb3dSUW56QUdETUMrSmNzeTgvb0hSZHBPUi9KSVU2aEJFQkkzVmpGL0pMbnFrMTY5NWszRTI4YlR0UVlzOWs4UkpLa0gxRSt6L3V3eldhTFRVbEo4Y2hHR3I3SzE4NVo0dEdZMld5K1Y1S2tqeXArMzY0b3lnU1VENVgzT3Q3K3Q4azVuOGNZV3drQVFvaE5raVRkRmg4Zjc0bnphbjJhdDUrbnJZRytVU2ZrQWhhTHhaOXp2cE14OWh3QUI0Q0hmYWxnOUVWV3EvVkFZV0ZoYndERkFBWUVCQVJreHNURWROUTdMdEowUW9ndnFKRUJjWGNXaThWZmx1VTNKRW42dU9JTHlkY1ZSYmtPWGxvdytnSlZWZDhBTUZvSVVjZ1l1MG5UdElQUjBkSGQ5STZMTkEvbGtNWlJOZTFDMUFqSC9Wa3NsbUJOMDQ0eHhqb0RLQzB0TGJVa0pTVWw2UjJYcS9ucU4yNFZOOVEreGhnTEIxRHFjRGc0L2IwU2Q2Rm5EakdielRjRGdOVnEzZWpxWTN1TGZ2MzZkUWdMQy9zYXdOVkNDRHZLdjVEOFVPKzQycHF2NUJPTHhkSmQwN1E0eHRnbFFvaHNTWkp1aUkrUC8xbnZ1QWhwTFhTbDBZV29pWUY3R3pSb1VIOGh4UG1LZ2pFM096czcxQmNMUmwrV21KaFlxS3BxRndBN0FmZ2JESVlrczluOGdONXhFUUxvbTBNa1Nkb2dTZElHUFk3dERVd20wNlVkT25SSVFYbkJlRWJUdEN0OW9XRDBKZkh4OGFkeWNuSmloUkJiR0dPZE5FMkw0NXg3M1gyY2llK2lvdEcxcUJHT200cU5qYjNSYURTbW92enEreUZGVVRxbXA2ZVg2QjBYMFlXbUtNbzFtcVk5RG9CSmt2UytMTXVmNlIwVWFaaVBOREdnSE9LQlRDYlRSSVBCa01RWTZ3bEFFVUlNU0VoSTJLOTNYS1QxcGFlbmw2aXFPbEVJOFNaakxBREFKN0lzTDljN0x0STRIOGtoVHFHaTBZVVVSWWxSRkNWRzd6aElUWnp6WncwR3cwWUFFRUw4UjFHVWFMMWpJdnF6V3EwdmFabzJEZ0NFRUZObFdmNUo3NWhJL1JoamF4bGphL1dPb3kxUkR2RTRraXpManhrTWhrMUNDSDhBbnl1S010aHF0ZWJxSFJocFU1cXFxdk0wVFp2RkdCTUFIdU9jYjdOWUxNRjZCMGJxNXdzNXhGbFVOQkpmWnVDYzcyS01MV1dNUVFqeGdLcXF0d0hROUE2TXVBZXIxYnE5dExRMHFpTHhYODQ1ejZERTc1Nm9pUUZ4SnhhTEpaaHovakdBNVFCS2hSQlBLSXB5TjhwdjcwTjhnTlZxL2NEaGNGd2hoTWhtakYycmFWb0s1N3kzM25HUnVsRU9hWnhYVDBwMk45UUl4MzJZemVZd3h0Z2h4bGhYQUNWbFpXVkRFaE1UYWRoWEJWOXBYTkJVMGRIUm5ZeEc0NitNc1M0QWlnQU1WeFFsVWUrNGlHL1JNNGZRZTBMVGNjNTdBUGlXTVdZU1Fwd0hNRTFWMVcvMGprc3Z2bjd1REJvMHFLdlJhTndHSUZZSWtRUGdGbFZWZCtzZEZ5SE5SVmNhWFlnYTRiaUgyTmpZUVpJa0hXT01kUlZDbkNrcksrdE5CU05wU0VwS1NuWldWbFlmSVVRY2dHQUFCOHhtODFTOTR5SytoWEtJKzR1TmpSM0tHRXRtakprQUhCZEN5TDVjTUJJZ09UazVNenM3ZXlpQXJ4bGpIUUZzTjV2TnMvU09pNURtb3FMUnRhaUpnYzVNSnRNZEJvTWhIa0FvZ0hoSmt2b21KaWFlMFRzdTR2NHlNaktLVlZXOUJzQUxBSXlTSlAxVGx1V1Zlc2RGeXZsSUV3UEtJVzdNYkRiZlp6QVlmZ1RRVVFpeC9jeVpNd090VnV0dmVzZEY5SmVlbmw2aUtNcHRtcWE5eEJnek1zWld5N0w4Sm1qRW45dndrUnppRkNvYVhZaWFHT2hMbHVYbkpVbGF5eGd6QXZpY01UWThQajYrU08rNGlFZHhLSXJ5cEJCaU9nQ0RFR0llNTV5dUlyZ0JYMmhpUURuRVBWa3NGbjlabGwrV0pPbmppa1VyVlZVZGw1R1JVYXhyWU1UZGFGYXI5WEZOMDZZeHhrb0J6T0djNytyWHIxOEh2UU1qdnBGRG5FVkZJL0Y2RlFuOWZ3Q1dBSUNtYWJNVVJiazdQajYrVk9mUWlHZlNWRlZkSTRRWXpSalRHR00zY3M2VFkyTmoyK2tkbUMrakpnWkVEOUhSMFowMFRkc0E0UDhBbEFnaEhsSVVaYUhlY1JIM1piVmExMnFhTmhUQWFjYllxTEN3c0VTVHlYU3Azbkg1T3NvaGphUEw0aTVFalhCY3oyS3hkQlpDL0FTZ3Z4Q2lVTk8wTVhSL3JNYjVldU9DcGpLYnpYMFlZejlYTk1nNVcxWldkalhOanlWdGhScmh1SmZZMk5nQkJvTmhLMk9zanhBaVN3aHhpOVZxL1ZIdnVOd05uVHQxNDV4SEFQZ3ZZMndJZ0R4TjAyNjNXcTNiOVk2TGtQclFsVVlYb2lZR3JpWExza1hUdEdTVUY0d1paV1Zsc1ZRd2t0Wmt0VnJUeThyS0Jnb2g5Z0hvYkRBWWZqS2J6VGZySFJmeFRucm1FRVZSR0gzby81UFpiTDdCejg5UFpZejFBWkJrdDl0anFXQWt6YUdxYWxaT1RzNm9pcXRiSFNSSitpL25mSjdlY1JGU0h5b2FYWXVhR0xpSTJXeWVCbUJQUllmVUg0VVFNVWxKU2IvckhSZnhQa2xKU1RrRkJRVlhBM2liTWRhT01mWWw1M3lwM25INUdoOXBZa0E1UkgrUzJXeCtWSktrelFBQ2hSQnJGVVhoS1NrcHAvVU9qSGllOVBUMEVsVlZwd0ZZQnNDUE1iYVNjLzRoQUQrZFEvTTVQcEpEbkVMZkdoS3Z3emwvRmNBQ3hwaWthZHA3Qm9OaERzMWZiQjRhVHRRaUV1ZjhRY2JZTzBJSXdSajdVbEdVTy9VT3lsZlFPVXZhV3E5ZXZZSWlJaUxlWVl6ZEM2QVV3RE9Lb3J5Z2QxenVqdjQybThaa010MXFNQmcrQXhCY01hM21KbFZWcy9TT3kxZlFlZG80dXRKSXZBcm4vQ2JHMkY4Wll3TEFYNnhXNjBOVU1CSVgwVlJWZlZmVHRGc1pZdzRBZDVqTjVpVjZCK1VycUlsQjJ6S2J6ZmVhemVaNzlZNURMN0d4c2IyNmRPbnlmVVhCbUs5cDJ1MVVNSkxXbEpDUThMWEQ0Ymdjd0hIRzJEQUFhdVU4WnRMMktJYzBqcXBwRjZKR09NMzMzSC9qbjk2Y21QNS81d3BMMmpkcEE2RWg0T0QzS09zK0FJNU92WnA5UElOQjBtSjdkVTU0YUhUc2JXTXY3ZW9WdzFuWEhqaHk3V2MvLy9iWmtkTzVYWnE2RFR1ZkRRQVE3VHUxNkpoQlJuLzc4UDdkTnQ0VTAvdWhpYkc5YzFxMEV6ZlRuSE5SeXM5Q3dHOC9vb2hQQkpNTUxUcWVONTZMeERuVUNFY2ZGb3RscUJCaUU0QUlJVVE2Z0FtcXFoN1VPU3lQNGN2blRrc01IRGd3UERnNGVBT0FrUUFLSEE3SDFJU0VoTTE2eDBVSWpabDJvV29ORE9pTnN3bldIVWlkL3VEbnU1WVcyc3FhZDU1MnV4d1FBTTRWdE9Td1V1cVpQSjViV0xJR3dJaVc3TUNkZkp2d1c2OUhOeWovT1hRNko2UjVXL3FYLzJOcjBXc0lBTWFEcDdKdjF6UXRIY0JqTGQySnUyait1UmdJOUJrRDVEaDFHMUN2T2hlSjh5aUh1SjdaYkw1WENQRUJBRDhoUkZ4UlVkR05odzhmYnZFYkl5R05PWFRvMExubzZPaHIvUDM5MzVVa2FZYkJZTmpBT1g5Q1ZkWGxlc2RHZkJzTlQzVXRhbUxRUkh1T1pQWjdiUDIrdDVwZE1MYVNwRCt5dVI3SGJVM2ZwNXhwLytuK285dWFYekMybmw5UFpkK24xN0ZiQzUyTG5zRkhtaGhRRG5FaGs4azBVWktrVDRRUUVvRFhWVlc5aWdwRzRnb3BLU2wycTlWNnZ4QmljZmtVZWZZUFdaWWYxVHN1YitZak9jUXBkS1hSaFJSRmlkRTdCazhnaEpCdWZHdkw1My9rRnVwVzdCU1hsZ1hxZGV6V3N2M0k3My8vU3ZrOVNzOFlUdVlXZDlieitNNmljOUZ6TU1iV1Z2em90WE5TS0ljNHA3blRIUXFGaHVCZk5xSzBhMytwOU9MWStaRTNZSDV6anVlTlE4eGJNdDJoS0NzZEFCQjV3eUxSa21QNjhuU0hBZ0IrWjM2SDhiZDlLQnAyeDB1Uk4vaTkxSkxqZWVPNTJOcDhJWWM0aTRwRzRuYWUyTGgvNWY5K1BURk16eGdFaEVjUC8zcHJaK0xOajY3L3FWa2ZjTnFDZ09iUnJ5T2RpNTZER2hpUWhyUjR1a08vc2VYLzBuU0hsazkza01MTC8yM1phd2o0K25RSFF3UXc4Q1lndDlpWnczclZ1ZGdXS0ljMGpvcEdGNkpHT0kzYm1IVHMyZ2MrMmZtZ0pscjBoU1FCc0ZFNTN1UHAvLzc4aWQyaDZSMktSNk56MGJPb3FqcFY3eGphR3VXUWx0bHpKTFBmdEkrMzBSQnpKM3lmY3FiOXV6OWEzV0c2ZzBjWGpYUXV1aTlmeUNIT29xTFJoYWlKUWNOK09YbXk4NUovSy8vc0h4RWEwTjlGeDNRSUFmWDRXWGhMV2ZETHlaUEI3KzM0YlgyZ3Z4UTJwSGVFeTQ1NzNsYUtYMC9udXV4NGJZM09SZUtPS0ljMEh3MHhieDAwM2NGNWRDNFNUMGRGbzJ0UkE0TUdmSitjK2RMSjNQUGRHaW8rTHU3VUhrSCt6VHR0aFJBNGNpYXZ6c2Y4Sklacm8zcGgyNjhaemRxbnU5ci8yOW03Znp1VE8vVEFzZnJ2Qit3bk1mU1A2TkRzZmVjVjIzRTZ2KzV1b0dGQlJveStwRHZpZmp2VjdQMjZJem9YUFU5bEF3TlZWYjE1aUJIbGtHYWlJZWJPbytrT3JZUE9SZmZtSXpuRUtWUTB1aEExTVdqWWhvVDBRWTFkclJyV3B5dis5K3VKWnUzWFh5cHZFc3dBaEFRYWtWOWlyM3FzVEJQWWNlZ1BqSXU2Q051YXVWOTNGSitlZmVYdTFJWUx0eUIvdjNxTHY0WmNGM1VSdmxUU0VONHVFTGxGTmppcURkdk1MYllqL3ZoWlJMUVBSTmI1a21idjI5M1F1ZWg1ZktHSkFlV1E1cUVoNXM2ajZRNnRnODVGOStjTE9jUlpWRFFTdDVHUmM3N1JEMFRGcFdYSUs3WTN0bG9OL29ieUQrcVQ1WDc0L1d3K2xPTm5henp1RUFMbkNtdE9NR2NlT3ZvcitmUzVHeHRiUjROQVFYRnBzL2R0Y3pnQUFEM0Nnakc0ZHdUK2Q3Qm1ZWFBlVm9vKzRlMXJGSTBTODh6WDBkM09SYlBaWE9OYmZzYVlxcXJxN3NyZnpXYXpHY0RveG83dnpkc0pJUlFBTlRvcnVtT2NucnlkSjZFaDVzNmo2UTZ0Zzg1RnowQ05jQnBIUmFNTFVST0RoaFhhMm5hc3ZjUVlDbTFsZFQ2V1hXaXI4WHZ2VHUxUEpyWmxNRzNrYkVGSjg4ZWRObE9oclF4U1BiVmdoNkNBR3I5ZkVkbDlqeWYyOW5hM2MxR1NwSlVYckxZU1FQVVA4NlByV0tjdXZyQmRkZTRjWjdPM0UwS3NNWmxNNTZybEVKZkZxU2lLUjMwRFJFUE1uVWZUSFZvSG5ZdWVnUnJoTkk2S1JoZWlKZ2I2K28vNk8vcDFEcTN6c2Y5bjc4N2ptNmpXUG9EL0p1bSswWVZ1WU5sa1Z5aHRaVkVCUlJHdkNLSXN5aTRpbStqRjZ3SmNyd2dLK29wNkw3SzRBWW9pZ29yS3BpSWlJcXZzclVCWkNpMlVGbWdMdElYdVRkdmsvYU1rSm0zU05NM01aSm5mOS9OUk81bVprOU5wekpNejV6eFBqTy9HZVh1b3RMTUhKcncrZExZOC9YSTFRVDZlK0NQbHN0WGpHZ2Y0VkR3V2YrdS92cEtoVDY3RzF0ZmkvMjFBUitOanRGcnRUdU50UVJDU1VIdkFWQXZQYyszekJFSDRsMXF0SG9PYk1VVHVmcm9TTGpHM0g5TWR4TUhYSXJrTERocmx4U0lHRHZSb2JBdGN5Q3V5ZWx6M2xsSEpRK05hTDVlaFN5NUpCNkIzbXlaV0E5R29ibTFYRElsdGtTaFByMXlMMksvRm0wc0liVjVHNkU3bnhjWEZqUkFFd1ZldTUzUEVlZkh4OFgzbGZMNmF1blRwTWtpbFVtMndkcHhPcDB0UFNrcHFxZDlPU0Vob3BOUHA2clhlc09hTVpueDhmTDFXMk5VOHo5bVdtTHNpcGp1SWc2OUYxOEJDT05aeDBDZ2pGakd3bnhiQWZlMmEybnplOXBSTDhGQ3JyTDRwQi9wNFZzenAzL1ZmZjd6WXdBNjZBbDNEcm1GaFdmVUhneHVsR2pScDVGZm5zZTBpZ3dzZjdod3piMEdET3VnYStGcDBMa29vWXNBWVVuL090c1NjNlE3bU1kM0Jma3A0TGNwQkNUSEVYaHcwa2t2NStmaUZCcC83ZmVJNXRBaXIrK3VSK3QvZWZPZTk3YVAvYVBDVHVJQmlUU1cycDF4cThQbU5mTDJ3M2NyeTFDSHhyZWJlM3k2bTRVL2lBdmhhZEM0c1lpQzl2Lzc2YXlNYWtGNXg1TWlSR3cwNUQzRGVYRXFtTzRpRDZRNzI0MnRSSEl3aDFuSFFLQ01Xd2hHZmo0Y2E3YU9DNGFsV3djdERqWW9xTFNvcXRUaVhXMUJySm1kUTV4YTRmS01ZYVZjTHpMWVZIdWhUTXZQKzJ5ZXRNYnZYdlhWcUVncFBEeFc4MUdvSUFxQ3AxS0pDcThXeGk3bTFqdlZVcTlDN1RUUitzNUJnZjArYkpwZEczZGx5NlR5cE8rMWsrRnAwTENVVU1XQU1jUjVNZHhBSDB4M3N4OWVpT0pRUVErekZRYU9NV0FpbmJnSUVIV3k0TnNHK1htZ2JHWXlENlZkcTdldlVOQlRGNVpVNGQrM3ZEK1ZlSGlya0ZKYldPaGFvWHQ0eHFlZHRYOGUyaURwdmU4K2RoNjNYVUFCd2YvdGI4TWVaUzZqUzZtcnR1NmROTkhhblpzRjRWL2FORW9RSG1GOXRJd2dDQm5ScDhXejc4UERDQm5UZmFmQzFTTTZJTVVSY1hHSXVBcVk3aUlLdlJYSUZIRFRLaTRWdzZoRGc0MUdTVndMLytoNnZWZ2tvcTZneXU2K3NvZ28rbm1xVHg3NUxQSWVtd2VhYnY2MUpTT0ViQSs5NGRxNE4vWFZHMGNGK3VlZHpDeHJiY281V3A3UDRDYlNzc2dyVm4wLy9Ialg2ZVhuZzk5UG1WNTcyNjNETDRSZjZkUHJKMWVNU1g0dXVSeUZGREJoRFJNUWw1dlpqdW9NNCtGcDBQSVhFRUx0dzBDZ2pGakdvVzV2dzREOHo4b29lcU8veHVjWGxLTkZVNHA0MlRTQUFxTkJxNGFFU29CSUVITDJZaTd3UzB3VHdLcTBPR1dhV2NIaXAxYm9SWGR1c0ZnU2h2TlpPRjlPcFNjaktQOU95WDZydjhUcFUzNm04cTFVa2ZEelZxS2pTUVFjZHZOUXFWRlJwc1NjMXU5YVhBMXY2WHFqb1J2NjZOdEdoRXdWQk1EOTZjaUY4TGJvZUpSUXhZQXlSRnBlWWk0UHBEdmJqYTFGK1NvZ2g5dUtna1p6R2l3L0VUbFdyc2VGa1ZuNkhLcTFPVmQvenpseXBYY25kMjFPTmFDdExYZ0FnME51enJHLzdXelk5Y1VmcloyenJyWE42SkxiVi94V1ZWM1g0TXkzcmdiTEtLcy82bm5jKzEveHEwcWg2WEVNQlFGU1EvL1d4UGRwKy9IaGN5Ny9xM1Zrbnh0ZWk2MkVSQXpMR0plYjJZN3FET1BoYWRBMk1JZFp4MENnakZqR28yejl1aTBrRmNMdmN6M3RLN2llVTBEOXVpOGtEOExEY3o1c0o0SkRjVHlvaHZoWmRqeEtLR0RDRzFCK1htTnVQNlE3aTRHdlJOU2doaHRpTGcwWVpzWWdCRVJFMUZHTkkvWEdKdWYyWTdpQU92aGJKWFhEUUtDOFdNU0Fpa29CQ2loZ3dodFFUbDVqYmora080dUJyMFRVb0pJWVFFUkVwVzN4OHZDNCtQcjdtUkFZUkVaRlZqQ0hXY2FhUmlJaGNIb3NZRUJGUlF6R0drRk9KalkyOVRWL0lnSWlJeUJhTUlVUkU1Q2ljYVpRUml4Z1FFVkZETVlZUUVaR2pjTkFvTHhZeElDS1NnRUtLR0RDR0VCRkpRQ0V4aElpSVNObFl4SUNJaUJxS01jUTZ6alFTRVpITFl4RURJaUpxS01ZUTY1Z1hJU045QVlPalI0K2VjSFJmNUJJU0VqSXFQRHo4R1Y5ZjM4NEFQTXZMeTFQeTgvTlg1dVRrTEFaZytOSmUvZDJkNjlldi8zanUzTGxIakpwb0hCOGZmeFVBRWhNVEJlTmpFeE1Ud3dGY3MzUmNRelJwMG1SdVZGVFVhd0J3N3R5NXdkZXZYMTl2dk4vNExwUk9wNnVxckt6TXVuNzkrbmVabVptekFKUTA5SG5yd21zb0RsNUhjblZLakNGRVJPUWM2djBsbzJRL3RWcWRiRlRJd08wMWE5WnNlY3VXTGIveThmRnBrNStmLzAxZVh0NEtUMC9Qc0taTm15NW8zYnIxQmdEcW11Y0VCd2NQREFrSkdlNkE3Z0tvSGxob3Rkb2lBQWdORFIxcDZiZ3JWNjRzenMzTi9Vd1FCTC93OFBBWG1qVnJ0a2lLL3ZBYWlvUFhrZHlCMG1JSUVSRTVEdzRhNVpVTWhSUXlDQWtKR2RtNGNlTUo1ZVhsS2NlT0hldVlrWkV4S1RNejg5bmp4NC9mVmxwYWVqd29LR2hBZUhqNDFKcm42WFE2VFV4TXpHSUFZWEwzT1RBdzhDNXZiKzlXTjI3YzJLelZhb3NDQXdNSEFBZ3lkK3pGaXhmblpXUmtURTVMUzNzY0FFSkNRb2FJM1I5ZVEzSHdPaXBEWEZ6Y0NIMGhBemVtbUJoQ1JDUW5oY1FRdTNEUUtLUEV4TVJPaVltSm5SemREem1FaDRjL0F3QlpXVm16QWVRYTdTcTRmUG55R3dBUUZoYjJWTTN6cmx5NXNzVER3eU84WmN1V29zNldCQVFFM0I0WEYxZFoxekhCd2NHakFhQ2dvR0J6WVdIaDcycTEyaWNzTEd4d1hlZFVWVldkQXdCQkVIekU2MjAxWGtOeDhEb3FneUFJYXdSQldPUG9ma2hKU1RIRW5KQ1FrRkZ0MjdiZEV4c2JXeEFiRzF2YXZuMzd2eUlqSTE5QWpaVUMrb0lXclZxMTJsU2ppY1kxaTEwWWJUZXU2N2lHYU5La3lWeDlPOEhCd1kvVjNLL2ZGeDhmcjR1TGk2dnMxS2xUWmt4TXpBSUFmdlk4YjExNERjWEI2K2grbEJCRDdNVkJJMG5DejgrdkN3Q1VscGJ1cTdsUG85RWNBZ0FmSDUvMk5mZGR1blRwZnlVbEpVZERRa0pHQlFVRlBTUjlUdzA4UTBKQ0hnZWd5ODNOM1hManhvMHRRUFVzVlIzbmhFUkVSTXdBZ0tLaW90L0Y3aEN2b1RoNEhaVkJwOU45elVJRzdvdEx6TzNIYXlnT1hrZjN4QmhpSGF1bnlraEpSUXdFUWZDc1k3ZjI1bityek95cnlNaklHTit1WGJzRHpabzEreVExTmZWZUc1L2E1RzVjemJ0enh0dkdSVXFDZzRNZjh2RHdDQ3NwS1VrQ2tGTlVWUFFMQUFRR0J0NEhJQXBBZG8xMnJ1cC9MaXNyTzMzcDBxVmF5eHZ0eFdzb0RsNUhaVWhLU3FwclVPMFdsQlJEakJrdk1UOXg0c1RkdUxsaUlETXo4NVVPSFRyczBTOHh2M3IxNmhMajgvUkx6UFB6ODMrRDZTb0R5ZW1YbU9mbjU2OXQxS2hSZjZNbDVnVTFqNzE0OGVJOEFOZHljM1BYdG12WGJsdElTTWlRakl5TWlXTDJoOWRRSEx5Tzdrc0pNY1JlbkdtVWtaS0tHSlNXbHA0R0FDOHZyKzQxOTNsN2U5OXg4NWpqNXM0dEtTbEp6TW5KK2ErWGwxZXo2T2pvZVRYM1YxVlZGZDVzSjhTb3pVWTM5MTAzUGpZN08vdWQ3T3pzZDNKemN6OERvTk52WjJkbnYyTjhYRWhJeUdnQUVBUkJhTktreWZ6UTBOQm50RnB0aVNBSTZzakl5Q2RxOXVIS2xTdUxzN096NTZhbHBRMDdlZkprYkdscGFhYlZpMklqWGtOeDhEcVN1MUJTRERIR0plYjI0elVVQjY4aktSbG5HdVdsbUdDZm41Ly91WitmMzhLbVRadStjZVBHalcwQTlCK2dBNk9pb2w0SGdHdlhyaTJ6ZFA3bHk1ZGZEdzRPZnRUY2tyelMwdEsvQWdJQ2VvV0hoMCs0ZVBIaVRBQUlDd3Q3RWdDS2k0c1AxMmpuMzBEMUcydG9hT2c0L1hZTlFVRkJRUU1Cd05mWHQ0dXZyMjhYNDUzQndjRWpjM0p5VE43bzlYZmo2cndJZHVJMUZBZXZvekxvQ3hna0pTVzU4L0lpeGNRUVkvWXNNUThNRE93YkVoSXlLamMzZDNWQlFjRWg2WHNMb01ZU2MwRVFmQnMxYWpRb0pDUmtaRzV1N2hjV3puSGFkQWRldzcveE9yb3ZoY1FRdTNEUUtDTWxGVERJeWNuNUlEQXdzRzlRVU5DQVRwMDZuYngrL2ZvR0FBZ09EbjdFMDlPemFYNSsvdXJjM055VmRUUlJucG1aK1hTYk5tMTJvOGIzaVY2NWN1Vi9BUUVCdlNJaUltWTBhdFJva0U2bnEvTHg4ZWtJUUplVmxmV3VyWDBORFEwZHFsYXJmVFFhVFdaeWNuSUwzRnl5Nk8vdjM2bGR1M2JIL1AzOXUzbDdlN2N1THk5UHRiVnRlL0FhaW9QWFVSbU1DaGk0YmNCWFVnd3h4aVhtOXVNMUZBZXZvL3RTUWd5eEZ3ZU5KSldxMU5UVVI4UER3NmVHaFlVOUZSWVdOZzZBcnJTME5Ea3JLK3YxYTlldWZZWWFiNEkxRlJZVy9ubmx5cFVsRVJFUnp4cy9mdjM2OVkzcDZlbVBSMFJFL052YjI3dWpJQWphNHVMaVA3T3lzdDRzTGk3ZVpxNnRvcUtpNUtTa0pMT3Y5OGFORzQ4R2dMeTh2Tlg0KzAwZnhjWEZ4MHRMUy8veTlmWHRFaElTTWpJN08zdXViWmZBYnJ5RzR1QjFWQUFXTUhCZnBhV2xwLzM4L0dLOXZMeTYxMXgrWGQ4bDVsRlJVZisydE1SY3JWWUhlbnQ3aDVTWGwxKzcyYWJGSmVZQTRPbnAyVGdzTEd4OGRuYTIyUnRETlplWUE0QldxeTFScVZSK2taR1JUOVJjTFhEbHlwWEZXcTMyZW5GeDhmRWJOMjVzQXFDcDE0V3hBYStoT0hnZDNSZGppSFdDOVVOSUxFb3RZa0JFUlBaVGFneUpqSXg4dm1uVHBndkx5c3BPbmp4NThtNFlMVEZ2Mzc3OWJqOC92OWdMRnk0OHBWOXVwNTkxU1V4TURFZjEwbTN2amgwNy91WGo0OU1PTnovMzZHZGoyclp0dXlzZ0lLRFhsU3RYM3RVdk1XL1NwTW5jcUtpbzF3b0tDbjVMVFUzdFY3TS9BUUVCdDdkcDArWXZDemQvZ21KalkzUFVhclhaWExEaTR1S0RLU2twM1MzMFV6SzhodUxnZFNRbDQweWpqSXdLR1BWL0dnQUFJQUJKUkVGVUdIQ3dUa1JFTmxGcURPRVNjL3Z4R29xRDE1R1VqTlZUNVpVTWhSWXlJQ0tTVWx4YzNBaDlJUU0zcHRRWVVwV2FtdnBvWm1ibXRJcUtpdXl3c0xCeFlXRmhUMm8wbWtzWkdSa1R6NTgvUHdiMVhHSmU4M0g5RXZPU2twSkVEdytQNWw1ZVhpMktpNHYvVEUxTmZWaUtKZWFBMWU5Y2xRcXZvVGg0SGQyVVFtSUlFUkdSc3NYSHgrdHFGb2NnSWlLcUQ4WVE2N2c4bFlpSVhCNkxHQkFSVVVNeGhwQlRpWTJOdlUxZnlJQ0lpTWdXakNGRVJPUW9uR21Va1ZLTEdCQVJrZjBZUTRpSXlGRTRhSlNYRWdzWUVCRkpUbC9BSUNrcHlaMlhHREdHRUJGSlFDRXhoSWlJU05sWXhJQ0lpQnFLTWNRNnpqUVNFWkhMWXhFRElpSnFLTVlRY2lvc1lrQkVSQTNGR0VKRVJJN0NtVVlac1lnQkVSRTFGR01JRVJFNUNnZU44bUlSQXlJaUNTaWtpQUZqQ0JHUkJCUVNRNGlJaUpTTlJReUlpS2loR0VPczQwd2pFUkc1UEJZeElDS2lobUlNSWFmQ0lnWkVSTlJRakNGRVJPUW9uR21VRVlzWUVCRlJRekdHRUJHUm8zRFFLQzhXTVNBaWtvQkNpaGd3aGhBUlNVQWhNWVNJaUVqWldNU0FpSWdhaWpIRU9zNDBFaEdSeTJNUkF5SWlhaWpHRUhJcUxHSkFSRVFOeFJoQ1JFU093cGxHR2JHSUFSRVJOUlJqQ0JFUk9Rb0hqZkppRVFNaUlna29wSWdCWXdnUmtRUVVFa09JaUlpVWpVVU1pSWlvb1JoRHJPTk1JeEVSdVR3V01TQWlvb1ppRENHbndpSUdSRVRVVUl3aFJFVGtLSnhwbEJHTEdCQVJVVU14aGhBUmthTncwQ2d2RmpFZ0lwS0FRb29ZTUlZUUVVbEFJVEdFaUloSTJWakVnSWlJR29veHhEck9OQklSa2N0akVRTWlJbW9veGhCeUtpeGlRRVJFRGNVWVFrUkVqc0taUmhteGlBRVJFVFVVWXdnUkVUa0tCNDN5WWhFRElpSUpLS1NJQVdNSUVaRUVGQkpEaUlpSWxJMUZESWlJcUtFWVE2empUQ01SRWJrOEZqRWdJcUtHWWd3aHA4SWlCa1JFMUZDTUlVUkU1Q2ljYVpRUml4Z1FFVkZETVlZUUVaR2pjTkFvTHhZeElDS1NnRUtLR0RDR0VCRkpRQ0V4aElpSVNObFl4SUNJaUJxS01jUTZ6alFTRVpITFl4RURJaUpxS01ZUWNpcFNGREZvOFdIUjh4TTJseVRxZExyM1czNVVxTlBwZE8vUDNsVzZnNC94TVQ3R3g5enRzUllmRmI0djV2dW5xMkVoSENJaWNoUW0wOHRJUCsyZG1KZ28yblcvZDNYUnFUOUcrcmNYcXowaUlpZTJVQkNFRnh6ZENVZVJJb1lRRVJIVmg4clJIVkNZWkloY3lHQkVSNjgveEd5UGlNaFp0ZnE0NkYrVzlzWEZ4WTNRRnpKd1k2TEhFQ0lpVWt3TXNRc0hqVEpLVEV6c2xKaVkyRW5NTmtOOGhGSXgyeU1pY2xibm5nbFlhR21mSUFockJFRllJMmQvNUNaRkRESFc0c09pNTRlc0svNVZwOU05ZVhOWjhKUFBiQ2xkemNmNEdCL2pZKzcyV00xMEJ5WEVFSHR4aVl1TDY3R3lPSDNmV0wvbWp1NEhFWkhVSnY1U212UnBmNzk0Yy92aTR1TFdBRUJTVXRKSWVYdmxQaDc3dm5qZnVpRitQUnpkRHlJaUdaaWtPekNHV01mcXFUTFNGekE0ZXZUb0NiSGEzRGZXNzMwQUZ1KytFeEc1aXlZQlFvR2xmVW9JOUZMRUVHTWRHcXZTQVhEUVNFUnU3MmE2ZzJIUXFJUVlZaTh1VDVXUldxMU9WcXZWb3VhajlGbFRQRVhNOW9pSW5OVWJ2WHlTSE4wSFI1SWloaGg3cUpWSHFsUnRFeEU1azdyU0hjZzhEaHJsSlhvUmd3bWR2YmFLMlI0UmtiTmlJUnhwQytIODg3Znl5VksxVFVUa1RCWWNLTzlvdksyUUdHSVhMaytWa1JRRkRMUmlOMGhFNUtUT1BST3dVSmhxZnA5UkFRTzMvWUptS1l2Z0FFRFNlUCszd0hRSElsS0F3OWxWdHhodkt5R0cySXN6alM1dWFWTEZBRWYzZ1loSURpTTNsdlN6dEUrbjAzMnQwK2tZN08wdytJZVM0WTd1QXhHUkhOWU04ak5acWNjWVloMW5HbVVrUlJHRFBXUDhGb04zaG9sSUFlNklVbCswRk5HVlVNUkE2a0k0TFVLRXkxSzBTMFRrYkZnSXgzWWNOTXJJcUlDQmFGOTEwbk5WeWJROVkvekVhbzZJSlBEc2YrWmpmK0p4UjNmRGJzK09leHpqaHc5eTJQTy8yTjM3NUVzT2UzYkhreUtHR0J2WjN2TTRnTUZTdEUxRTVFenFTbmNnODdnOFZWNmlGekY0SnM3ekp6SGJJeUx4U1QxZ0ZGUUNBa0lDSlgwT0FEaDE5cnprejFFWEZzS1J0aERPK00xbDA2UnFtNGpJbVh4NlZIT3I4YlpDWW9oZE9OTW9JeGJDSVNJcDZMUTZGT1VYT3JvYmttTWhIR2tMNFJ5YkVQQUdtTzVBUkFydzQ1bEtrK3FwU29naDl1S2cwY1V0VGFvWU1PWjJUMGQzZzRpc0dQTHcvZWgvMzkyTzdrYURKS2VrNGYxbHF4M2REYXVGY09Uc2l6c2F2ckYwOERlRGZCM2REU0txQTlNZHhMRnhtTitQeHV2OEdVT3M0NkJSUml5RVE2UmNUU0lhbzh0dDdSemRqUVlwS1N0emRCY0FzQkNPMUlWd21nVGltaFR0RXBGNDVFaDM4RzhVSVBucUZTZEpkMkFoSEJ0dzBDZ2pLWW9ZZEY5Wi9QS0JKLzNGYXM3aGpoMUx4cElQbHVMWThST29xS2kwK2Z6UTBCQU1HVHdJNDhhTmhLK1Bqd1E5ZEMwLy8vd3JQdnhvT1hLdVhJVk9wNVB0ZVFNREF6Qms4Q09ZOXM4cHNqMG51VDhXd21FaEhDS1NGdE1keUJJT0d1VWxlZ0dELzl6bC9RMkFsOFZ1MXhGT25UNkRjZVB0K3o4NEx5OGZ5ei85QXNlUG44Q2loZlBoNmFuc3Bidi9OMzhCU2t0TEczeStoNmNYS2lzME5wOVhXRmlFTDFhdTRhQ1JSRlh6enJBeGZRR0RwS1FrZDE1aUpGa1JIS0M2RU02eENRRlNQZ1VSaVlEcER2WXpWd2dIY1BzWVloY09HbVVrUlJHRHF5VTZ0MGxBbWZQNi8xbmNkLy85OStMMzMzZWdTNnpwSlR4eDRoUXFLbXZQU080L2NBZ25UNllnTnZaMjBmdnBTdXdaTUFLQVZsc2xVaytJN01kQ09DeUVRMFJNZHhBREMrSFlqb05HRjdjcVdkTnZRcXg3ekthbHBwNnp1Ty9Rb2NNQWdMK08xbjh0LzQyQ0Fydjc1QTZhTm9sR1pGU2tyTTlaVWxLQzA2ZlB5UHFjNVA0R2ZWY3lFQlptR2xuRXdINVAvbFEyWU9VQUx1c25JdmZIUWppMjQ2QlJSbElVTWRnNXl2OUR1TkdkNGFDZ1FQajdtOC9SOVBldi83S3BuSndyWW5YSjVUMzIyRUNNZjJxMHJNOTU2dlFaakJvOVFkYm5KUGMzc0szSHlVMFc5aW1oaUlIVWhYRDhQWFhPTVFVZ0V1YklpNHM1OHVST1dBakhkaHcweW9pRmNLeDc2cW5SZUhLTS9kK3QydThmajRuUUd5SnlKaE5pdmRJbU9yb1REaVIxSVp4bkV6d1BBaGdnUmR0eVk0NjgrSmdqVCs2RWhYQnNwM0owQnhRbUdTSVhNcmhaQ0llSXlPM2R2RE5zVmx4YzNBaDlJUU0zSm5vTU1mYjQrakszS0tvR1dNK1JCNEF1c1oxTS92SDBNSDhmWFo4anIzVE1rU2QzOG4xSzVTM0cyd3FKSVhiaFRLT01XQWlIaUtqaFdBaEgya0k0SnlZR3pJYWJwRHN3UjE0YXpKRW5kL0ZKb3FhSDhiWVNZb2k5T0doMGNlNVVDSWVJcUM0c2hDTXRkeXVFd3h4NThURkhudHpGdGhGKzN3dEdXWXlNSWRaeDBDZ2pGc0loSW1xNE1aMjlrbGdJaDRWdzZvczU4a1JrQ1F2aDJJNDVqVEpTcTlYSlJvVU1SQkcvb3ZnVk1kc2pJbkpXUTl0NVhIUjBIeHhKaWhoaTdHWWhIQ0lpdDNmdW1RQk91TmlJZzBaNWlWN0U0TDM3dkZlSTJSNFJrYk5pSVJ3V3dpRWlFZ01MNGRpT3kxTmxKRVVSZzVTOHF0RDdXL0RQU0VUdWo0VndXQWlIaUVnTTd4OG92OGQ0V3dreHhGNmNhWFJ4UDZSVTluWjBINGlJNU5EMzY1S2hsdmJwZExxdldjakFQcE4rS1h2UTBYMGdJcExEM3JIK3E0MjNHVU9zNHhTVmpLUW9ZdkQ3Q1ArbDRKMWhJbEtBS2ZGZSszKzNzRThKUlF5a0xvUlR4UnZKUktRUUxJUmpPd1lJR2JFUURoRlJ3N0VRanJTRmNGNjl5MnVuVkcwVEVUa1RGc0t4SFFlTjhtSWhIQ0tpQm1JaEhHa0w0VHk4dHZSVnFkb21JbkltZjF5b0NqZmVWa2dNc1F1WHA4cElpaUlHeDY5VWhiTVFEaEVwQVF2aFNGc0k1OVJFLzFmQmRBY2lVb0JaTzh2NkdXOHJJWWJZaXpPTkxtN3p1Y29lanU0REVaRWM3djZ5ZUpTbGZTeGlZRDhXd2lFaXBXQWhITnR4aWtwR1VoUXgyRHJjLzFQd3pqQVJLY0NiOS9oc3ZjL0NQaVVVTVdBaEhDSWljYkFRanUwWUlHUWtSUkdEenA4V3pSR3pQU0lpWjlXbnVmcXFvL3ZnU0ZJWHdubXJ0OWQycWRvbUluSW1MSVJqT3c0YTVTVjZFWU1WQTN3V2k5a2VFWkd6WWlFY2FRdmg5UDZxWks1VWJSTVJPWlBqVjZ1Q2pMY1ZFa1Bzd2tHampCSVRFenVKWGNoZ1QwWlZVekhiSXlKeVZuWGRHUllFWVkxUklRTzNKRVVNTVhabWNzQk1xZG9tSW5JbVQvNVVPdFI0V3dreHhGNGNOTG80RnNJaElxVmdJUnhwVGR0YTJzZlJmU0Fpa2tQaVV3RW1YMW5IR0dJZEMrSElpSVZ3aUlnYWpvVndwQzJFazFlR0lPdEhFUkc1UGhiQ3NSMW5HbVhFUWpoRVJBM0hRampTRnNMNTcvM2VXNlJxbTRqSW1iQVFqdTA0YUpTWDZFVU0xZzN4KzYrWTdSRVJPU3NXd21FaEhDSWlNYkFRanUyNFBGVkdVaFF3V0pkUzJYcEdEeSt4bXlVaWtmM3g1MkZjem5ITmliS2NhM21PN2dLQTZqdkR3bFR6KzR3S0dMaHRUb3FVUlhBQVF5RWMzbjBuSXJkM3N4RE8wL3B0SmNRUWUzSFE2T0syWDZpSTU2Q1J5TG4xN05ZRmV3NytoZVNVTkVkM3hTNTN4SFowNlBQSGYxNDBIa1k1S01aWXdNQiswN2FXOWxuY3o5ZlIzU0Fpa2x6aVV3RXJoUEYvYnpPR1dNZEJvNHlrS0dLdzVRbi96OEU3dzBSTzYzUmFCZ1kvM0JleHQ3ZUhSbE1CdFZxRnBsR1J5TGlVQlFBSUN3bEdZWEV4TkpvS3FGUXFOR3NhamZUTVN3Q0FnQUIvK1BuNDRNcTFYQUJBcSthMzROeUZpOVVOQ3dJaUdvZmh5dFZyQUlDV3pacml3c1hMMEdwMWh1M3pHZFh0UkVVMHh0WGNmRlJWVlZYdmEzNEx6dDlzSnl3MEdCcE5CUXFMaWdFQXR6U0p4TVhMT1lhKzZYUTY1RjIvQVIxMENBOXZqTEp5RFh5OEhYT2phdVVBMys4N1c5aW5oQ0lHVWhmQ3lTNUJtQlR0RWhFNUd4YkNzUjBIalRJeUttQWdpTlZteDJWRmI1NmNGQ0JXY3c2M1pjczJwS1NjdGJoZmdBQmZYeCtVbEpiVzJVNWhZYUhZWFhOWkowK2R4dm9OUDhuNm5OblpPYkkrbjdNNmwzRVpGN092NEZwZVBnNzlWZjA1UDdaalc1dzZldzZwNlpud1VLdlJ1MGVDWVYrekpsSHc5ZlhCMFpObkFBRDMzZDBOaWNkT0lQZDZBVlFxRlZvMnU4V3d6OWZIRzhYRkpVaE56d1FBTkk5cGd1VFRhYWlvckFSUVBjQk1QcDJLS3EwV2hVVWx1RkZRZ056ckJRQ0FtS1pST0oyYWpuS05Ca0grZnVnVzN4bDdEaVlCQUR3OFBIQSs4eElLQ292aDQrMkZlKzY4QThrcHFhaXEwcUtrcEF5ZUhoN29FWGNiUEQzVThsM0ltenFGcXd0a2YxSW5Ja1VNTWZiNUFOLzFBSHBLMFRZUmlZZnBEdmFySzkyQnpPT2dVVjZpRnpEWU5NenZiUUJ2aWQydUkzaDdleUVsNVd5ZGc4YmxTeGNpSkNRWWE3NytBZXZXLzFobmV4NXErVC9VT3FQdDIzZGgrL1pkTnAvWEtEUU1hcFVIcnVkZGhWYXJsYUJuN2kzbldqN09aVjZHVnF2RnlUTnBDUEQzaFkrWEY1cmRFbzAvOWg1RWdMOHZHdmtIb0xDNEdBSCt2aEFnb0YzckZqaDVKaFVCL3I1UXE5Vm9GQlNBOG9vS0JQajczbnc5NnhEZ1g3MThNQ2pBSDFXVlZZWnRBUUlDL0gwTmcwWUFDQXowUTJWbEZRcUxpaERUSkJybEZSVUFBSTJtQXVGaEliaGVVQUF0ZFBEMThVWjRhQWhLeTh0d1B2TWlPcmE1RlNkU1VxR0REb1ZGeFdnWjB4VFpWNjhoNTJvdThxNWZ4OUZUcVVpNHZTMEVRWkt4aTBVMTd3d2IweGN3U0VwS2N1Y2xScElWd1FHQTJFK0wza21kNGo0M0lZbmNFZE1keEpGZHBQVTIzbFpJRExFTEI0MHlZaUdjdW8wWVBoUmZyRnhqY1g5WVdDaENRb0lCQUU4OC9paldiL2dKT3AzTzdMR0NJS0JGaTJhUzlOT1ZDSUpnOFJyVlJlM2hnWUNBUm9BZ29LcXFFamZ5Y3lYb25mc3FLaW5GaWJQbkFRQUhqaHpIOFpPcEFJQkhIK3FEdlFlU2tIb3VFNElnNElsQkQyTHRwcTNRYXJYdzhmRkdyeDZlT0hMME5BQWd1RkVBS3F1cWtIcXVlaVl4S2lJTVplVWF3M2Juam0xeElmTUNjdk52QUFENjNOME5xZWtYVWFHcEhoamUzN01ITWpLelVWSmFCZ0NJNjlRUlcvN1lDd0R3OVBCRXk1Z21PSHh6aHJOSlpEZ0NBL3h3L0ZUMURadGJtOGNnTC84R2N2TnZJTzM4Ull3ZStqQVNqNTFDU1drWkxtZGZ4ZWloQTVDV2NRbXRtOThpK2JVMHhrSTQwaGJDU1owUzhES1k3a0RrdEpqdUlKNCthMHJHQXpCRUZDWEVFSHR4ME9qaTNLa1F6dVJKNDNIeTFCa2NQSGpZN1A3YzNEenMzcjBQRVJIaFdQMzFkeFlIUTc2K3ZuaHQxZ3cwYVJJdFpYZGRRdnQyYlhEcTlCbWJ6NnVxck1TTkcvbndVS2tiUEdBTURGRG1qSVdtb2dKSGtsT2cxV3FSY1RFTFI0NmROT3hidjNtNzRXZWRUb2V2MS85aTJHNFU2STk5aDQ4YVh0ZTlldHlCdlFlVEROdFpPZGZ3K2RjYkRNY2ZQWkZpOHJ6THZ2emVaUHVUbFd0TnRsZCt1OUh3ODhtVU5DUjA3Z0FQRHpVcUtpcXhhMzhpSm8wWmlpTkhUNktzWElOTlczWUFBSHg5dkRCKzVHQjg5ZjFQS0M2cFhoSmVWRnlDVDFmL2dQRWpIME9ndng4aUc0ZmFmSTBhaW9Wd3BEVjllMm5QOSs1aklSd2laOFIwQjNHZG1oVHdzVEQ1NzIzR0VPczRhSlFSQytIVXpkdmJDNTk4dEFDSER5ZmgyUEZrYUc3T21CZ3JMU3ZIaFl5TDZIbjNuZWg1OTUyMTlvZUZoZUxCZnZjaktDaFFqaTQ3dlM4Ky94aS9iTm1Hckt6c0JzMDRObFJRVUNEKzhXQmYyWjdQV2VoME9odzlsWXFLaXVwQUd4RGdoMGY3MzFldmM0T0RBbEZVWElLMnR6WUhVRDM3NStQdGlaYk5tcUtpb3ZiL0N3M2xvVmJEMDhzTGZyNitlT1RCZTFGMWMrbXhJQWdZME84ZVZONjhlNnluMWVyUS8vNWVLQzB2TjNsY3A5WGh4Tm56Q1BEemhiK2ZQQU9OemNQOFZrZVBONzlQQ1VVTXBDNkVjNkVBVVZLMDZ5ak1rUmNmYytRZGcra080bU1oSE50eDBDZ2pLWW9ZdEYxYTlPNlp5ZTQxbzNQSEhYRzQ0NDQ0UjNmRExYaDZldUtSZ1E4NXVodUtjVG90QXpjS2l3M2JvY0dORUJyY3FON25CL2o3bVd5SEJqZkNzYVBtWjk3dDBhUDczZkQwOUVCMFpMako0MUVSamMwZUh4WWFiUFp4clZhSHBKTm4wYVBMYmZDUTRVNXhWSUNxM1BwUjdvdUZjT3FQT2ZMU1lJNjgvSmp1SUEwV3dyR2R5dEVkVUpoa2lGekk0TSt4ZnJQRWJJK0lHdVp5empWY0VybWEzYVhMRjBWdFR5L3pZb1pvYlpXVmEzQXNKVlcwOXVweTg4NndXWEZ4Y1NQMGhRemNtT2d4eEZqc3AwWHZTTlcyM0VZTUgxcm4vcG81OG5YTmNqQkh2bHBEWjRMME9mSysvZ0VJYkJRaWNxL2NtN2wwQjUxT0I1MU9oL1didCtORVNocDBPaDIwV2kyK1h2OExxcXFxb05QcFROSWRkRHFkU2JxRFRxY3pwRHZvdDQrZVNNRzF2T3VHN1dWZmZnOU51Y2F3L2NuS3RTZ3VLVFZzci94Mm8rSG5reWxwQ0ExcEJBOFBOWFE2SFhidFQ4VHRIZHJBMjhzVE9wME9tN2Jzd0xXODYvRHg5c1F6NHg3SHhpMS9HTnJTcHp1Y09aOHBlMVZWYzRWd0ZCQkQ3TUtaUmhsSlVjVGdreU9hVHJONitvamRMQkhaSU85R0lVNmxYUkM5WFU4UFQvajRpUC8vdDZlbnVHLzllZGNMY2VaOEp0cTJqQkcxM1pwWUNJZUZjT3FMT2ZMaVk0Njh2Smp1SUMwV3dyR2R2QXVJU1hRUHJ5MCsvTk13dndSSDk0Tkl5WFlkUEFxTmlJSFlWWFh2MGhHQk5aYllpcW5Ec3FMeTA1TUR6WTZpNCtMaTFnRE1TN0hIYXp0TFY4L3Q3ZU5XMTYrdUhIbHJtQ052cXFLaXdxRTU4cUdoeXBxbFBKVjZRZFRWSzVXVmxkaXg4M2ZSMnRQcjBmMXVCSWcwcVBmeDlwSXQzUUhBUWtFUUREbU5qQ0hXY2RBb0l5bUtHT2gwdXVmaEpuZUdpVnpWMlhQcCtQTklrdFhqaEp2L0V2UnZ2ZnFmelQwR1FCQU1aeGtlLzN1Rm1JQ2lvaUtVbDVmWGVpZHZIQnA2ODJRQk91Z0F3d2M4QVVEMXo5VVA2UXpIQ0RBNnpNempKc2Y4M1V4MSt3Q2FSa1doVi9jN0pNMzl5aTdTZmh3ZHFGWnNGb3JVaFhBR2ZWZDhZTU5RdjI1U3RFMUU5WGM1NXhwT3BxYUwydWFGakhTY1BadGkvVUFiTlcwYWd3N3R4ZnZPeGREZ1FNVGYxazYwOWl4cDlYRVJ6azhONURqSUJseWVLaU1Xd2lGeVQyMWF0VUJvU0NOb3F4UmE0RUVRRU5Jb1NQSmlJU3lFSTIwaG5BMUQvZFlBNEtDUnlJR1k3dUQ0ZEFjeWo0TkdlWWxld09CbUlaeDN4VzZYaUd3VEZxS3NwVk9PVUxORXVqRjlBWU9rcENSM3prZVJyQWdPQUxUNnVHamh1V2Q0RTVMSWtaSlR6a215L0xkSms2Wm8wcVNwNk8xS0llTnlEcUlqd2lSTmQ2aEpJVEhFTHB5V2RYSHpkcGQrT2F1bnp4aEg5NE9JU0FZbU9Takc0dVBqZFFDUW1Kakl1TlpBVEhjZ2NqeW1POGlUN2xCemVTcGppSFdjYVhSeGg3TzEwaS84SmlKeUFuWE5OT3AwT3Q0ZHR0UHNYV1hkNXZabU5XNGlSMks2Z3p6cERqV1hwektHV01mUnRJeFlDSWZjemZIanh6RnUzRGpzMjdjUFhsNWVqdTRPdVQrTE00MUt3RUk0UkVUaVlDRWMyNmtjM1FFbFVhdlZ5VWFGREVUUjZ1TWlEaGlKaUJSQWloaGk3R1loSENJaXQzZnVtUUIrZnJZUkI0M3lTb2JJaFF6T1BSUHdMekhiSXlKeVZqZVhwNW9WRnhjM1FsL0l3STJKSGtPTXRWMWF4S0pxUktSSUNva2hkdUdnVVVhSmlZbWRFaE1UTzRuWjV1eGRaVzZ4bE9qZ3dZTVlPWElrdW5mdmpvRURCMkxmdm4wQXFwYy9KaVFrWU8vZXZSZzZkQ2p1dlBOT1RKczJEZGV2WDYvWGZqSlZuK3RsNlc4QkFBVUZCWmcrZlRydXV1c3VEQmd3QUFjT0hIREVyMEVLVmRlZFlVRVExZ2lDNE5ZelpWTEVFR00zcTNFVEVibTltamNobFJCRDdNVkJvNHM3ZGtYYjJ0RjlFRU54Y1RGbXpacUYzYnQzNDk1Nzc4WGJiNzl0c24vVHBrMVl0bXdaTm03Y2lHdlhydUc5OTk2emFUK1pxdXQ2MWZXM21ETm5EbTdjdUlGTm16YmhpeSsrTUJsUUVrbXRycGxHblU3M05Rc1oyT2VUSXhySkJxUkUxdWh2YW1vMEdrZDNoUlNnNWsxSXhoRHJPR2lVVVd4czdHMzZRZ1ppY1pjY2xENTkrcUJWcTFaSVMwdERRRUFBTGwyNmhNcktTc1ArWjU1NUJxR2hvWWlJaU1DNGNlT3dhOWN1ay9PdDdTZFRkVjB2UzMrTHZMdzg3TnExQy8vNjE3L1F1SEZqTkc3Y0dCTW1USERnYjBGS1U5ZE1ZMUpTMHNpa3BLU1JjdlpIYmxMRUVHUDdzN1FkcFdxYmlNaVpkRmhXOUl6eHRoSmlpTDM0bFJzeU1pcGdJRnExSm5mNU11WWxTNVpnMDZaTjZOeTVNN3k5dlFFQVd1M2Y1YVlqSWlJTVA0ZUhoNk9rcEtSZSsxVXEzaGN4cDY3clplbHZrWk9UQXdCbzFxeVo0ZHlBQU5kLzdia0NmWlZhQUJBRUFjSEJ3ZWpkdXpkZWVPRUZCQVlHR282cnFLakFOOTk4ZzgyYk4rUENoUXZRYXJXSWpvN0cyMisvamZidDJ6dW85eVFXS1dLSXNaK0crYTBDa0NCRjIwUkV6dVNQa1g0cm9pYzd1aGV1aForbzVjVkNPR1pjdkhnUlgzenhCWll1WFlyLy9lOS9HRGh3WUsxamlvcUtERDlmdUhBQkVSRVJKZ05DYS92SmxLWHJWZGZmUWo5QXZITGxpdUV4L1VDUzVMRjc5MjRjUEhnUXk1Y3Z4N2x6NXpCbnpoekR2ckt5TWt5ZVBCbmJ0Mi9IeXkrL2pCMDdkbUQ3OXUzNDk3Ly9EVjlmWHdmMldqd3NoTU5DT1BYQkhIbDVNRWVlWEZsVWdLcmNlRnNoTWNRdS9GUXRJeW1LR0V6Zlh0cFR6UFljUWI4TU5Tc3JDd1VGQmZqNjY5cEx5ai80NEFNVUZ4Zmp3b1VMV0xGaVJhMkJwYlg5Wk1yUzlhcnJieEVURTROV3JWcGh5WklsS0Nnb3dLVkxsL0RsbDE4NnBQOUtwbEtwMExKbFMweWVQQmw3OXV3eHpMaC84TUVIS0M4dng5S2xTNUdRa0FBdkx5LzQrZm1oZS9mdWFONjh1WU43TFE0V3dtRWhuUHBnanJ5OG1DTlByb2lGY0d6SFFhT0x1MUNBS0VmM3dWNHRXclRBOE9IRE1YMzZkSXdkT3haMzNYVlhyV002ZCs2TVJ4OTlGR1BHak1HZGQ5NkppUk1uMnJTZlRGbTZYdGIrRnZQbno4ZTFhOWZ3d0FNUFlPYk1tUmc4ZUxBanVrOEF5c3ZMNGV2ckM1VktoY3JLU216Y3VCRVRKMDZFbDVlWG83c21HUmJDa1phN0ZNSmhqcnk4bUNQdld2UXp4QWtKQ2JqampqdlF0MjlmekowN0Y0V0ZoU2JIVlZSVVlOV3FWUmd4WWdUdXV1c3U5T2pSQTQ4OTloaE9uejd0b0o2TGk0VndiTWVjUmhucEN4Z2NQWHIwaEZodGZqN0FkejBBbDU5dG5ENTlPcVpQbjI3WUhqNTh1TW4rL3YzN1kralFvUmJQdDdhZlROVjF2ZXI2Vzl4NjY2MVl0V3FWeWZHUFB2cW9OSjBrczdSYUxVNmZQbzJQUHZvSVR6enhCQUFnSXlNREpTVWw2TlRKTFQ3elczVHVtWUNGd2xUeis1UlF3RUNLR0dMTVhRcmhNRWRlWHN5UmQwMjdkKytHajQ4UExseTRnRGZlZUFOejVzekJnZ1VMQUZTbk8weWRPaFU2blE0dnYvd3lPblhxaE1yS1Nody9mdHh0MGgxdUZzSjVRYit0aEJoaUx3NGFaU1JGRVlQWVQ0dmVTWjNDTjFvaUplalZxeGRVS2hWaVltSXdiTmd3dzRDK29xSUNBT0RoNGQ1djZkbEZXbTlIOThHUldBakhPbjFlOW5mZmZZZFdyVnBoMzc1OStQWFhYMDJPS1NvcWdwK2ZId0RMT2ZKMTdTZFRscTVYWFg4TDR4eDUvYy9Na1plZmNickQ4ODgvYnhqczY5TWRQdi84YzhQcUZTOHZMM1R2M3QzQlBSYlAyc2Q4VjNkbUlSeWI4RjFRWHFJWE1VaWRFdkN5bU8wUmtmUGF2WHMzRGgwNmhIWHIxbUhFaUJFUWhPcXhRM1IwTkFSQlFHcHFxb043S0swK2EwckdXOXFua0NJR2toYkM2YmlzNkUycDJwWUxjK1RseHh4NTE2ZkVkSWRPNGVvQzQyMkZ4QkM3dVBkdGFTY2pSUUdENmR0TGU3NTNuM3NzRlRDblU2ZE9PSExrU0lQM2t5bGVML2NVRkJTRTd0MjdZK1hLbFVoSWNPbUpvanFkbWhUd3NXRGh6ckJSQVFPM3pVbVJzZ2dPQUd3YTV2YzJnTGVrZkE2cEdlZGxSMFJFWVBqdzRkaTdkNi9KTWZxYzd2THljanowMEVNV2MrUXQ3U2RUbHE2WHRiL0YvUG56OGZycnIrT0JCeDVBbXpadE1IVG9VSnc0SWNuS2E3SkF5ZWtPTjNQa0RjdFRsUkJEN01WQm80dHpoMEk0UkdTL21UTm40cW1ubnNLTUdUTXdhZElrdEd6WkVzWEZ4VGh5NUFpYU5XdUdXMis5MWRGZHRGdk5JRytNQlF6c3R5NmxzdldNSHE0L3M4QWNlWGt4Ujk0MUtUM2RvV2FPUEdPSWRlNzlpbkF5TElSRFJGSnAxcXdaVnE5ZWpXWExsdUc1NTU1RGJtNHVmSDE5MGJadFc3ejIybXVPN3A0b1dBaEgya0k0Mnk5VXhMdkRvSkdJck51OWU3Y2hGOVdZY2JxRE82OWNpZis4YUR4WUNNY21IRFRLU0lvaUJuR2ZGZjNmbWNrc2hFUGt6dXE3ckRncUtncXpaOCtXb1VlT2NmeHFWWkNqKytCSVVoZkMyZktFLytjQUxINFhKaEc1UDZXa082d2M0UHQ5WjBkM3dzV3dFSTY4UkM5aWNHWnl3RXd4MnlNaWNsWlAvbFJxY2MyZ1Fvb1lzQkNPSGZRM1g4ek5ydFJuUDVuaTlYSmZNMmZPeElrVEp6Qmp4Z3lrcHFhaXFxb0tCUVVGK09PUFA1Q1dsdWJvN29tQ2hYQnN4MEdqakJJVEV6dUpYY2hnMnRiU1BtSzJSMFRrckJLZkNsaGhhWjhnQ0d1TUNobTRKU2xpaUxHYmhYQ0lTT0gwNlE0QkFRRjQ3cm5uMEtOSER3d1lNQUNyVjY5Mm0xekhtem55QmtxSUlmWnlqNys4Z3VXVlFkSEx0WWhJT1ZnSVIxcnVVZ2lIaUN4anVrTTFGc0t4blNSNUVXU2VGRVVNc29xcVprVDVxOTRScXowaUlpZTJVQkFFczROR0paQzZFTTREWHhjZDN6cmMvM1lwMmlZaWNpWjNmMWw4OWM4bkF5SWMzUTlYd3VXcE1sS3IxY2xHaFF4RTBmdXJrcmxpdGtkRTVLeFlDRWY4R0dKczYzRC9UNlZxbTRqSW1ieDVqODlXUi9mQjFYRFFLQzhXd2lFaWFpQVd3cEcyRUU3blQ0dm1TTlUyRVpFejZkTmNmZFY0V3lFeHhDNWNudXJpL3ZscnlZYkYvWHdIT2JvZlJFUXlzTGc4TlQ0K1hnY0FpWW1KakdzTmRDamtCRmpVQUFBZ0FFbEVRVlNyNHZVN29qdzRjQ1FpdDlmcTR5S2NueHBvaUJlTUlkWnhwdEhGc1JBT0VTbEZ6V3AzeG5RNjNkY3NaR0NmUFJsVlRSM2RCeUlpT1p4N0pzRGtPMmtaUTZ6amFGcEdVaFF4U0x0ZTlVcXJScXIvRTZzOUlpSW54a0k0WUNFY0lpSjdzUkNPN1RqVEtDTXBpaGc4dkxiMFZUSGJJeUp5Vm45Y3FBcDNkQjhjaVlWd2lJakV3VUk0dHVPZ1VWNmlGekU0TmRHZmcwWWlVb1JaTzh2NldkcW5rQ0lHTElSRFJDUUNGc0t4SFplbnVyaUptMHMzTDN2STV5Rkg5NE9JU0FZc2hDTWhGc0loSXFWZ0lSemJjYWJSeFZXNTBOOHdOemNYSzFldVJGVlZsZUd4TTJmTzRQdnZ2Ni96dk96c2JPVGw1Wms4cHRGb0REL3YyTEVEbFpXVnRSNlhRbVZsSmE1ZXZXcjF1TFMwTkJRVUZOamN2azZudzVZdFc2eitIcm01dVpnM2I1N043YnM3alVhRERSczJOT2phNjg4Zk1HQUFzckt5OE9PUFAyTG56cDIxamlrb0tNQ1JJMGZNbnArZm40OVhYbm5GNURWdTdNQ0JBOUJxdFEzcW02WCtuang1VXJUMm5CMEw0VWpyNE9XcUtFZjNnWWhJRGl5RVl6dU9wbVdrOUVJNDc3Ly9QczZmUDQvRml4Y2JIcHN4WXdhQ2c0UHhuLy84eCtKNWYvMzFGMTUvL1hVc1g3NGM0ZUhoMEdnMHVQUE9PdzBmM0JNU0VyQmp4dzRFQmdZaUlTRUIrL2J0ZzVlWEZ3QVlqcldGcFFFQkFIejg4Y2ZZdm4wN3Z2cnFLM2g3ZTFzODdzVVhYMFJKU1FrKy9QQkRxTlZxM0hQUFBYVStaN3QyN2JCczJUSlVWRlRnNmFlZlJraElDQllzV0FDMVdtMzIrUFQwZEF3Wk1xVE92aXBSYVdrcGhnNGRpaDQ5ZXVDMTExNnorWHl0Vm91dVhidGkzYnAxdUhEaEFsNTk5VlVNR2pRSUw3endndUZ2c1dQSERyenl5aXQ0NzczMzBMTm5UNVB6TDEyNmhFY2VlUVFIRHg2czliY3JMaTdHNE1HRDBiVnJWOHlkT3hjcWxRb0pDUWxXKzNUNzdiZGo1Y3FWWnZmVjkzVlFuK2N4dG5YclZvU0ZoZGwwamt4WUNBZlNGY0s1YjAzUnlkOUgrSGVRb20waUltZlM5K3VTaTcrUDlJOXhkRDljaVllak82QWtSZ1VNUkJ1c1A3eTI5TlZURS8zRmFrNHlPVGs1V0w5K1BWYXRXbVY0N05peFkvajk5OStoVXFtd2Z2MTZrK05idG15SnRXdlhBZ0M2ZE9tQy92Mzc0OWl4WTdqLy92c2I5UHpmZnZzdEdqZHViTmkrLy83NzhjVVhYeUFtNXUvM2k4ek1USXdiTjg3a3ZKS1NFcFB0SjU1NEFqLzk5Qk8yYjk5ZWF5RG82K3NMUWFqKzA4NmFOUXZEaGczRG9rV0w4T0tMTDJMbnpwM1l2WHMzTGw2OGlFR0RCc0hYMXhjN2QrN0VaNTk5aG9pSUNFeWFOQWtBNE9ucGlYZmZmUmRQUFBFRTNucnJMY3llUGR1bTMzUGJ0bTJZT1hPbVlkdkx5d3N4TVRGNDVKRkhNSExrU0toVWYwOU1helFhckYyN0ZyLzg4Z3N1WExnQW5VNkhWcTFhWWRDZ1FSZzhlTERKc1RYYjlmUHpRN2R1M1RCOStuUkVSVlZQVGxnYm1OUWMyRXliTmcxNzkrN0ZKNTk4Z3E1ZHUxcjhYVFpzMkdEeWQ2cUxyNjh2bm4vK2VheGV2UnJsNWVWMUR1ek5VYWxVVUtsVXFLeXNSTy9ldmZIcHA1L2k1NTkvTnZ4ZEFlRGVlKy9Gczg4K2krblRwMlB4NHNVbWZkZlBJaHBmT3oxL2YzOHNXclFJVHovOU5ONTY2eTI4OXRwcjJMclZOQTgvTXpNVFR6Lzl0TW5qbnA2ZU52ME9scXhidHc2aG9hRldqN3YzM250RmVUNHBzQkNPK0RIRTJPOGovSmNDV0dqMVFDSWlGemNsM212Lzc0N3VoSXZob0ZGZW9oY3d1RmtJeCttRC9NS0ZDekY4K0hBMGI5NGM3NzMzSHU2Nzd6N01uejhmZm41K2VPZWRkM0RYWFhjQkFNckt5akIrL0hqMDZ0VUxBREI0OEdCY3VYTEYwTTZjT1hQdzVaZGYydno4Z1lHQkNBNE9ydk94NjlldjF6cFAzNCthWnMyYVZldXhIMzc0QVMxYXRBQUFoSWFHWXViTW1kaTVjeWVxcXFxZ1ZxdlJvVU1ISER0MkRNT0hENGVYbHhjaUlpSXdlL1pzdEduVHhxU2RxS2dvekpzM3p6QmJXdGRnekhpZjhhRHNrMDgrUVZSVUZJcUtpckIzNzE0c1diSUVXVmxabUQ1OU9vRHE2engxNmxTa3A2Zmo2YWVmUnRldVhhSFZhckYvLzM0c1hyd1lCdzhleFB6NTgyc05majc1NUJORVJrYmkvUG56ZU8rOTkvRENDeS9nNjYrclYzTnMyTERCY055ZmYvNkpkOTk5MTlDUG1uSnljckJ2M3o0RUJ3ZGp3NFlOWmdlTmRibDgrVElHRGh4WTV6SDYxMVJEUFA3NDR5YmJxMWV2eG11dnZZWkhIMzBVQURCNjlHaGN2WG9WT3AzTzVMakt5a29JZ21BeXlEVFd2bjE3dlBycXF6aHk1QWlxcXFwcXplWVZGaFlDZ0NTemZHcTFHaDRlSHZEMTlVVkJRUUZPbkRoaE1ndC83dHk1ZWcwcUhjbGFJUndBU0VwS2N1ZmxSWklWd1FHQStCWEZyeVNPZC82YmtFRDFFdjJmZnZvSm8wZVBOc3pxbnpsekJzZU9IY1BRb1VNdG5wZWRuUTB2THkrVDE3cEdvekc4Mys3WXNRTTllL2FFaDRlSHllTlNxS3lzUkg1K1BzTEQ2NzRYa3BhV2h2RHdjQVFGMmZhMXpEcWREci8rK2l2dXUrKytPbitQM054Y2ZQVFJSdzFhbmVIT05Cb05ObS9lalB2dXU4L21hNjgvZi9EZ3dWaStmRGtPSHo2TW9LQ2dXamViQ3dvS2NQYnNXYk54UGo4L0grKysreTdlZlBOTnM2dU9EaHc0Z0s1ZHU1cTlTZGtRR28wR3FhbXA2Tml4b3lqdE9idWg3VHd1R204ckpJYlloWU5HR1NVbUpuWVN1ODFKdjVROXVPd2hIN0diRmRVZmYveUJNMmZPNEkwMzNzQ0dEUnV3WmNzV1pHZG5vM0hqeG5qampUZnd3Z3N2WU1tU0pXamF0Q2xlZlBGRk5HdldESk1uVHdaUVBUdFNrMGFqUVdob0tCNTQ0QUVBMVFPMHdZTUhBd0R1dlBOTzBkNUE5ZGF1WFl0YmI3MjF6bVBNdmVIMzY5Y1AvZnBWZjhZMURoUVZGUlVvTHk5SFptWW1Ka3lZWUhqY09IK3VkKy9laHA5MzdOaFJxKzJNakF5TUhUdlc3RDZnZXVDcG41M3IwS0VEU2t0THNYcjFha3liTmczZTN0NVlzbVFKenA0OWl5Ky8vQkl0VzdZMG5OZStmWHZFeDhkandvUUpXTHQyTFlZUEgyNjIzV2JObWlFM054ZHZ2ZlVXcmw2OWl2RHdjSlBaUVAyZ3g3Z2Z4alp1M0lpQWdBQU1IejRjSzFhc1FFRkJnVTFCT1NvcUNwczNielpzWDd0MkRXUEhqc1VQUC93QVgxL2ZPcy8xOExEOHRuZjE2bFdNR2pVS216WnRnbytQNmY5WEFRRUJKdHN2dkZCN2xXUjVlVGwwT2gxS1Mwc3Q5cU4vLy83bzM3Ky9ZVHMzTnhjaElTR2l2MjVyK3V5enp4QVNFb0pwMDZiaDk5OS94NTkvL29rYk4yNmdYNzkrVUtsVStPOS8vNHVISG5MdW1scDd4L3F2RnA0MHYwOFFoRFUzZjNUYmdDOUZEREgyM24zZUt3QzhJdVZ6aU9YTEw3L0UrZlBuOGVTVGY3OGdQdjMwMDFvM0Iydkt6czZ1TTkzaHBaZGVNcVE3M0hubm5aS21PeXhmdnJ4ZTZRNGZmdmhoZzlJZEtpc3JzV2JOR3Z6eXl5OTFwanNVRmhaaXc0WU5IRFRXVUZWVmhlWExsK1A0OGVNTnVqWWVIaDdJeXNxQ1JxTkJvMGFOektZN0pDWW1Xa3gzS0NrcHdkYXRXL0htbTIvV2FydTR1Qml6Wjg4V05kM2g4dVhMR0RObWpHTFNIVzdteUJzQ3VSSmlpTDA0YUhSeEhpcWQrWW9iVG1UYnRtMjRjT0VDZXZic2lhcXFLcnp4eGh2dzlQUkVqeDQ5MEtoUkk3ejg4c3VZTW1VS0FnTUQwYU5IRDh5Y09kUHdBWHJyMXExbzNMZ3g0dVBqOGYzMzM2T2twQVJqeDQ3RmI3LzlabE1makQrazZ3MFpNa1NVMzYrbTR1SmlWRlJVQUFDQ2dvS2dVcWxRVkZSaytQQlJVbEtDWHIxNjRjQ0JBd0JnMkFhcVA1VG9pL3JvbDdzR0JnYWlxS2pJWk5EaTcxODlHeEFZR0ZpdlByVnAwd1lWRlJXNGZ2MDZHalZxaEhYcjFtSE1tREVtQTBhOXpwMDc0Nzc3N3NNMzMzeFRhOUJvVEt2VlFoQUVtNWVBYXJWYWJOeTRFUTg4OEFBR0RoeUlwVXVYNHVlZmY4YUlFZld2ZEsxU3FSQVpHV25ZMW1nMEVBUUJ6Wm8xczJ2d3BmOWRmSHg4ekFhNU8rKzgwMUNreU55eVdmMU1ZWHA2T2pwME1FME5HejkrUEk0ZVBXcHlibFZWRmZyMTY0Zk5temViL0Q2MnNoVEVqVC93amg0OUdwTW5UOGFRSVVQdzg4OC9ZL1RvMFZpN2RpM0t5OHZSbzBjUG5EcDFDZ3NXTE1EcnI3L2U0SDVJcldhUU44WUNCdlpMeWFzS3ZiK0Y4MzhzWUxvRDB4Mlk3c0IwQjN1ZGV5WmdvVEQxNzIzR0VPdWNQenE0RVNtS0dEeWI0SGtRd0FDeDJwUENyRm16TUh2MmJMenp6anZJenM3R2dBRi9kN2V3c0JBcEtTblFhclhJejg5SFZWVVZjbkp5RUIwZERRQTRlL1lzVWxKU0VCOGZqL1BuenlNME5MVFczVGh6Sms2Y2FISUhldDI2ZFNaTGdIcjE2b1hWcTFlaldiTm1oc2N5TWpJd2F0UW91My9mbDE5K0dRY1BIZ1FBL1BqamoyalNwRW05ejUwK2ZUcjI3TmxqY3U2eFk4Y3dhOVlzZlBYVlZ3MWFJZ01BcWFtcENBZ0lRRmhZR0U2Y09BR05SbFBuOHMyRWhBVDg5dHR2S0N3c05Ec3dUVTlQeDZwVnEvRGdndy9hM0tmOSsvY2pPenNiL2Z2M1IxUlVGT0xqNDdGaHd3YWJCbzAxYWJWYTZIUzZPcGU1Nm1jUEFGaXNidXJyNndzdkx5L2s1ZVdaSFRUKzl0dHYwT2wwRmdOaFJrWUdBQ0E1T2JuV29QSGpqejlHVlZXVnhTWFB4b3lYU3Z2NStWbGRJdmZERHorWWZkejRBMEp3Y0RDR0R4K09XYk5tSVNzckM3MTY5VUprWkNSZWV1a2xuRDE3RnYzNzk2ODF1K3BzYWdaNVkwbEpTU1BsN1kzOHBDNkU4ME5LWmUrcDhiWjlNSFlFcGpzdzNjRVkweDJZN3RBUWZiOHVHUXFqbTVCS2lDSDI0cUJSUmxJVU1YaDhmZG5MSnlZR1dEL1FnWHg5ZlhIa3lCRnMyN1lOMzM3N0xRRGcrUEhqK09XWFgvRHp6eitqUjQ4ZVdMTm1EUVJCd0lJRkMvRElJNDhnTGk0T2ZmdjJSYnQyN2JCcDB5WUExWlVwdTNUcFloaFVBZFd6ZXYzNzk4ZU9IVHZNdnJIcVorMThmSHpnNStkbnNxL21ZelUvTU92ZndHdSs0VnZ6OGNjZkE2Z2RuUFhMYWZYTUxURmF0R2hSclhNN2QrNk10bTNiWXM2Y09Yai8vZmR0Nm90K2VjdnExYXZ4L1BQUHc4UERBL241K1FCUTV6SXUvVUN3dUxqWVpOQTRiTmd3dzg5VHBrekI2TkdqYmVvUFVQMWhvR25UcG9pTmpRVUFQUHp3dzVnN2R5NlNrNU54KysyMzI5d2VVUDBCclhuejVvWnJieXczTnhkanhvd3h6TTRDUUxkdTNjeTJFeDBkamNqSVNPVGs1TlQ2OEFYVVhxSmFVM0p5TXBvMmJZcjkrL2ViWENzQU50MmxOcDRCTWY1d1lZbit3NlUxSTBlT3hKbzFhekJreUJEREI4L2JicnNOMzM3N3JjbUhOR2YxZlVybExZN3VneU94RUE3VEhRQ21POVRFZEFlbU96UUVDK0hZam9OR2VZbGV4T0RFeElEWmNQSWdmK1BHRGN5ZVBSc2pSb3pBK2ZQbmNlREFBZnp4eHgrSWpJekVpaFVyY1AzNmRRUUhCOFBQencvdnZmY2V6cDgvajQwYk4wS24wNkZObXpZNGQrNGNBT0RpeFl0bzNyeTVTZHM1T1RsbzM3Njl4VHR4NWVYbEFHRDFqZCtjc3JJeUFNRDY5ZXRObGlLWjgvVFRUMXVkRGZydHQ5OU1scWZxZzdyeDhsUkxacytlamNjZmZ4enIxNi9IWTQ4OVpyWHZ3NFlOZ3lBSTBHZzBpSW1Kd2F1dnZtcVk0ZFVIcXhzM2JsZzh2NkNnQUlJZzFBcThDeGN1aEplWEYrYlBuNCtUSjAvV0dURE55Y3ZMdzg2ZE96Rm16QmpEMHBzK2ZmcGcvdno1V0w5K2ZZTUhqU2RPbkVEcjFxM05MdkVzTGk2R241K2ZTUkQ5L2ZmcVVLRmZRcWJmVnFsVWVPMjExNUNlbmw2dkdXMmcrc2FFaDRjSHFxcXFzSGZ2WGp6Ly9QTjQrKzIzYmY3Z1lreXFyMUlwTEN4RWFXa3BUcHo0ZTZLcWJkdTIyTDkvZjRQN0txZFBFalU5TE8xVFNCRURTUXZoZEY5Wi9QS0JKNTI3RUE3VEhaanVVUE04cGpzdzNhRWhXQWpIZGh3MHlraUtJZ1pQL2xRMllPVUE1MTVTdG4zN2RtUm5aK1BiYjcvRnZuMzdFQmNYWjVoUkt5OHZ4K3paczNIdTNEbDA3OTRkL2ZyMXc3MzMzb3QvL2F2Nk83d3JLeXR4N2RvMWxKU1U0UExseTJqUm9nVVNFaElNeXg3eTh2SVFHaHBhNnpIOWgrNmlvaUlBMVFPVG1xd0YrYXRYcjBLbFV1R1dXMjZ4R2pqMFMycnFVcCtaUmt1Q2dvS3dlUEZpM0hKTC9TWmFGaTVjaU9qb2FBUUdCdFphSXRLdVhUdW8xV29jT0hEQU1OdFgwNUVqUjlDNmRldGFzN05ObXpaRlRFd00zbm5uSFR6eHhCUFlzbVVML3ZHUGY5VDc5L2pwcDU5UVdWbUp6ei8vSEo5Ly9ybkp2cTFidCtLbGwxNnE5WnoxOGV1dnYxcGNYbFJZV0ZqcnJxNStsbFcvaE14NDFyVmp4NDRtZzZxNnBLZW5ZL2JzMmZqaWl5K3dmZnQyYUxWYTlPdlhENy8rK2l2V3JsMXJjdWUvcGt1WExsa3QyaUcyRlN0V1lNQ0FBZGl4WXdlT0hEbUNObTNhWU0yYU5XamR1alZXcmx5SjU1NTdUdGIrMkdyYkNML3ZCUXNMaUpSUXhFRHFRamovdWN2N0d3QXZTL2tjOW1LNkE5TWRqREhkZ2VrT0RjVkNPTGJqb05IRitYdnF5aHpkQjJzZWZQQkIzSFBQUFdiWHQzdDdlMlAxNnRXNGNPRUNmdnJwSnl4Y3VCQ1hMbDNDeElrVEFWUXYvWWlNak1UQmd3Y1JHUmxwZUxQNytlZWY0ZVhsaGE1ZHUrSzMzMzR6L0xkbWRic3JWNjRnTkRRVUd6ZHVOSG5lK2dUNTFOUlV0R2pSUXJSbEh2Yk1OQUxWTTBJRkJRWFFhclZJVDArdjg0NnNmbkJuVG1CZ0lCNTY2Q0dzV2JNR0R6LzhNSm8yYldxeS85aXhZOWkrZlR2Kzg1Ly9XR3kvWmN1V2VPU1JSN0J3NFVMMDd0MjczZ085RFJzMm9IUG56b1pjR0wyelo4OWk3dHk1MkxwMXE5V2xtRFh0MmJNSGFXbHBocVZiTmVYbjUxdGRWbXFzVzdkdStPNjc3NkRWYWcxLys3UzBOTVRFeEpnRVczM2hpWEhqeHFHaW9nSWZmdmdoaGc4ZkRrOVBUNHdjT1JMVHAwL0h3SUVEemQ3eFRVNU94b0lGQy9EUlJ4L1o5THZhSXkwdERiLysraXZXclZ1SDVzMmJZK25TcFdqZHVqVjY5ZXFGOGVQSFkrellzUmc1MHJsVE9sZ0lSMXBYUzNTMkw4bVFHZE1kcWpIZG9SclRIYXhqdW9ONUxJUmpPdzRhWmFUVVFqaCtmbjd3OC9QRHhZc1hjZlRvVWZ6MTExOFlPblFvamgwN2h1enNiTng5OTkySWpZM0ZzODgraXlsVHBoaVc0dWg5OE1FSHlNaklRSk1tVFhEbzBDR2JudnZzMmJObzFxeVoyVUdOdFNDL2I5OCt4TWZIMi9SOHR0QXZBVTFMU3pNSkFCY3ZWcStZcUhrZGdPcENEdm9nYmV2Z3l0aExMNzJFbEpRVVBQWFVVNWcwYVJLNmRPa0NqVWFEL2Z2MzQvUFBQOGRERHoxa3RmMUpreVpoOCtiTldMNThPWjUvL25tcno1bVltSWdMRnk3Z2pUZmVxUFU5VUIwNmRNREtsU3V4YnQyNldzK2JuSnhzVXJ3aUpDUUVyVnExQWxBOUcvem1tMjlpMUtoUkZ1OVFaMmRuVzcxN25aU1VoSXNYTHlJek14TWRPM2FFbDVjWGR1N2NhWmloZnVXVlY5Qy9mMytNR3pjTzE2NWRBMUNkMC9IZWUrL2hqanZ1d0x4NTh3REE4S0duUjQ4ZTZOeTVNMmJNbUlHbFM1Y2FYbHQ1ZVhrQXFndHcvUHZmL3piOEhuSll0R2dSbm5ycUtZU0dobUxJa0NFSURBekVnZ1VMc0hidFdrUkdScUpuejU2MWJxNDRHeGJDa2JZUXpxcGtUYjhKc2VKVVY1UUsweDJxTWQyQjZRNzF4WFFIOHdaOVZ6SVFMSVJqRXc0YVphVFVRamdmZlBBQjFxMWJoNHFLQ25UcDBnVnhjWEdJakl4RVZGUVVqaDgvanVuVHA2T3FxZ3AzMzMwM2V2ZnVqYnZ2dmh0QTlaM1paY3VXR2I2d3VhaW95QkMwNjJ2djNyM28wcVdMelgwdUtDakFsaTFic0dUSkVwdlBCWUF2dnZnQ0FMQjc5MjQ4OGNRVEp2dDhmSHl3ZHUxYWJOdTJEVys5OVJZRVFUQWNjK2pRSWN5WU1jT3dSSGZTcEVubzFxMmJJYkg5cTYrK1FubDVPWHg4ZkF3QnJiS3lFaHFOeHFhbElFRkJRVml4WWdWV3JWcUZiNzc1QnYvNzMvL2c0ZUdCTm0zYVlPYk1tU1pMdml5SmlJakFpQkVqOE5WWFgySFFvRUZXNzA1dTJMQUJBUUVCdGU2UUE0QWdDQmd5WkFnV0xGaUExTlJVdEc3ZDJyQ3ZabVhCZnYzNjRlMjMzMFpXVmhhZWUrNDVSRVpHR3BhQmFyVmFreS9DenMzTnhhWk5tOUNwMDkrcitqNzY2Q01rSlNVaEp5ZkhzQVI1OXV6WnVPV1dXOUMwYVZNRUJ3ZmpxYWVld3VMRmk5R3RXemVvVkNxa3A2Y2Iycmg4K1RKaVltS3daTWtTdzMrM2JObUN6ejc3ek9Sdk1IdjJiSXdhTlFwVHAwN0ZPKys4Zy9Ed2NLU21wa0t0Vm1QZXZIbDQ4TUVITFM1cnFrbWowUmh1RmhqTHpjMEZVUDFoMXhMOTYyVG16Sm1Hd2JxdnJ5LzY5T21EeG8wYkcvYlBtREVEUVVGQitPQ0REK3JWSjBkZ0lSeHBDK0hzSE9YL0ladzhSNTdwRHRXWTdzQjBCMk5NZDdEZHdMWWVKemM1dWhNdWhvTkdlU215RUU3djNyMXg3NzMzb21QSGppYkJzbGV2WHVqVnF4ZTBXaTJTa3BLd2JkczIvUGUvLzhXY09YT3dhZE1tUkVSRUdKYWJUcGd3QVczYXRJR0hoNGZGSk8zQ3drSVVGaFlhN2hLbnA2ZGovLzc5ZGI1eEZSUVVJRDgvSHo0K1BqaDA2SkRoRHZLaVJZdlFxbFdyQmcwNDE2MWJoMDgvL1JRdnZQQUNGaTVjaUd2WHJ1SDc3NzlIZVhtNW9WeDY4K2JORVJNVGcvdnZ2OTh3Y01qSnljR2VQWHZ3NUpOUFl0eTRjZGkxYXhkV3JseUoxMTkvM1hEM1VmK1AvcnVmeXNyS29OVnFFUm9haXA5Ly9obDkrL2F0OTExRlB6OC9USjQ4MlZCWnNDNlcydjNuUC8rSmYvN3puL1U2ZnU3Y3VYVSt4NmhSbzB5V0I5ZjF1NlNscFdIaXhJbUlqbzdHb2tXTERMa1dLcFVLVHovOU5JcUxpdzNIUmtWRlllellzWWJ0Mk5oWWhJYUdJaVlteGpCUXJIbUh1M1BuempoOCtEREdqUnVIbGkxYndzL1B6ekJvN055NU05YXVYUXN2THkvODczLy93N3AxNjdCZ3dRSzBiOS9lcEkzSXlFaDg4TUVIZU82NTUvRGpqejlpL1BqeDZOYXRHOWF1WFd2NHNLcFhzN0NHOGI1YmI3MFZMNzMwRXFaT3RUREZadVo4WS9wcldQUDNEQW9LTXR5Z1NVbEpnYmUzdCtIRGpiUG1vcXc2cG9tenRFOGhSUXdVWHdpSDZRN1ZtTzdBZEFjOXBqczB6SVJZcjdTSlJ0c0tpU0YyNGFCUlJsSVVNUmkrc1hUd040T2NPdzJsYytmT2RlNVhxVlJJU0VoQVFrSUNwaytmanBTVUZFUkVSQUNBMlFHSnNSa3paZ0NvWHM3ejNIUFA0ZVRKazRhQWVlalFJWFR2M2gzdDJyV3JkWjYra3R6WnMyY05YNFRzNGVGaEtIYlF0Mi9mT2l1OTFlWG8wYU9ZTjI4ZSt2VHBnMDZkT3VHenp6N0RoZzBiY09QR2pUcG5sbTY5OVZhc1dyWEtFTHg3OSs2TjNyMTdRNmZUb2JpNDJGQUpyN0t5MGhDQTFHbzExR28xZkh4OHJDNW5jaWV0V3JYQzFLbFRNV0RBZ0ZvRG5COSsrQUVGQlFVb0t5dURoNGNIYnIzMVZwUEJrbjZnVkJlVlNvWDU4K2RqeTVZdE9IYnNHQllzV0dCeWZmVS9QLzc0NHhnd1lJRFoxeGhRWFhKKzdkcTFDQWtKTVR5bW41R3QrVVhNbG5oNGVDQXdNQkM3ZCsrdTEvRU44ZUdISCtMa3laTlFxOVVZTVdLRVNiNk9NOWs0ek85SFMxTnNTaWhpd0VJNFRIZXdoT2tPZjJPNmcvVGNJZDJCaFhCc3gwR2ppMnNTaUd1TzdvT1lWQ3BWclNwaE5mMzQ0NCtHbVNWOWN2aVVLVk13WmNvVWsrT0dEUnVHdm4zN21tMURYL3lnZWZQbU9IejRNQ29ySzZGV3F3MTNBbzN2THR2cTFWZGZOUXdxWW1OanNYanhZc00rclZhTGlvb0tWRlpXUXFmVEdaNVBwVklaWmhGckVnVEJwanViU2lBSUFvWU9IV3AyWDNoNHVFbGxRM3VlNDZHSEhxcnp1NllzM1gwM1p1a0xqbTM5d3VXR0xMUFNzemI3YlB3YWRXWXNoQ010VnlpRXczUUhwanNBVEhkZ3VvUDlXQWpIZHBMa1JaQjVVaFF4T0hTcDR2VTdtbmpNRWFzOUlpSW50bEFRQkxPRFJpV1F1aEJPNzYrS3p1d2M1Vis3ektNVE9YYnNHRlFxVmExMEJ6M2pkSWR0MjdhaHNMRFFrTzZ3Wk1rU1JFZEg0N2JiYmpOSmQ5Qi8vMXpYcmwxeDZOQWhkTzNhRmR1M2IwZGhZU0VlZWVRUkhENThHT25wNlJnMmJCaSsrdXFyV2lzTEVoSVM4TU1QUHlBME5OU1E3ckJyMXk0c1dyUUllL2Jzd2J4NTg1Q2Ftb3FWSzFmYS9QdnFsNzlQbVRJRkgzNzRJVWFQSG8zKy9mdWpjZVBHOFBEd01OenMxR3ExS0MwdE5Rd2NLaW9xc0diTkdvU0VoSmlrT3lRbko5YzczVUVwcTFlTTB4MCsvUEJEazl6QTNyMTcxMHAzV0xac21XRVo3dDY5ZTVHWm1WbG51b05XcThVcnI3eUNjK2ZPb1dYTGxqaDQ4Q0MyYnQxcXVMNGFqYVpXdWtQMzd0MXI5ZlAwNmRONDdybm5NSExrU0l3ZlB4NUFkUnBPelhTSHV0UW4zYUV1UjQ0Y1FVSkNBclp1M1dyeHhxYyszZUhTcFV1WU5tMGFkdTNhNVpTclZ3WjlWNUsyNlhILzF0YVBKRDBPR21VVUh4K3ZBNERFeEVUUnJudW41WVY1eHlZRWhGZy9rb2pJdFgxNlZQUGp4QzdlanppNkg0NGlSUXd4cHRQcG5vZVQ1OGpiUXF2VklpVWxwYzdWSzhhRHh1KysrdzdEaGczREo1OThnbjM3OXVIa3laUG8yYk1uM24vL2ZYejMzWGZZdVhPbjJabVRuajE3WXZYcTFiaDI3VnF0ZEllcFU2ZGkzNzU5YU55NHNkbXZYYkJtenB3NXVQZmVlOUduVHg4Y1BYb1VuMzMyR1U2ZE9tVnp1b05lZmRNZGxMUzZSYWZUNFljZmZqQ2I3bkQxNnRVNjB4MXNlUTU5dXNNRER6eGdkcWx5Wm1ZbVNrcEtMS1k3QU5WTFVrTkNRbXBWK05YUEVscWpUM2ZRVi9PMWxaK2ZuOVZCNDdScDB3enBEZzg4OEFCZWZ0azVWN3d2T0ZDKzlhVWVQZzg2dWgrdWhJTkdHY1hIeHg4SHhNMUxjYmNnVDBSa1NWMTNocFZReEVDS0dHTHM3aStMMC9hTThaTXZNY29KWEw1OEdkSFIwUmEvWnNOWWZuNitTWDZ5T1RxZHJsYTZnejMwczFEbU5DVGRnWWdNVEZhdUtDR0cySXVEUmhmM3hJYVNuZDhNOHUzdDZINFFFY25BNHZKVXFXZmhsT0NyNDVwRm8yNzNuT2JvZmhBUlNhM1Z4MFU0UHpYUUVDOFlRNndUcC9Zek9ZeTdGY0loSXJMa1ppRWNzM1E2M2Rjc1pHQWZyYU03UUVRa2szUFBCSmlzMG1NTXNZNmphUm14RUE0UmtWMVlDQWZTRmNKUjR2SlVJbEtta1J0TFRuNzlxUDl0anU2SEsrRk1vNHpVYW5XeVdxMFc5Y3VaSjI0cGIxZ0pMQ0lpRjdQZ1FIbEg2MGU1THlsaWlMRTlZL3hjNDd0WGlJanNkRWVVK3FLaisrQnFPR2lVVi9MTmYwU1ROTjcvTFRIYkl5SnlWb2V6cTI2eHRDOHVMbTZFdnBDQkd4TTloaGpydWFxRStZeEVwQWd2ZHZjK2FieXRrQmhpRnk1UGRYR1BmVis4YjkwUXZ4Nk83Z2NSa1F4WUNFZENMSVJEUkVyQlFqaTI0MHlqaSt2UVdKWHU2RDRRRWNtQmhYQ2t4VUk0UktRVUxJUmpPNDZtWlNSRkVZUGRHUlh6ZXNaNHpCS3JQU0lpSjhaQ09KQ3VFRTZQbGNYcCs4YjZOWmVpYlNJaVp6THhsOUtrVC92N3hUdTZINjZFTTQweWtxS0l3VDkvSzU4c1pudEVSTTZLaFhDa0xZU3piNnpmKzFLMVRVVGtUSm9FQ0FXTzdvT3I0YUJSWGl5RVEwVFVRQ3lFSTIwaG5ENXJpcWRJMVRZUmtUTjVvNWRQa3ZHMlFtS0lYVGhvbEZGaVltS254TVRFVG1LMjJlcmp3bUduYzNVSHRxZFhIdnYzanJKckFMWlArcVdzaUkveE1UN0d4OXp0c2FkaXZWWmFlaThVQkdHTklBaHJiSG9EZFRGU3hCQmpJenA2L1NGVjIwUkV6cVJtanJ3U1lvaTltTlBvNGxwOG5OOGl2U0k0cTNIcE5TOVBmNC9Rck9kQ0x0eXk2RWFiaTBKUUJoL2pZM3lNajduYlk1Z21sSnQ3TDR5TGkxc0RBRWxKU1NQbGZSZDJIMnRQVmZ4dldIdVBGeDNkRHlJaUdaamt5RE9HV01kQm80eWtMbUpBUkVUdWk0VndpSWpFd1VJNHR1UHlWQmxKWGNTQWlJamNGd3ZoRUJHSmc0VndiS2QyZEFlVUpEbzZlaWlBSzFsWldSODd1aTlFUk80a0xpNXVSSFIwZEtmczdHeTN2VEVuZFF6NU12TGxUM3ZIcVBjY3lOSmVYSGhZNHptZ3RjZjNqMjhvYmRFNldQVUxIK05qZkl5UHVkTmo5N2Z3V0xMMmczbUg5ZTkvU29naDl1THlWQ0lpY25ueDhmRTZBRWhNVEdSY2E2Q215MHR1dVZSNjZXcTR1cEdudHlxZzBjWC9iKzhPV3V1b3dqQUFmeWNPdDZQVzJiNEFBQU1NU1VSQlZCaHJrQ29KUXBBMlJBamM1Q1l6MmRTRjRLTDdydFZmMEkxL3doOGhiZ1hyVnR3V3dWM2RPQk1tYTYxUXhTQVdMYWwxY1M4NWJwSlNON1pKSjNkeWU1OW4rYTQrWnZNeTV6RGYzRnI4OWVwbi8xejllZnpMYnpLWlRQYXlaZkhKdTArK2tkY2hBREFIeXJLOGZiTElBQUJPUTRkd29XeHZidzlQRmhrQXdHbm9FQUQ2VXZROXdEeDVhb0dCcTI4QVRrV0hBTkFYTDQzVDVlTmFnSE5RbHVXSEVSRk4wM3pWOXl6blNJY0FuSU01NlJBQW1HOVZWZVdUUlFZQWNCbzY1Tm5jTkFJdzgzTE9Ub2NCT0JNZHdvVmlpUUVBWjZWREFPaUxtOFlwc3NRQWdMUFNJUUQweFV2amRGbGlBSEFPeXJLOEZSRi92ZVJMREhRSXdEbVlrdzU1SVU0ckFaaHB3K0h3eXFWTGx4N2tuQjgxVGZONjMvTUFNRHQweVBOeDB3akFUQnNNQnEva25EOVBLVGtJQmVCVWRBZ1gwdGJXMWxaVlZYZDNkblkrNkhzV2dGazJIQTZ2akVhamEzM1BNVTA2QktBYjg5Z2hMOEpONDNRdEZFWHhSVVRzcEpUZWo0anZJaUxLc3Z3eXBmVFIwZEhSeDN0N2U3Zi9KL3M2cFhRejUzeXphWnB2T3N4dU5FM3o3WEYySjZWMG82dXNxcXE3RVhGOU1wbTgxN2J0OTExbDQvRjR0TCsvdjMrY3RSR3gxV0gyWTBTc1RTYVR0Ylp0NzNXWXJiUnQrL3Z4c3pwSUthMTBtQjJtbEM1UEpwUExiZHYrM1ZWVzEvV1RVN2VUL3hkMW5JM3J1aDRjUjBWVlZlT3VzdFhWMVZlWGw1Y2ZSOFRqdXE1ZjZ6QjdXTmYxR3hFUjYrdnJTMHRMU3crN3lqWTJOdDVjWEZ6OEl5SWUxSFg5Vm9mWlFWM1hiMGRFYkc1dXJnd0dnNE91c3RGb3RGb1V4ZjJJdUYvWDlUdGRaVG5uZTAzVHJCMW4xNHFpK09ucGJIZDN0OG81L3hBUmJVUnN4M3pRSVIxbE9rU0hQQ3ZUSVRxRS8xcm9lNEE1YzNSNGVIZzk1L3hwU3VsTzM4TUF6S3J4ZVB4bnp2bFJSQ3hVVmJYZTl6eFRva01BT2pDbkhRSUFBQUFBQUFBQUFBQUFBQUFBQUFBQUFBQUFBQUFBQUFBQUFBQUFBQUFBQUFBQUFBQUFBQUFBQUFBQUFBQUFBQUFBQUFBQUFBQUFBQUFBQUFBQUFBQUFBQUFBQUFBQUFBQUFBQUFBQUFBQUFBQUFBQUFBQUFBQUFBQUFBQUFBQUFBQUFBQUFBQUFBQUFBOGwzOEJ4bVFGMjVjSmxRUUFBQUFBU1VWT1JLNUNZSUk9IiwKCSJUaGVtZSIgOiAiIiwKCSJUeXBlIiA6ICJmbG93IiwKCSJWZXJzaW9uIiA6ICIiCn0K"/>
    </extobj>
    <extobj name="ECB019B1-382A-4266-B25C-5B523AA43C14-2">
      <extobjdata type="ECB019B1-382A-4266-B25C-5B523AA43C14" data="ewoJIkZpbGVJZCIgOiAiMTYzODYzMTUzNDMxIiwKCSJHcm91cElkIiA6ICIyMTQ1MDIxNiIsCgkiSW1hZ2UiIDogImlWQk9SdzBLR2dvQUFBQU5TVWhFVWdBQUFxZ0FBQU5EQ0FZQUFBQmhUTzJwQUFBQUNYQklXWE1BQUFzVEFBQUxFd0VBbXB3WUFBQWdBRWxFUVZSNG5PemRlWnlkVlpYby9kL2V6eGxyemxTWms4cE1Ra0pTQ1NDSVFBQnBGQkFGR1JTMXhiN2U5b0xvZmJYN2Rqc2JyOURhazkydGpiYjJ0UlZSbEtIRnFVVm9RVWFWUUZLWkIwSlNsVG1WcE9iaDFEbm5lZlo2LzNqT3FZRk1sZVNjcWhSWlh6NlZGR2ZZejY2cVZOVTZhKysxTmlpbGxGSktLYVdVVWtvcHBaUlNTaW1sbEZKS0thV1VVa29wcFpSU1NpbWxsRkpLS2FXVVVrb3BwWlJTU2ltbGxGSktLYVdVVWtvcHBaUlNTaW1sbEZKS0thV1VVa29wcFpSU1NpbWxsRkpLS2FXVVVrb3BwWlJTU2ltbGxGSktLYVdVVWtvcHBaUlNTaW1sbEZKS0thV1VVa29wcFpSU1NpbWxsRkpLS2FXVVVrb3BwWlJTU2ltbGxGSktLYVdVVWtvcHBaUlNTaW1sbEZKS0thV1VVa29wcFpSU1NpbWxsRkpLS2FXVVVrb3BwWlJTU2ltbGxGSktLYVdVVWtvcHBaUlNTaW1sbEZKS0thV1VVa29wcFpSU1NpbWxsRkpLS2FXVVVrb3BwWlJTU2ltbGxGSktLYVdVVWtvcHBaUlNTaW1sbEZKS0thV1VVa29wcFpSU1NpbWxsRkpLS2FXVVVrb3BwWlJTU2ltbGxGSktLYVdVVWtvcHBaUlNTaW1sbEZKS0thV1VVa29wcFpSU1NpbWxsRkpLS2FXVVVrb3BwWlJTU2ltbGxGSktLYVhVRzRRWjdna29wWlJTU2dHczI5ZDV1Mi9jeE9HZVI3R05pVWVqMDBZbHZtNk02Ujd1dVp5cE5FQlZTaFhkL0hzZm1CaXppVVZXWkpaekxBQVdZS2hHcE5JWVV3R1VBVjBDN1FodHhuQVl6RVlSMmV5TTIyNGkwZlhyL3ZyZGU0YjV3MUJLRlltSWxQNmdidjk5bjNsODJ3ZWF1ak4ydU9kVFRPZU9MK09kQzZxN1AzL1Z6TVhHbU5lR2V6NW5LZzFRbFZJRk4rVnJEeWZIcHJoU2tDdU1tR3N4ekQvdFFZVnRnanh1a0tlenZuMXE0NHBiT3dzd1ZhWFVNTnZSa3ByKzNaVjdmdktQenpWY05OeHpLYmJ6SnBhUmpIakVQTnY5NUllWGFZQjZIQnFnS3FVS1k4VUt1eVJ5N2tWaXVOMkkrd0JoWnJSSXBBdmh4OGFhSDlabE5qM1BpaFd1ZU5kU1NoVkxmVXZxOHMvOCt0V2ZQYmJwWU5Wd3o2WFlsazRxeHhyREszdmJ1YlJtbEFhb0o2QUJxbExxOUt4WUVWa2NPL2NHZzN3QllmRlFYMTZFcllMOTBycGRUWS95blk5a2gvcjZTcWxUODh2Tmh6NzVmMy83MmozckQzUW1oM3N1eFhiQmxBcXlnYkJtZndlQUJxaUQ4SWJlNTZHVUtpcXo1SjZmM0xJNE9uK2pFZm5QNFFoT0FZeGhualh1d1NYVFIyMWJmTS9ESHdEUkY5NUtuY0VPaXBSOS8rVTlEM3prcDV2Ky9td0lUaSthVmttUDczcURVelU0K29OY0tYWFNGcTE0OEJ3YmpmNnJRYTRhN3JrY3hSK3lnYnR6NHhmZXMzYTRKNktVR21oelM2cm1CeS90ZnVpZm50OTU0WERQWlNoY01yMktsbFNXVFFlN0J0eXVHZFFUaXd6M0JKUlNJOGlmZnp0YU8yM1VwOFh3ZVpBejllZkh4VkhQcmxwODcwUC80R2ZORnphdXVEVXozQk5TU3NHV0F4MVhmdkh4VjMvNjg0MEhLNGQ3TGtQaHNobWpPTkNSNXRYRDJrbnFWSnlwdjJBR2JjWTNPd1NnL3E1eW83ZWR2YmVwNHF0ZDhlTkpFdlVlRkxoOHVPY3lrSERONVA4aWJqTzBaaXJabjVyTS91NUpYcWRmOGRmUktGZWU5K1dIYjF2MytWdnJoM3VXU3AzTkh0dlErRmZ2ZjNqRGx6WTBkaWFHZXk1RDRjcFpvOW5aa21KN2MycTRwekppamVnOXFQbEFCVUQ2MGR2T3J0dG1mTE5EK3Y5YlVJVzM1TXVQTEplb3Q0NHpMamdGRUthWDFUT3RySUh6UnEvbG1zbS81b056L2gvdm5QWW9jOHEzWEZBYTYxNTl5ZDkrNzZiaG5xVlNaNk5ESXVYZmUyWHZqKzc2MmVhdm5pM0I2ZFZ6eHJDOXVWdUQwOU0wb2pOUU0vNjEvY05mdVNMeDc3Y3RpQTczVk5Rd212bXRzQjJtWmxTTFkvRzlEOTFxTUQ5aWlGZGNJaWJMM01vdDFJNStoY3BZSzc1RWFNMk1ZbmZuZEhaMHpLS3haeUw1SDJGekt6Wnh4Y1RmRXJYK01jZExCY243UDNiTDd6NEU2SXNacFliQWxnT3BHZit4YXZjalgvLzl6bVhEUFplaDhyWjVZOWh3b0pNOWJlbmpQazczb0o3WWlQK0YzaitqcHM1ZXhwZ1IvMi81VExUNG5vZnZOb1p2RFBWMUp5YjM4TlpKVDFBWmF6dm1ZdzUwVCtUNXh1VzVRQldpSnNQc2lxM1VqbG5GNkhqelVaL1Q3WmY4dEhuVDA3ZXNXSUgyVFZXcWlEWTFkcjUxeFg5di8ra3ZOaDhzSCs2NURKWHJ6aG5McXIzdEhPZzQ4YlozRFZCUGJNVC9VdGNBVllFR3FNVXdYTUhwT1pVYnVHclNrNFA2NFNRQ2Z6ajBGbFkzWFVEK3gxbkNTL0dlR1E5UUZnMHo2OTEra25VdHRieHA3Tzh4QmxKQnlhOCtkdlBUTjJBMGs2cFVNYXpjM2ZhbGYzbGg1MSt0Yit3NEs1YjBBYVpVSk5od29KT0RYWU9yeWRRQTljUkdkSkZVelgwZC83TGkrUjVXWEhyV2ZBOG9OU1RDWlgyK1B2UlhGaTZmOFBTZ1h6a2JBMit1Zm9IeGlRTThlK0FxdW9OU2VvSWt2OWw3UGRkTitUa0hlOGJ6UXVObHRHVEdrblZSTGgzL0xFbXYrL3AvZXZpcTczeUNwLzVuVVQ4VXBjNUNJbkxPUDcrNDgxUGpTbU55NWN3eHgxL25mb013QmhKUkwvTDA5bVp2dU9meVJqS2lBMVJqK1BnUE52aXN1SFM0WjZLRzA4eHZkVExqbXgyaWUxQUxZOG1YSDFrTzhpT0dZWVVsYXJJMGRNeGtUdVdySi9XOFdSV3ZNYTFzSnh0YXptTkh4MndPOTR6anU5dnU3TDNmRXRDWjdWdHBMSXQwZmZnZkhycG15MS9lOXNRL0ZtenlTaW1BNkdQckcyTXI5N1FQOXp5RzFLZVh6OVJ0UXdVMm9nTlVjZTUvZi9IU3hMOE05enlVZXFPb1hmSGpTV0xsVVlid1owUGM5akMxZENlektyWXhvMnc3RVJzTXVGOEUwaTVPajU5a2IvZFVYdXVZUzhaRnVXYlNyNm1JOWYwU2pOb3N0V05XVVR0bUZRS2svQ1JaRnlWdTA4UWo2UUhSdGpGUUVXbi91Mzk2NksxclAzSGJiMzg3TkIrcFVrcXB3UnJSQVdyRDNaVmZ2ME5FQTlTejNJNDd5M1FQYWlIOCtiZWpFdlVlQk1ZVTh6SlJrMkZTeVI0bWxPeG5Tc2t1eGljUFlNMnh0NE1hQXpzN1ovQkM0K1drZ3RMZTIzK3greVp1cnZreENlL0lWVVFEbEVSU3dMSGJ2RmdqTnVIMS9PaFRQN3I5bksrKzc4R1cwL21ZbEZKS0ZkYUlEbENWVW9WVE8yM1VwNHZaaE44U3NIVE15eXdidS9LNDdhQ09abDdsRnFhVzd1VHhQZTlnZjJvS0FLMlowZnozM3Jkei9iU2ZuZkplaEtqMXF5ZEVELzhBZU1jcERxR1VLcUpQdkdVNjFzQS9Qcjl6dUtlaWh0aUlidFJmYzEvblYvNzJENFhiZysyY1EwVElOd1lRRVp3VGZJR1VRRXFFbERoNkpDQkQ3azE4c3BJbGtEVE9wZkVsVFVheVpNaVNsalJwNlNFalBmaEJHai9JNEFjWnNxVEprQ1pEaGd4Wk1oS1Fsb0FlRVRJaVpCRUNCRWZoR2phR0g0dkR1UUJ4QWVKOFJESUQzMXdHY2VtVGZuTXVUZURTK0pMQkY1OHNQbG54eWJnc1daY2g2N0pvczRVejI2SVZENTRUSGw5YVBCZFh2OEJGMWI4LzZlQTByeVNTNHNicGp6S3J2RzkvNnM2dW1heHRXbnBhOHlxTnRGLy9qei8razl0T2F4Q2xWTUhkZEc0MVg3cDZOcCs3YWhaWHpSbzkzTk5SUTJ4RVoxQ05rVTk5ZTAyV3Y3NDRYckF4aFZ4bGlBZ0NaSnlqUFN1MCtVSWdqbkFsV2NKMVIwejRMdUNKQlFFeDRFejR0NGdCc1ZnZ1hNSE1CV25XNG5JcG4vQmFEc1JoZ05LU0dKV2VJUVpZRjk3bWpBRWJQdUdrWGxFSWZjRzJFUUlKeUxvMGJkMXRwRHdmSWNoUGpPT3NzQTRjc2wrcXF2OXp3cytibC91OGVGaG5LU0ZLTXA0Z0Zva0JBYzRaakxFVWVqVmVpNlJPbHhnYmVlUStJQUxDNkZnVFlHak9GRzZsdnpweGdDVmpWcDMyT05ZNHJwbjhhMzZ6eDdLamN6WUFMeDY4akxqWHcveXFUYWMwcGdHUzBkUS9yM2o0bHNkVzNQckk0SHJFS0tXSzZvSXBsWHo3cGdWRVBVTVV3L2R2WGNoYnZyV1NuYTA5d3owMU5VUkdkSUFxSXAvK3E0dmlYeW5nZUVndWVFcGxBdFllN09iRjdTMnMzOXROeHNRSS9DeWVCV3NFQTJRa3dCRUdhakhuRU1MZ05MQUdoOFdJd1dBeEFwNEVHRncrcHUwWENmZGVISUR5c2xMT241amswdGxqbUZGcFNWcUx5eld1TVAzK0hQVEhFMENBVDB1Mm1ib0RHMWhaL3pLNzJocm9rUjRNQmlOZ3BWOVFmcHhBTlI5ODUyZGg1SFdCclFFeEJqRUc2d3hWMlhJcVN5dFpNbmNSYjU2NmlJclNTVVNrQkNzV2F6V1dQRk1zdWVlaG00M2h5cG5sMjdoZzdFdU1UUnhHZ0VmcjM5dmJCUDkwR0J5WFQzaXFZQzBCckhHOGJjb3ZlYjV4T2V0YmFoRXNUKzEvR3h0YUYxTlR0b05NRUtQTEw2TW5TREs5YkFlTFI2ODU0Wmd4bTUyUXpIYi9YK0JUQlpxbVV1b1UxWXhLOE9qN0YxTVc3d3RSeHBiR2VQQzk1M0hOZDFmUm1RbU84MnoxUmpHaUE5U0dqMVo4OVU2UmdnV296Z1dJNldHdm4rVFIxYzA4dGFtRnhnNmZ0STFoREVTOEdBRGlIT0RBaXlBbXpCcm1nMUhDa0RRWGhJWloxMXdPRXlEM3VGeHcxM3ZsWEdBb1FKdXdlVThUSzE5cjV1Wkxabkw1dERoSkNTK1hUOW9PamlBNFVqWkZROWNPSG4vcGwveCs5eXUwQjkwWVkvREpnQlZzTGtnMWhJSHE4WmJpSGJrQTFmUUZwL2twNWFlUE1XR2dLb2E5UHRoMnk5cURkZFJOWE1oTmI3NkZtVld6S0RHbGlBTmpDOU15VG91a1RzT0tGWkZKcGZ2dXVhVDZXY1luRzN0dk5zRE1pbTBGQ1ZCcnluWU1HTHNRckJFdW4vQTdETUs2bG5DSnZ6RTFrY2JVd1BrbXZCUnc0Z0FWb0N6U2NmZGZmL3VXci96dFJ4NDU5dkZWU3FtaUdsTVM1YkVQTEtHNkxIYkVmVXNuVi9EMUc4N2h6eDdkT0F3elUwTnRSQWVvaFpiTlpnbkU4ZmlHQXp5NHBvbU1TMkM4Q0ZIbll6Q0lXREltVG1EaVlNRGxvMG9SckFnR2grY01YaTRJQllmTkJZcGlMSUxON1NzMXVXeWt5VVdkOUdaUURVS1BHMHRkVXdmdHorMm1kUGxvTHBneWxvUUp0eGRJYm8zL21QRlliNlFJSWdFdFBZZjUrVXMvNThYdHo5QmUwbzE0SHRGTWpNRDRDQTVqRFFhRGxYQU8rWXpvMGNKVWdiN3JTMjY3Z2ZRUFR2TnZCc0dSOVJ5QzBDWGR2SERvRlRwZjZPRi9Mdjh3TmFXemlGc0xhRS9qNGZhNW1xMGZtRjVSUC9kby81ckd4SnBPZTN5RDQwM2pmbi9hNHh6TEJXTmZZbDFMTGNkNjVWYWRQRERvc2VKZXBuUmlWZE1YZ1U4V1puWktxWk9SakZydXYzVWg1MVNYSGZNeDcxazhnZlVIT3ZpbkYzWU40Y3pVY0JqUlJWTFQ3K3Y0L05kZkxseVJWQ0NHVFFjai9MYnVBSjJCQjVJQjR4T1lDR2xUU3BjdEljQVN3U2NxV2VMaWt3Z0NFb0VqRmdpeEFEeG5RRHhFUElRb0FURjhTbkFTUjhURGlNV1NDMmpGaFh0WUJZd0luamc4Y1VSTW1tdzB4dlpPd3hPYld0aVRjV1J3T0hHREt6YktGWGYxdUJRYkdqYXgvclZ0ZEhvQmdZU1pYaGNKTUZid1RKanpGU0RJTGMvbjk4ODZBNzRkK09aeUQrNmYvYzAvMXRuYzN0dmM3UVlESm9LeE1ZejE2TFlkckdwWnpYTU5LMG1UUlVSN0dnKzdGU3RzV2J4anhiRlN6NlhSanRPK3hNU1N2WXhOSEQ3dGNZNGxHVWt4Sm43czhmZDNUejZwOGFJMitMUGxLMWJvQzNlbGhwZzE4TFhyNTNIVjdPUHZmVGZHOFBtclpuSEZ6RkZETkRNMVhFWjBnR29OLy9lZlg4a1diRHcvY0t6ZDFVRkRLa2tpSWdSZUV0OG15VVRpK0o0aDdpQWlBV0lDeFBpSThRbHNnRzhEZkM4Z1piS1lhSnBKVlZtbWpNNHl0NnFMeWJGbVlxYVR3QVprUGNIM0hMNE5jTllIRTRESklpYUxXTDkzVERFK1lyTmtMYXhyekxLdkl3Z3puZFljcDhBb3R3OEFSNEFqZzArN2RGTzNkdzBIN0I2Y0RiQkJ1Qy9XQXA2eFdDeWVlRml4ZUdLeFlqQmlNYzZHZ2JTRWo3SGszcGUrOTcxY3NCdU9aL29lTHhiUFdhenplc2VNdWhqSmJBbmQwczI2aHRWMHBEc1FLZHdlb255UlZNRUdQRXY4ZjFQMnZYMXMvUEMwWTkxZkd1ays3V3RNTFMxK2x1TXQxYytHKzd1UFludkhITGEwelIvMFdIRXZYWG5GN0UwZktkVGNsRktEOCtubE03bGoyZUJlVUNhakh2ZmZ0b2hwVlhyTStSdlp5TTRVaVB2eXg4NlBGNncxVHRyQ3RtYUhiMHF4ZmdyalJSQWpXQUlpTGt2TUNiNkJ3UFlWQjVuY01yOXZMVEhqdUdoYUdiZWZYMDFwUkxBdXc3NTI0VnZQMUxPM1IwRHNnTDJhNFhKL3Z6VjFNYm5kcTMxcHlxWXN0SGFsUVVxeDNyRTJvZmI3NVd4Y2JteEhaNUJtZjlkQmdrZ1A1QUpOazd0Mk9QZndLVjd2OWNQZHMyRUpXQkNPbFZ2NlI4SjdKTmUyd09XR0NXZHJjK1AzbFhIbFJnamZkd2JQZVVUeGFHdzlRSGU2RytLVnAvdmxVcWRwY3VtZVB6M2UvY2xJTjFHYklldU8zQXMyV0JYUjRoOTNPTFZzRisrWStoaFA3NythVHIvaWRmY2FmcnZ2N2RSM3pPTHFTWThmY1VyVjBZeUpOYjRQdUs4b2sxVktIYUV5RVdGL1I1cVAvbXp6RWZkOS9KSnAxRGVuK09YbVEwZmNWek1xeVM2dDZuL0RHdEVCYXYxSEs3L3dDWkdDQmFoWkMrMVp3V1o2RUMrS1oxMHViclJnRE5uY2xrbExYK281TEJEeWNkWVI4UnpqNGhrV2xobXF2RFNacUNIaWVlQjVPQnZCT3B1dklRTHlMYXZDdDN6Z0d1WTNBL0laVVJHZmJOYUZWM3g5NWY4eFdBUVBDSnhQRUFSNFl2Rk5XTUJsY21QMExjV0hRYklZd1JHRUFhZ0hNVDlPUEZ0R3hFUklST05ZNHlFR01rRVBLYitid0dWeHhvWHRxd3lJUFY0RlY0QVlSenlJaEIrUHkyQUttTHZYSXFtVE4rVnJEeWYzcDU2NGZsUzgrWmlQTWNEWXhFSDJkMDg1NWVzMGRNNWdYdVdSdjNRS2JWclpUdDQzNi91c092d20xalRYNHN2QW9IcDd4MXlDdlI3WFRma0Y1Z1E5MWVLUjlFV2Z2ZitXeWZkKzhKRzl4Wnl6VWlyVTF1UHpINjhjL2R2dDgxZk5wS2s3ZTh6N2krV0tXYU54VG5pMlhnK1pHeTRqT2tBdE5JdkZtckJFWFhCaFJqTVg5MGl1LytuUldqMTV6bExSQXpHRUV0OURQQkRQOUxhc0NseUFRekM5clpXRTNvQ1RYTS9VSTZKUGcrUktySUo4dkRwWXVTQllKTUM1b08vRzNQaUN5UjBEUUcrUDFvZ3plQklsRm9reXVtSTBDNnFYVUROcUhxUEtSbEdTS01FYWkrRG96bmJSMnRYR3JzWUd0dTNmUW1QTEFUcm9KbXY4WEVyMnlDaGF5QmYzVzV4eE9PTnlnYmdhTG1OVFhObFpXbDV5b3NmTktkOTZXZ0hxdHZaNUxCNjFtZ2tsZ3k5V09sVlI2M05SOVlzc0dsM0hNL3ZmU24ydVQycGVRK2NzMWpUWFVqdG05WEhITVdBU052Z3o0TXRGbks1UzZneFdIdmY0M2kwTCtjUXZ0L0tEMWZ1R2V6cG5wUkVkb09hTHBENStRV0VhOVJzeEdPdHdOaURqR1R6allRQWZROFo2bEdmYktQRXN6c1RDSU5abEFZR0l3UnFENTNvSVlqR3lFVWg3QnB4RGpFZkMrY1JGd011ZkRSVyttY0RodVlCTU1rbDd4bEFpUHIyQlpDNGdEZnpncEF1S3pGSCtERGNQNUxjVkFGakVoUHRWdld4QU9WV2NNL29jTHA5M0tiT256MkZVY2h3SlcwTEV4bnJqVG1OTUdHQWlaR3RTdEdVN1dOdjRHczl0ZVlidGg5YlI1amZuZ3RTQi82eGNyaTJWQUJuak1GcThQK3dFdVNMbG56QStaZUdvOVJ6c0djK1d0b1duZUNYRGM0MVhjc3VNQnd2V0IvVkVTaVBkWER2MUY5UTFuYy92RDE1Sy94ZE1LdzlmekhtajErQ1o0MzlQVlNWYTNsTGthU3Fsem5BbFVZOXZ2bXMrTTBZbitkSnZ0dy8zZE00Nkl6cEF6UmRKRlNwQVJXellyTjRJdnBVd25pUU03enlCT1ZOS3VMcW1ncVFERUNKUkI4YVJGWU1USWVGU3pCcWJwRUxTSklNZWNBSGo0K1hjOFpZYVVoTEpkMGVsZCtlcE9JekxzcTBsdzY4MmR0Qk5sRnhPay95VmUvdWpIdjh6UVYvZ0c3NGZaaXpERTZqQ2JsWUdjaDFhamZUbGE0MnoxTVNuY2VuQzVieDEzdFZNaVUzQ0dOczdCU08yTHpFYWpvd3pBUWt2UXFsWFNrWE5PT1pPbk1tR2ZhdDRjdFZ2YUdqZERoRVpXTExTYjB0QmdPaEpVbWNBSStaYU40Z3N0aldPdDA1Nmt1bGxEVHgvWURuZHdiSGJ2eHpMd1o0SjFIZk1aR2I1amxPWjZpa3h3Tkl4citDN0tDc1BYOXg3ZTFXc3RkLzM0YkY1SnNoSHRscDhwOVJaekxPR1R5MmZ3YlNxQkhmL2JETXBYenZRREpVUkhhQWk4bzhmWGhMN2k4SU5KN2xDbi9BdC8xNVVERkhuVXg3M21USStSa1crd2J3Sjk0azZBZWNzcFpSU25iUllvaGdIdmdGc2pMRVZRbFljbmpjd2ZuSUdBaEswaUJBMVB1RENiUUVDZlVFbjlKNm5ldXlaNTlxbzl2MHVQZnFPVU1rMTVEY1lCOVo1VEIwOW1mZGQ4Q0VXVGo2UE1sdENrTXZpR3J5QlJWVjlNWE91aFpURGs0QnlESW5vUk1aT3Y1cEpwZE40NkpVSDJMeC9RL2k1NlpjcE5mM2UwTzJpdzJyK3ZROU1CT1lmU0Uxa1oyY05jYStIQ1Nmb0Z6cW40bFdtbFRid3pJR3IyTlkrK0tyNHZGV0gzelNrQVdyZUJlUCtRRThRcDc1ekZqVmxPN2g0M0F2WVFaenJHN09aNUdmdXYzMzUzM3p3d2Q4TndUU1ZVbWU0MjVkTVpGSjVuRDk5ZUQySHVnclhQVWdkMjRnT1VPcy9XdkdYbnhFcFhJQnF3eE9Rd2t4anYreVMrQmpuMkxERFViOXZOekV2M0U4cEVpUHFzc1NDRkJrYkJyRnZuVmZKN1JkUEoyWXRQdERZNC9QdnorN21VSGNtbDduSk5Sck5MYnI3ZUhTNFV0b0NEekg1bkZiZlhsWFBzNzBuVWZXUFFRZG1JZnVuV1Yzdm93WEJpWVM5VTAzZmt3V0Q1eUxVbEV6bGc1ZDhnS1ZqTHlSaW9ybkFjOERWanBEUFBqa2d3QU1KOSs0bUtHSGEySmxjdHZBS0RqUWY0RkM2c1YvUjE0RExGNXdXU1oyY21FMHN3Z2xONlhIOGN2ZU5YRHZsRjRONlh0ekxjTTNreHltTGRGTFhmTUZKWGJPeFp5SUhVOVZVSncrZXlwUlBtUUV1bS9BTWwvSE1TVCszTE5wMUthQUJxbElLZ09XelJ2UGJENS9QVFErc1lYdHphcmluODRZM29nUFVnalA1UHdiays4S1lVaURsUERveWhsZ2tRNG5yeEFRVk9PSWdFY1JrOEFSYW5hWEhnN2dWTWhMSEY1OVVaeHN0bVRqT3h1aGR3aGVEQkk0c0hsMUVDSXdqYm5NWGUxMnNsVHVjaVlFUjNySGpzZnlwVHIzcms5Si9wVklBajNJN211dmVkQU1MeGk4a1JoU0RSMitCaytTenBFZi9KQmtNZ1RINENGN0drWFk5N0dqZnhzczdubVAxN3JWa2JBcGJhdkF6V1R3aXVmWlZGQzFBVlNmSGlzekt2d3haTnVabFpwYWYzTjZxaTZwZjVOWDJjK2p5eTAvcWVadGFGMUdkZk9xa25qT2N4c1lQVGhydU9TaWxqaS9xR1dvblZUQnpkSktLZUlTb0YyNk5jM0tzTk12Z3pCaWRQT3J0YzhlVjh1ei91b0NiSDFqTEgzZnJxY2pGTktJRDFPbjNkZjdGZCtveS9IbnRxZmRwN0M5TUh2WVZNdGxjd0JhMkNBMzNiNWJSdzZXelJuRk9SUm1SSUVMR0p2Q054U05MM0JObVZYa2t4Ukp4RWF5QkNURjR6L25WdEVvTVJ5VE1KeHBCeE5LU05qeTliaC83MGdIWkkvYWY5b3ZuZXFNNzErK0cvbzJpWG45Yi8zdkNwbGhDZ0JqQlNBVFB0NXczNlR6T24zNCs1WlRpeUhjb3lIL3NZWEZZNzRsUkFZZ1J4SVpiSUFMSjRJeFBkN2FUK3NNTnZQRGE4NnpaczQ2ZWJNRHNzVE80WXNFMXZOYjBHcyt1K3kxcEx3eFNKUmZ3YXBweitEbkhnakdKdzF3KzRTa21sNXg4NnhiUE9NYkVENTkwZ0xxcmEvcEpYMnM0OVFUSjg0WjdEa3FwbzVzL3JwU1BYVEtORzgrdHBpb1pMZmo0dTQvVFgzVk1TWXpQWGptVGQ5eGZWL0RycWo0ak9rQzFSdjdocTM4c1pJQWE3cTJFSUxjMEhXWVZ3OUF3aks2c05VeWRWTW01RXlKRXhTRlluQWk0Uk5pdXlSaTJ0V1F3R0h3Q3hIcE1xSm5FSkNlTWlSckdKaTAyRWlBaTFMVllubHpiUUNaU2poSHBDOTVlbHlpMU5yL2RvTGYxZmI4MzZOdXZtcjgvYkt3ZlZzN250eFE0TUlKeGxpb3ppaitaZnlYanZiRkVuQ0hqNWM2Z2tqUk8wbGhLc1VUeGpNRUxBQkY4eWVMYkRGa0phTzQreE1ZREcvbkR0cGZZM3JTTjdrd3JNeXBuY05XNWIyZGh6VEtxWStQWjRtMWlzMTNOTHJjWFNQUisvb3F4dlZ5THBFN081Uk9ldm5qUnFEV250Ulc0Mnk4OTZlZTBaNnRZMjF6TE9aV2J5TGdZKzdzbnNyMWpMbDErR2ROS2Q3SjQ5Q3JpWHViVUozV2k2MmNxYUVxUFpjWWc5OEk2c1RPTE5obWwxQ2twajN0ODVXMXorYlB6SjlIVW5lV1htdy94eTgySDJIcW9pOGJPREZYSkNKTXJFbHc1YXpSdm16ZVdaWk1yMkhxb2k0Ly9ZZ3QvMk5rNjZPdGNQMzhjRDc3M3lOZW9nUk8rdjJvdm4vamwxa0orV09vb1JuU0FLcmh2dmYvYzJKMkZIVE5jd3JaQzJMc1U2RXY5R1ZMWmNoNS9zWU9YdkM0eUpoWG1ITVVnTGx6OHRzWkRKT2h0eVdRc0VHUW9EOUxjZHZFTWxzOGRpeWNSZkJGMkhlamlrRlNTSVVLSnllQmtZSXJ4eVBqaDlZSHAwWmgrUFZWdGJtOUF2cGVyQXdmaktzWXpkY0pVY0dHbVdBU2NNV3hwMkV4YmFoOXpaaStsS2phV0NISEVRbUI4dWx3WHU5b2FXTHQzSTJ0M3JxWCs4RFo2TXQyTUxhdm1yWXR1NUxLYXk1aFNWb1B6SWtRek1TYU9uc1MweWRQWXYyOC9rdXQ2b0N2OFo0WnBaVHRublU1d0trQmJwdXFVbnZ0ODR4VTgzM2pGRWJjZlNFMWlXL3RjYnByK01NbEk0ZmQyQldMNXo1M3Z3WW5oZjVSL2UxRFA4ZXdSeDFJcHBZWlJ6YWdFajc1L0NiUEdsUENQeisva3E4L1UwNVVaZURwY1c0L1B6cFllZnIremxYdWUzc0hiNTQzaEsyK2J5Ni91cU9YanY5akM5MWNOcnFkcElFZit4dXJLQlB6VnIxOGQ4a01EemxZak9rQnR1S3Z5cmkrTEZDeEFkZUtBOEh4NVQ4SStvYmtRcm5lQjNab01MYWtPMm8yUU1RWm5QSHcvYk90a01VVHhBUjluWWpnOFBEeEswejFJaWFOcVZCbjV3MHl6R1dITDNnNnlnWkEwM1hoR0VHSzlHMGlQSGo4Y0owQTFBdUxDNDFTTlE4UmdFWXp4TWNiMkZsVVpnVkhsb3lpTmw0WWZtNFRYOGhEUzJXNStzL0pKTnJmdFkvbjh5NWxkTVoydVRJb2RiWHVvMjdPS1YrcFhzcXQ3UDFrL1M1a3Q0K0laRi9QbXVSZXhiTUlTU2t3cEdac2hzQm1JQ0JFc0U4Wk53ZHV6QnI5UVg2QmowQ0twaytNWi8raWJxd2FwSzF0R1ZncXphdEZmUzJZTVQrLy9FNjZiK3ZPQ2o1ME9FblQ1WVlzczMzbURPdkkwYXZ6Q2Y1QktxVk15cmpUS2svL2pmSkpSeXczMzEvSDhJRTk0ZW54ckU4L1hyK1NCMnhieHJSc1g0RHZoaDNYN1QvcjZ1MXQ3K01ERDYzbHBsKzQ3SFNvak9rQXROQmVHb0xuZW4yRUdORHhWeW1DY284eHpUSTVsbVZTVkpCcU40bVBKT3VoSVpXanJDZWpxU1pQMWZUTGlrYkVKTWphR1NKU296WExPbENUVFIwZnd5T0Jsbyt3Nm5HYkxybmFjaVJPMVF0RHZ4VnAreTJsdnpWYnZyZjM3Vmg2dGgyVytndDhoTGhJdTl0dWdONGxxak1HekVTcEtLb2lZU0xpTndWaE1iaGZxckpwWjJHMlZQTGIrU2JZMTFmT21LWXZZMzNxSVZZYzNjS0JyRHhuSlVDVlZMS3l1NWRKenIyREJwUG1NalZWUVFnUlBBdUo0aUZnQ0lHNmlsRVFyaUFSSkFpOTl6TS81c21YTFR1Mkw5VHBMbHk3VkJPMGdIV3pvZHVWelR2MzVhNXRyQ3plWjE2bnZuRWxycG9xcTJPQ1g0Z2FqSnpqNVhzbldCSHJjbVZLRHRHVEpraXByN2YvWnNXUEhZNFVlMjdPR0I5OTdIbFhKQ0ZmL3YxZFl1Ny96cEo3Zm1RbTQrWWRyZU94UGEvbkdPK2V6c2JHVHVuMGRnMzcrYy9YTjNQSHdCdlozRkc4TGtqclNpQTVRYS82MTQ4NEgxbWY0d0tMQ0p6cXNDUG44YVlVUmxrd3E0NklaWlN5WW1HQnN1WWMxWVFOOG5KQUtZR2VuNDFCekJ3ZGJPcWsvMk1uK3ppNE9kNmRvSm9wTmRuSHh2RG1NOFFJOGt5VVR3SXQ3dW1oTWUzaTlmVTlENW5WL0EwZXBmajlXc25CZ3E2a3dBQTBQSGpDNXpEQUNWbklkVGszNCs5Zm1wbEFWcmVLQ09SZnk4cUcxckc3OEkvVjdWdUY3UWxjYzRwSmdkc1ZzM2xwekJXK2FkUkZqeXNiaHZDeHg1OUY3QklISmQ1SE5aNXdGbk1OWjhFUUd0Rk5Wd3lkaWZYc3FYd2tCNnByT1Ara1dVeWZIc0tkcmFzRUQxSXc3ZW9EYTdaZndhTU43V0ZDMWdZakxOeFVBQUNBQVNVUkJWUFBIcmp4eU1rcXBFMXF5Wk1rRjF0cEhnT21mK01Rbnh2TDJ6eFowL0N0bWptSjhlWndQUHJUK3BJUFR2RURnQXcrdDUrV1BYY1RYcnAvSEZkOTU1Y1RQY2NKL3ZMS1hULzVxSzc3VEhNaFFHOUVCcXJGODg0c3ZGREJBRlFNRU9CUGdXNGdFbHFwa2hKc1dqdUw2dVJXTUtyTjBPMGVRRGZ1aWVuaEVZNGFxRW1GeTBvTnhWV1JjRmUyK283RXJvSDV2TnpzT05CTkVTemx2UWlsUkl6aHJxTytCSjNlbWFUR2xSSU1leEl1U2xTaFI2Y0hrQ29tazM2OUc2YTJ1RDdjZ2hQTHZ2NzRmYXU5bkJ6QTQ2M0Q1QUJWRGdNL0I3a1k2VFE4UjhYb1BKakFHSWk3T2hSUE81WGRWVTlqUXNwYnVXSmFJbjJCS1pBb1hUTG1RUHpubktxYU1ua2FDT0RqQkdadnJ4Vzl3dlIyNUxKaUFUSkNoSTlXT3cwY0lBSStqOVVkZnRXclZhWC9aWm40ci9JR2xSVktEODVIUFh1SWdPS25QbGU4OG5qdHdCWnZhaWwvWUhyT0ZiNExkL3hRMzIrK1kwMDJ0NTlLZXJlS2xRMjltWHVWbXlxTjlXWlZBdkdMVTlDbjFockpreVpJUEcyUCtGWWlMeU5vYmI3enhzZS8xOE9lRnZNYjQ4amd2TnJUdzhQckcweHFucmNmbk03L1p4Z08zTGVMYWVXUDU5ZGJEeDN4c1Q5Wng5ODgzRDNyUHFpcThFUjJnRnJwSXl1U3I0WTNEdDFHU1JIajN1VlhjdUtpYzdwNDBUMnh1WThOaFIyTkxpbXphSng0dG9hb2l6cVJ4RVJhTmpUQjlkSUpSY1dGY0FzYkZMZWRVVnBDWlhRWUdLaE1lSGtMZ1BOWTBIR0xYNFU0OFU0ckZraVdhTDgwS2c3aitoVkxHTW5DdmRyNHAvOUVPdE04OVVVd3VpNWtMYkkxZ25BbkhNbkNvNHpEdDZVN0tvbkdpSmhwdVh6VUdzWWFLc21xV3pyeU0rdFdOUktLVytWTVhjZFg4cXppdmVoNmpJdVZBQkpkcndSWEp0Y1Z5eHZSMkM3Qml3QW85MlJUN0QrL0R0eTZYd2FVdlFEM0s1bk0xZEh5SkJKNEpCdjI5bjNVUkh0OXpBN3U2YW9vNHExRGM5akNqL0xXQ2p4c3g0VTdvcU1rT09FbXFKd2kzNHdxV2ZkMlRtVmU1cGZjK0o5NkpONm9xZFpaYXRHalJxR2cwK2wzZ1JoRVI0RHZXMnJ2dnVPT09jNzczYjBlc1JweTJ2Mysyb1NEai9IUkRJMTk5Mnh6ZXYzVGljUVBVLzk3V3BJVzl3MnhFQjZpRkxwS1NYSUJvTUhqaU9MYzZ3dHZtbDdPeHNZdnZyajdFcnNNZFpJSWtXVWxpaVFFZTlsQUsyNUNtUENITXJuUXNtMXpHaFRQR01hWFNVT0pCZWRJakxnYkVCeU40V0NhVlI3bDRrbVYzMHlGMlphcm9Ka0xjOWVEbDJrS1ozTEo4MkR6QWhkbWYzcmFueDZ2aXp5M1o1enVhR3NIbUt1aU4yTjR1cTYwZExXemZ1WTN4YzBibnhyTmhXWlk0U2lUT1c2Y3ZSOXF5aktzZXkzbFRhaGtiSFV2Yzh5RDNTOTdrdXcySVJ6NVRhL050V0FWOEY3RG4wRzUySGRpTnN3SlliQzd3OWpEaHlWWUZwRVZTSnlkd2tUUTJQYWp2ZlNlR0ovWmVOeVRCS2NDTTh1MUViZUhMNnJ6Y21MSFh0YkdhV2I2ZE5jM25BOUNaSGRqWE5aQ0liamhUNmlpV0xsMjZESGdNbUNvaXJjYVlqNnhldmZyaFlsd3JhZzBkYVorbnRqY1ZaRHduOEo4Ykd2blRwWlB3REFQcVAvclQ0SFQ0amVnQXRkREUyTEFmcVFqeENGdzRielNONlN6Zi9XTWpXOXVqSUZWaDhrOEVNU0Ftd0RjR1hKeDBsOURla1dITHZrNSt1OVhud3FrK055OGNSODJvU295RmdBNlFDSllTTHFrWnplSkpsZXhxYXVmNUF6NS8zSjNtVUpOUHV0TW41U1h3clVGeVZjYjVQWjFod1ZTK1p1TW9RYXBBUGtBMWVCanJjR0l3UWJ5dithaUUyd1Y2cEpObnQvMDNjMnBta294UHcwb3VjMndOUmp3bVZsVHp2a3ZlZzhFUUlkS2JXUlk4eEppd0k0RDBuVzZWNjdKS09McFBlN2FWbHhyVzBPdzZDUXlJN1p1ck1ZVVBVTlhKeWJob2F3a01xcEhwMnVhbE5IVE9LdmFVZWswdDNWbVVjU01tL0g2SzJZRUZleE5MOWpJMmZwREQ2V3A4R2Zqak1DdlJ3bTZFVmVvTllPblNwWGNEWHdPaUl2S3lpTnhhVjFmWFVLenJsY1E4TmpWMjRSZHd3ODFMdTlyNCtDWFRtVHV1bE0wSHV3bzNzQ3FvRVIyZzF0elhmc2VqVzdMY2ZFNWhUcEVJRDVJU1hPQW9qUWhUUjBmWlVIK1FYUzArMkZoZlpUMkVRV3J2dWZSaHdPbzhqMDRib1RFRmtaMU5YRDI5QWxNWkxyUm5uSWZ4SEVnS2p4S3E0aDVsa3l1WVBqSEx1eGZFZWEwNVlPWHViamJ1Ym1GbklMUjJHWkFLZWlSQmo0bVNCU0t1WDFCcUI4dzZ0MnFldXpIWG1GL0VZWUo4dzM3cGZYaGdmRjQ5dUlYbk5qN0RPODY3a1FwVE5xRFNQenh3SUlLUmNPTUJSc0xidzhaVjVQZXM1cGZxaFZ5WEszR2twSk8xdTFhenV2NFYwcElKcCtUeUQ4MTl2cHhEK2g5TW9JYVVaOXhXWVBLSkhwY080cngwNk9JaG1GR2ZTYWR3c3RWZzlHWlE3Y0NrcUFHV2pWbkpFL3V1cHl0Yk52QTUrSzhXWlRKS2pVRG5ubnZ1NkZnczloL0FPMFhFQWQrb3E2djdKQlMzazJERUdwcFRoZDJYZnJBci9Ea3d0VEtoQWVvWmJFUzNVVEhHZk8rdmZuZnNGa1lueTVIYkp5a1FNMURxR2RwN0F0SW1ob2dqd0JLWWZMN1FoY3Z2NHZBY3hMS0dSTWFqUEJzd3kwdHh5NkxaekJzM0NnUDBCTEN4TGNuTHpRbjIrd2t5Z2NIbHRoSWtyRWRsU1FsTEpwZnhwOHZHOEpscjUvRHA1Vk80YS9Gb3JxM0tNaWZTeWhoSkVYWDV2YWQ5UjdIMkxVTEl3SThpbCtWMVNIZ3cxdXQ2QXdURzBld084dlRhMzdKcXh5dWtKSVdmYTdMVmZ5aWhMd2pQUDc5M0w2bmt4d3MzRGdpUWxpd2JEMi9pMTNXL1luL25iZ1EvekpaS1dKTGpUTmo4dU5DcjhmbVRwQW82NkJ0WTRDSy9HOHpqWG0wL0I3OEkvVTZQSldGVEE0cVVDcWszZzNxVWs2cG1WcnhHYWFTVEhaMnp5THErRjdzUm05MVFsTWtvTmNMVTF0YWVINHZGMWhwajNnazBHV1BlV1ZkWDkzR0tISnhDMkNLcXRjQUJhbms4ek0yZE0rN2tUOFJUUTJkRVoxQkI3bi8zdk9nSEN6ZGN2dFpYOEFOSEt1c3plVUlWWlZzUDBKWDE2VEVSakRnTXVkcUpYRVpWSkd6WlpJMHd2ZHh3MjlKcUxwOVZoaGNONkJhUHJTMDlmUE1QdTluWmFybHF3aWpPbjVWZzlzUWs0NUllY1R5c2hKWDJzYWlqUEFLVGtna3VIcGNrTmQvUmxoN0w2R2pZWjdSdlhkMkUxK3hYMFI4dW0vY0ZyU0tTQ3c2RkFWdFljL2YxUkZNY1NqZnlueTg4UkxmcjVxSlpiMmFVVnhuMmdDWHNDU3MyZkpiRjltWlRCUm1RUFJZZ0l6NmRycE4xZTlmeTJMcEgyTnkyQmVjSlZuSW54MEp2eVpaelRwZjVoOWxQNnQreit0MDFqekl1Y2ZDNGo5dlJNWFJMK3dEbHNmYWlqUjB4V2FJbWd6VkgxajE1eG5GdTFUcFdIbjR6RzFzV3NXVE1hZ0QyZEUwNStXN2VTcjJ4bUNWTGx2eUZNZVp2Q0pmMFZ3STMxdFhWRFZscGUyTkhobEhKd3F5UzVsVWt3dEFuNDdSUng1bHNSQWVvOVhkVjNQSDNJZ1VMVVBNWlF6R0c3b3lqNFdBWGw4K3A1UEthT005dE9RUkdDSEpCYXYvd3l1SlRHazF4N3Znb055eWJ3WVVUa2lSTUR5a1RZWFZybXY5Y3RaZjFlOVA0YmhTL2FEL0lVM3N5TEpoWXdpV3p4ckdzdW9KSlNVZlU5a0RFZ0RGWUV4NC9XcGF3Vk1XVFdBTys4WW5rS3YxRFI4dEN5b0MvanZVd0E4UXlKVGh4N0VvMThQQWZma1JWeVNndW5IQWhNYy9yRjN5NjNMSiszNENDaEcyNDhBa2t3QSt5N0V2dDUvZXYvWjduMWovRC9wNER1TjRDTC9yVy8zT25Ea2p2OGF1Rm8wVlNKNmZIUmRmL1pzLzF2R1BhVDQvWmI5UjNIbnU3cHc3cHZNb2p4UXRRallGNWxadlkwcmFBMysyL2lza2xleGdkYjZJaTJvWm5BcnhjNExxdmV6Skx4cXhHQk9vN3B6OVJ0QWtwZFlaYnRtelpXT2ZjZzhhWXEwWEVHV1ArdWE2dTdpK0JJZTF1c1daL0J4ZE9MZXlwdzVNcndyN0lyYW1pSjREVmFSalJBV3JoaGQ5M3pqTmtBbUhscXdlNGJGWXB0NzFwRXBVeFlmWHVMdmEycG5ET2hzdlZ6cU1rSGxCVG5lU1NtZE41ODR4eXBwWkZ3RUdubitDVnhqUVByTnJGbHYxWlBCZkRFNSswamRDZDhmaGR2YytxdlFkWU5LNk5aZFBLZWRPME1xWlVHaUllZUFSWVBCQ1ByTEVFWHRnQ3E0UUEyeHNyNXZ0UjljK041b3FkY2lHbDRIQWlPQ05odjFQSng0c1dUNkprVFlDTFpvbGsyL0ZkQmtUSU9KLzJUQnZZZ0Vna1F0VEc4SXlYWDl6SGlhUEhwZWtPT21sT05iSjV6elpXdnZZUzIxdTIwUmwwNGlJQzBuL25TSzRqUVM3akczWUw2TDg5UVEyMURaOTc3KzRsOXo3ODJzOTIzano3OXBuM0UvT09YRDVyem96QnlkRmFtUlZQZWJSNEFTckFKZU9mb3pzb1pXUHJZamEyTGo3cVl4S1JIZ0M2L2RLdWgrNyttOVZGblpCU1o2Z2xTNWE4MlRuM21ER21Xa1FPaXNpSDZ1cnFmajBjYy9uMWxrTzhaL0VFNWxjWHJxRHBuUXVxQWNnY3E0UmZuUkZHZElBNi9SdHR0Ly84MVN6dm5GdWc5TDlKQTQ3QUNOWjR2TnFVNW1lckQzQmo3U1J1dTJneUY1K1Q0VUJUTjYxdFBmaUJFRThrR0Q4MnliUXhNY1luSWlRUnlEb2FPb1ZuZHgza3Z6YTNzYThqam5NV01ZYkFXcXdwd1lpQUMyaEorN3l3cjVPNnZZZDRhbk1GeTZhTTVvSlpaY3djWTZtSU91SW13TU1RY1E1ckpNeG1HaStYRk0wSHA0WWpBMVhDWlhoNTNXN1ZmSGNvazk5QksrQXNZMktWVkZWVmNDaG9ZdnV1YmJ5MDVmY0VMc080VVdNWVAyWWlaYVdsdVg2c2hsUTZSVk43RTdzUE5MQzNkUTk3dWc2UnNsMFlMMHVRN3lWbCtnNGF5TGZJa241ekM3Zkk2ZytHNFNRaXYrNzBLejYrcXVsQ0xxNSs4WWo3bTNyR0R1VnNtSmpjeDZMUmE0dDZsYWoxdVhiS0w5bmVNWnVuOTExTjJpV1BlTXpjaXJBUGFpRGVzMFdkakZKbkpyTjA2ZEwvQTl4TEdCKzhBTnkwWnMyYVE4VzY0QTBMeHZGZld3NFRIT09rcHFlM041UDJIWGRkTkpXUC9XTExVUjl6TWhaTktPUENxWlduUFk0cXZoRWRvRnJQL3VnVFQ2VUxGNkFpUUlBWUNJalFUcFRITnpiUjVVZTRha0VWYzhmRW1UY3Foc0hpR2ZDTUVGZ2hFQ0VJaEoyZGpxMTdlM2g2eTBGV0hXcWhrd1M0SUpkOXRMbTlteTdNYjFwd0prTEdKakRPc0xVMVEwUFRmbDdZRkdWV1RRWExabGF5c0RyT2xCS2hKQ0xoN2s4VDlpQ1ZBY0hwMGI2cHc4Y1l2TEQ1UDZhM043NFFMbmNhRXg1NWFuQ1VsQnRlYlh1TkoxNTdqazMxcXppY09RaWVJM3JBdzVOSTMzSTlsaURjblFyaUNLd2pFM1U0NDNLdHFrTDVZcXUrTmZjd28ydWRRY1FXdkZILzR1OTJVbk5mZTB2RFJ5dEdGWFRnTnpDRFBBM200NXRiRjNMaHVEL2dtWUY3c1pyVFk0WmtIaE9TZTdtaytua21sZ3pkYVMzVFN4c29qM2FRVGc4TVVFdThUaWFYN2daZ1QycnFjME0ySWFYT0FMVzF0ZU9BSHdOWEFZR0lmTFd1cnU2ejlEVXFMS2hreFBMbGEyYnpyZ1hWUExIMThESDNEVFIxWi9uWDMrL2lZNWRNNDE5ZTNNbHJUYWxUdnFZQjdyMW1ObTA5UHBXSkVSMytuQlZHOUZkSTRNRWJabnUzRjJxOGlDL0VmQi9ySEw3eHlCS2hpeEplMkx5ZkhRMzdPR2ZLS002ZE1wcnhsUW5pY1ErTW9UT1RvYlV6emE3R0x0YnRhV2Q3YzRZdVYwSmd4dVFpdFA3SGxEcGNiN1JuOExDSXM0akVjWklsYXkxNy9TaTdYdTFnVlgwck5kWGxuRjlUd3BVemtzeXVrTjc5cVNiWERxb3ZTTTFmSS9kWnlkZEdpY2xkT256dWdCeHJ2OGIvOWMzNzJmdTdCMGxuQXh4cHN0RU1Zb1cwQmV0c21PMTA0YldNTldCdHZudFVHRFQzeTlybXg1ZisxOGpkWjRPd1pVZzR2OElGcVIwWk1NWlVGV3pBczBEV3QwOUZvOUxWSFpTVzd1NmFSazFadzREN1d6TEZEMURuVlc3a3JaT2VHTEoyWTExK0tmVWRNNmxyT3ArMjdKR3ZaU2FVN01jQUdSY0xOcmFjKys5RE5DMmxodDNpeFlzdk5NYjhISmdBTkFIdnI2dXIrMDJ4cmplK0xNYjNiMTNJOHBtajJkZCs0azQ4Ly9UQ1R1NDRmekkvdVgweHk3LzlNcDJaVTlzRys0bExwM1AxbkxGODY0Kzd1Zk9pb2QxanIwN2VpQTVRRys0cWY5Ky9pQlF1UUFVUzF1RGhFV0NJU0piQVJPbXlsZFNuaEIxYmVuaW0vZ0JSSzBRakJtTWhuYzNTblFub01oR003MkVwSnpCUndqT1RYSzRneUFGQldOSnV3MU9lTUFiakpEeGxDZytNaHcvaGlVeWVwZDA1MWgzb1lHL1RJV2FQbXNtYzh0TGVBcW1CSFVUbGRlL25nMWFMeGNPekVTUlhPWjlmZXU5OVJPNnBhUXhwdnhOTWVJU3BFUXZpd2lBM1gzdGtldjhndjZXMDcvalN2b3ArNlJlazlwNG9hUVRCNEFGUll6SEc5bzVWQ0d2K3JKVGErelZBUFJrYlY5emF1ZVNlaDM2TTRjUDFIYk9PQ0ZDYmVvb2JvRVpNbHVVVG5pcHFjSnAxRVRhMUxtSlQ2MExhTTVWa1Q5QXlhMkl5N01IYWxTMTk5b2xQZnJLNWlGTlQ2a3hobGl4WjhoZlcycThDbm9pOEVnVEJkZXZXclR0K2k0L1RjTUdVQ241eSszbE1xa2dNK2psTjNWbmUrK0E2L3V0RHRUenkvc1c4NThGMXRQV2NYSUhUaDg2ZnhEMS9Nb2NmcjluUGQxL2Vvd0hxQ0RDaUE5UkNpMWhEOWVneUlvMU4rRGdpa2lGcmtqZ2JROGppckNYbHd0NmVKckJZRnk2NU83Rmt2UWd4MndPU0J2TEZKYmxVWmk1N1NtOWYwbHcyTWp5T3FxK28zUmg4QTJJY3pvWk5uV0kyeStpRXdVZ1dpSkVyZDNwZGZEZWdpVlJ2SDlSRXBJUlJaV014elRZOG1hcTNzajYzRjdSMzJkOGdKanhCUy9wdElPajlJN2VCTlgvSnNNbit3QXlvU0w4SjlidkxJTGpjdUZhRXl0SktZdEVFVXNCRm80cTRZY2RIVEZ2aFJqdzdHR3QrS01LSFgxK3QzeFBFNmZBTFd6WDdldVhSOXFJY2FRcmh2K3R0N2ZONDhlQmxkUG5sSjM1Q3pvU1MvUWp3V3VlY0g4TGpSWm1iVW1lS3VYUG5qaTB0TFgzRUdMT2NzRUw0bit2cTZ2NkNJaTNwQTl5eGJCTC9jTjA4U21Nblg0RDVmRU1MZi83VFRmemJqUXQ0N2lNWDhLRkhOckI2MzRuN0psY21JbnpocXBuY2RmRTBmclAxTUIvNTZTYm1qaXM1bGVtcklUYWlHL1ZQdTYvMTVsOXZMMXdEWHc4NGQzb3A0eUpwZkdzd05vb0hXTW1BRGNLVW8vV0FLRWdFSVlJaFNzUjRKSnpnRVFVVHhab0FheklZOG0vWmNGZW9XSXd6Ukp3aDRzQ1QvQUs5SXdqYjJoTjJPN1ZFQkdKT21GazlqZ21WOGZEYXgreWsxRDhqYVhOYkFUekdSY3RaUEhFdVNVcHlCVll1UEJXcU4yQjJ1YzBITHJlek5MeStRM0tGWE9GYmI1Y29iRmloTDRJNFFTUThyVXBjZUZTVUVZTVZTLzQvMDl2RVAyemRGVFZ4THB5NGpNcElaYmpWUVEycnVzeW01MFhZMnBvWnpjRlVkZS90WWNCYTNLOVBwQWpCYWNwUHNyMTlObzgydkpjbjkxMTNVc0dwd1RFdWZvajJUTlhoYnovNWxoOFVmSEpLblVHV0xsMTZVVmxaMlJaanpQSmNsZjZWcTFldi9nUkYzRy82dGV2bThjMTN6VCtsNERUdkoyc1BjTTEzVjFFUzgzamh6Z3U1LzlhRnZIWDJhSktSSTBPWitkV2xmUExTNld6NjVDWDh6d3VuOExYbkc3anhnVFZrajFHTXBjNDhJenFENmhudmtidWZUTFBqenNJVVNYbEdtREV1eG1XenF1amMxRTZucmNybFFuT3Rra3d1NDRsQmpDVXc0T2VyNkFVR0JvcXUvNUZMdWF4bExtQWJzUDh5REJGTkxzTW9Ca1FpUkNXZ09pNWNzWEE4bFhISm5YTFZMM01weHdrZ0pDeExpdUN4YkVZdHIreGN6U3NIMTVOMWJVUk1RTjhvSm14RmxSdlA5VzRla0Z4MjFkRHZJK2ozM29EZUFQM1NyYm1EVUFjRTBnYmpQQ0l1eHVTeUtWeXk0Q0xLVEJ6ZkZpNEF1dlNIWGRSOHM3Mis0YTZLR1FVYjlHeXdZb1dUZXg3OWtzRTl1TDVsTVZjbC94dUFuWjAxUmI5MHpCYnVCTGpBV1o0KzhDZHNiWnZQcVFiV2xiRTJJdGJuVUhyczEzbmsxaUh0ODZqVUVMSkxseTc5UytCdkNKZjAvK0Q3L25YcjE2OXZLZFlGSjVUSCtQNHRpN2g4NXJGcldPKy9iUkVWOGNHSEkvWE4zVlFtSXR4NjNnUnVQVzhDZ1JNNjBqNGQ2WUMybml5VEt4T01Ta2JKQm80bnR6WHh1U2RlWThzaFBkSjBwQm5SQVNxR1I5ODJ3N3U1VU1OWkVhcThUdDVSTzVIdUxuaG1iNXAwSVBpU3kyd2EyMXNVWkJBaTRucXppd04vTGZhdnJ1OGZVSnBjajlEOGZTNWN6czh2dVJ1RGRaQWd3L1JFaW5kZE1JMDNUWWtSTittd1piN2tPd0ljZWNXKzYrWUpZS2xPVnZQdWkyK2k0eVZoVStOcUpPanU5N0Q4L3RKK3J6NmxYK3NxZWYyMVpPQnpwZC83K2Yvdjk2R0xDTVo0eEVnd1kvUXMzbjNSdTZtcG1FNUVQTklGZkJHN3QwTXdtSnJDalhqMldMZXI2ZEVsMDBkOVpVZkhuT21YdTZlSjJJQ2RuVE9MZnQyeUFoNXB1cnJwQXJhMkxUaXRNYW9UQjJqUFZyVCtzdjZHdjRVZkZtaG1TcDA1Rmk1Y09ENGFqVDRNWE1ZUVZPbm54VHpMcUpMamh4b3h6eER6VHU3RjVicjlmVDlESXRaU21Zd1F0WWFEWFJuVzd1L2s5enRiK2VuR1JtM0dQNEtONkFDMS9zN3lXNzVad0hKdzQ0U3lyR0ZhTk9DOWwwMWkrbzQyMW03ZngrNDJuNHd0UVV5QWMrRlo5MklFazZ1b0QzdU85ajkrTkIvYzVaY3kraHJvUTY1Z0NRY213SmllWE1GUzJCaXFOQkZuN3Vna1Z5Mm9ZZkg0Q0dVbTNWdXNKTWFSYnlFMU1EZzh0cWlMTWEvaUhENTg2UjM4Y2Rkc051Nm9vNjJqazhBRnlFbGxNYVYzemdNL3hueldPSmRCdGRMYnZNRDVsbEdWWTVnOWJRNFh6WG96ODBwbkVwYzR4Z2dKVjdnTTZuUHZLK0d5QnpJMUJSdndiUEtkajJUbG5vYy9uM2FKSDJ6cm1NZWM4cTEwK1dWRnYreVkrT0dDakpOMUVWWTNuMy9hNDh5cjNNUys3a2xmMjdqaTFrd0JwcVhVR1dYcDBxV1hBcjhDS2tTazBWcDc4K3JWcTE4WWltdnZhdTNobXYrM2l1L2Z1cEJyNWg2OXYvSjdIMXhIV3B2bXE5Y1owUUZxb1RsanlIcmhVdm9FRDk0K3I1eUxaODZqT3dPU05iM3RtZkovaThuMUp3VThhL0E4Z3pIU1Y3NHUvYk9QZmZxS292b2FVSVhOODRWNHdtTzBOWlJaaUxwTXVML1RoaTJ0ekJFWjBrRUVlZFluU3NDTXhFUW1ubk05YjUrOW5GUzZoNndMd2lOSkJ5MC8wL3pxWno0d3pRZXArVlpYZ2pFRzR5RG1sVkFTTFNVV1NSSXpVZUxHQVdrZ2ZoTFhQYkVwRlpiNnU1TTdDenJvV1dUdDUyNzU0Wko3SDdselMrdUNpK2RWYk01MXV5M3VLVkxWaWNhQ2pMT3JxNGFzTzcxL1QxV3haaXBpN2R1L3ZHWCt2UVdabEZKbkRydDA2ZExQaThnWGpERldSRjRVa2V0WHJWcDE5RE9PaTZTMXgrZVdINjNsWDk1eERuY3NtNFNlVEswR1kwUUhxUGtpcVd0bkZXWVBxa053MW9CenhKMVBRbEpVUkdPNGlPMnJKalA1Qlg1QitpM2ZHd3llTVhpZUJadGJpamY1NEcwZzg3ckFzcTlKazhOSkFGZ0VpM2d4OGdHaGVWMncyNWMzUGw2UUdVYlQxbG1TRWlVWnhNQ1VROUtFL2F4TzZvZEVYd1k0LzFFTUtNenF2YjNmdmxTeDRYMUM3djRzOVBZSlVHY09JOW5nSjNmdVMwMVoxZVdYZXBOTGQ3TzdxNmFJMXhPcUU0WHBZck81ZGVGcGo3RmcxSHA1dFgzZXgxaXhvcWhMblVvTnBYUFBQWGRDUEI3L0pYQytNY1lYa1MvVjFkVjltZVAvMGlpYWJDRGM5YlBON0d4Sjhka3JaeEwxUm5TTnRob0NJenBBTFhTUjFPaXEwYSs3NVkxd0hOcVJ4em0rMFZ6M2NEYzE5M1hVTlh5MHZIYTQ1ekpTYmZ6Q2U5WXV2dmVoZjlqUXN2aXZGMVN0TDJxQVdoYnBKT2FkL0VwNlI3YU1iZTN6Y09LUjlGTDBCQWthT2srdkxpN3BkVEU2MnZUWVBSLzhpZmFWVW04WXRiVzFseE11NlpjQiszemZmOGU2ZGV0V0QvTzBBUGpiWnh2WTBaemltKythVDlsSkZFYXBzODlJLzlmeGk2dW1lemNNOXlUVThOcmM1RENHSmNNOWo1SE96NW92Yk8rWWZkWDVZMTg2MzRhZGdJdHluWVIzY2tjVlpsMkV0YzFMZWZuUVJRUUZudFBFa24zMVR6VmQrSDc0U1VISFZXcVkyTnJhMnI4QzdzMHQ2YS9NWkRKWGJkeTRzWE80SjliZkkrc2IyZDNXdzhQdld6emNVMUZuc0JHZFk2Ky9xL3lkLzM3dEd6OURxSTd2Vjdja3dSb05VRS9UeGhXM1pwcDd4dHg2dUdkODE3amtvYUpkcHpzb1lUQ2xqVTRNcjdiTjQwZmI3K0NQaDk1UzhPQVVwTk9UNEpZL2ZQS1RwMzY0dDFKbmlQUE9PNis2dHJhMnpoanpGV09NQUg5VFYxZDMwWmtXbk9iOWNWY2JsLy9ieTJ3N3JPMmYxTkdOOUF5cVVpd1k2MUgvdjhyV0R2YzgzZ2pXZmY3VytuZi82S1k3NHpiemZZcjBBcmJiTDJOOTYyTE9HM1gwTDVudlBPbzdadkZ5MDBVMHA0OWU5VnNBZ1lpNTY1SC8vWVZWeGJxQVVrT2x0cmIyWW1QTVUwQlNSQTRCMTliVjFiMHkzUE02a2ZxV0ZEZi9jRzNSS3Zoam5tRmkrWkZGbE9QTDRyVDMrRlFsSWt5dk92TEkxWTUwUUhPcWNJY0FIWlhCQjdScnlIR002QUIxNmpkYWJ2anYraXhYenlqTUhsU2xGSHp4ZlQ5OVlPbTk3MDRDLzBhUmpwUjYvc0FWWklNWUM2bzJrSXlrY0dKb1RvOWhaK2NNMWpiWDBoMFV0ZFdWNFBqMDJzL2Yra0F4TDZMVUVQQnFhMnUvQUh3ZU1DTHlZaWFUZWR1Wm1qVTltczVNOGM3RlNFWTlmdlRlODFnMitlaEhOOS8zcnZsSHppZnRjOU1EYTNpK29YaU5EcVpYSlROZnZuck9SNDB4dTRwMmtUZUFFVjFPUGVPYkhRS3c0ODdpOTIxVVo2N3JIdTVtMDJHM1JvdWtDbXZKUFE5OUJtT0szSHBKaU5zMEdSZEZpdHphcXBjeC83RG1NN2Y4bjZHNW1GTEZzWERod3ZHeFdPeTN3RUlnWDZWL3ozRFBTMFFXWGY1dks5ZXQzTk0rM0ZNQllIcFZndWZ2dkpCeHBiRVRQallUT0Q3ODZFWWVXWC95YmZBK3ZYeW0rOG96TzA2NDZqU3RLcG41OTV2UC9mUExaNHk2LzZRdmNwWVowWHRRUVg1ejJkUWgrcVdtemxoYUpGVWNhejUzMjk4SThnV0sycGJHa0hhSm9RcE9CZEhnVkkxOFM1WXN1U1FXaXpVUUJxY0hSR1R4bVJDY25vbDJ0dlp3KzQvWGtjb2VQMVByUlBqSzcrcFBLVGdkckttVnljeS8zVFQvVGcxT0IyZEVCNmoxZDFXOC9mdlhhNUZVZjRjUEgvMkVIaEZoOSs3ZFJidXVjeWR1SWJsKy9mb0IvNS9KWk5pM2I5OXBYL3ZCRzVJSUxEL3RnZFFSMW43MnRpOEQvNHUrRXhwR3FnREhYNi81bkFhbmFrVHpsaTVkK3ZmR21PZUJCUEI4ZTN0N1RWMWQzYWJobnRpWjdJV0dWajc5bTIwYzcrREpCOWZzNTZ2UDFCZHREbE1xRTVsdjNqVC83aXRuamZtUG9sM2tEV1pFQjZpbkt3Z0M5dTdkMi92L3I3NzZhdS83SFIwZHJGeTU4b2puT09mNHU3LzdPN0xadmczVTY5ZXY1L0hIaTlkR01aUEo4TVV2ZnZHRWo5dTZkU3ZYWG5zdHpjM05SOXlYeldaNTE3dmVkZHpuNzk2OW0yOTg0eHVEbnRkYjN2S1czdmMvOWFsUHNYWHIxdU0rL3U2Nzd4N3cvK3ZYcitlem4vM3NvSzkzTEJkTjltaTRxL3paMHg1SUhkV2F6OTc2blVETXU0RzI0WjdMcVJDaFU0UVByZm44clg4LzNITlI2bFRWMXRaT1dycDA2YXZBWHhwakF1ZmNaMWF2WG4zWmE2KzlsaDd1dVkwRTMzNXBEOTk3WmU5UjczdjZ0V2J1Zkd4ejBhNDl1U0tSK2ZvTmMvKy9xMmVQK2ZlaVhlUU5hRVFIcURYM3RiM3QyVjMrS1QvL3B6LzkvOW03ODdDb3FqY080Tjl6WjJNWTlrMUVWRnpSVUdBR3dSMFYxTXBjMHRLeWJOWE1MWCtabFZacTJxNm1tWnBhbVdsYW1scXB1WlM1bGtZdXpDQkxpdUlDS29Mc0REUERiUGY4L2dBbWtFVkE0QXFjei9Qd05IUG4zSFBld1FsZXp2b3p0bS9mam0zYml2WkFuRHQzTGdEZ2h4OSt3TC8vL291dFc3ZVd1K2ZjdVhPSWk0dURSUExmd2l3dkx5OTgrZVdYc0ZocUgwdFZMQllMOXU3ZGU5ZHlCdzhlUkdob0tOemM3anh3b0hvOFBUMXg0TUFCYURTYUd0MVhXRmlJTTJmT3dNL1ByOXhyVzdac3diaHg0ekJ1M0RqbzlYcmI0M0hqeGlFdUxnNysvdjYxaXBWcFdISHp4dTYybXMwcVNsR3pENGZ3L3VVNDlEdzNqeTJJWWhxdjRPRGdnWVNRWkFEdEthVTN6V1p6OTVpWW1JK0ZqcXV4bWIzdklrNWN5eWx6WmFOaEpnQUFJQUJKUkVGVTdkLzBBanp6WXh3c2ZQM01aUEp4a3BsWGpQU2ZQYXhMaTdYMTBrQVQxcWhYOFJQQ0hYaGhYMkd0RmttbHBLUmc1ODZkK1BiYmIvSDg4OC9qeVNlZnRMMjJhOWN1akJrekJoMDZkTEFOaTd1NnVzTEJ3UUc3ZCsvR2lCRWo4UERERDVlcmM4U0lFYmJIRGc0TzJMRmpSNDNqaW9pSXFORnJIMzMwRVhyMTZnV3oyWXc5ZS9aZy92ejUxVzRySkNRRWNubjVLUkt2dlBKS3VXc0dnd0hSMGRGNDl0bG44ZDEzMzVWNTdlalJvK2pZc1NOa3N2TGJlVXlZTUFFVEprd0FBQXdZTUFEYnQyKzN2VFoxNmxRa0pDVGcrUEgvT2o4blRacUV4eDU3ck5ydkFRREc3emJBYjQzMjZMVnBqb05xZENOVEkzRUxuNzRTc0hCN0w3RVl5d2pCVktDaFZqWFZpcFZTYk5RNU9VeFBtam1NOVRBeGpaVklxVlF1QVRBTFJZdWFqMmcwbXFGby9GTnVCRkZvNGZIYzluajhOU1VVUGs1MnlDZ3dZZHozNStwdFM2bVdUakx6WnlPNnZER2lxOWZxZW1tZ2lXdlVDV3JSSWlueFF6VzlLemMzRjIrKytTYm16WnNIZTN2N0NzdkV4OGNqT2pvYXYvenlDL1I2UGQ1KysyMzA3ZHNYUjQ4ZXhSdHZ2SUZ4NDhiZGMvUVZPWExrU0xscmVyMGUvZnYzci9DMUVnY09IRUIyZGpiNjlPbUQzcjE3VjFxdWQrL2VpSWlJd0ljZmZtaHJUeXF0ZW5XanlXU3kxWG5wMHFWeXIyL2Z2aDBYTDE3RWdBRURBQUE2blE3Mjl2WWdoR0RKa2lWWXVIQ2g3WHBKWWo5cDBpVEV4OGRqMzc1OW1EZHZIbGF1WEltUFAvNFlMVnUyckRLV2lweEt0WUt3T2FnTkltSGhPQk9BVjdxL3QzMmpTSVIxQUhvSUhkT2RLRVVjZ0dubjVvMDdJWFFzREZOYlNxWFNCOEJKUW9nZkFET0FOOVZxOVFwQmcyb0NVdk9OZU9LSFdQdzBJUWpqdDhiaGNuYjluTlBSMGxGbVh2YXcvOXhSRDNoOVhpOE5OQU9OT2tHOU9zM3A0U3RWelhxdVJFWkdCaVpObWdRN096dXNXclVLTXBrTXc0Y1BCd0FNSHo0Y2Nya2NaODZjd1lFREIzRDA2Rkg4OGNjZkdERmlCSll2WHc0QVVDZ1UwR2cwdHNTcklzdVhMMGVIRGgxcTk4WnF5R3cyWS8zNjlRQUFRZ2lpb3FMS2xTbEpNdTk4YmZEZ3dTQ2s2dDNHS0tYbGVrMUxuRHQzRHJHeHNaZy9mNzV0am12ZnZuMXg2TkFoVytKYjBmemNuVHQzSWlJaUFuWjJkamgvL2p4NG5rZE1UQXplZUtQbWExaldQV1NIbC9jYnFwNWd5OVNwdUFYam9nRWFGdnpCajFOQnVEa0EyZ2dkRTRCYm9IVDVPY3Y1NVZpNDhPNnI5aGptUHFWU3FYb0IrQXVBbUZLYVFTa05pNG1KdVNad1dFM0cyUnY1NlBuRkthUnA2MmVmZkc5SG1YbnB3NTNlR1JQWVlubTlOTkJNTk9vRXRiWTZkZXFFVHAwNjRiWFhYc1Bnd1lQTERXbXIxV3BNbXpZTitmbjV1SFhyRmxxMmJJbms1R1FjUEhqUVZrYXBWR0wzN3QzMUVsOUVSQVFNaHFLLzZrcUc0SjJkblcxRC9IbDVlZGk5ZXpkOGZYMEJBSnMyYllLM3Q3ZHR3WmZWYXNYdTNic3hhdFFvaUVTVmo4SkdSNWMvUkNja0pBU0hEeCtHaTR0THRXTGR1SEVqL1AzOWJWTWhjbk56WVc5dlg2Wlh0cUxlNWpWcjF1REJCeCtFVHFlRDBXZ0V4M0hZdkhrenhPS2FmeVNIdGhQajJneW4rdm5IWUtwQWFNdzhyTUhrTDc4T2F1TXlrUkR5R29CT0FnU1NERXBXbUMxMFRjTENKOWpKTEV4akpsS3BWRXRSTktRUEFLYzBHazFmc0NIOU9sZGZ5V2tMQjVsNXliRE9DeDRQOUdhTE11OVJvMDVRMjY3S2pmajdoZ1Y5Zkd2K052NzY2eS9FeGNWaDJiSmw1ZWFUYnRpd0FkMjdkMGR5Y2pLU2twSVFGaGFHZmZ2MlljYU1HVmk2dE9nelY1ODlxRWVPSE1IdnYvK09iNzc1QnR1MmJRUEgvYmVXTFNFaEFmUG56MGVyVnExczE2NWZ2NDRGQ3haZzFLaFJBQUNPNDNENDhHRmtaMmRqMHFSSnRZcWh1bDUrK1dWUVNtM2ZsL1BuenlNZ0lLQk1tZEx6VHU5MDRjSUY2SFE2cEtXbHdkdmJ1MTVqWmVySlZ5K2J6d0hyc0hEaFY5MmxYUjhTVWZJQ1FCOEdpS0llV3pVQU9FaXBkZE81YzZJOTJER1cvUUpuR3JYQXdFQXZzVmg4RG9BM0FBdUFkOVJxOVJLQncySnF3TXRCWmw0OHJQT2ljWUhlbndnZFMxUFFxQk5VVGlRNlBPSFhtaStTdW4zN05wWXVYUXFaVEFaQ1NJVkQwS0dob2RCb05JaUppY0hMTDcrTWZ2MzZ3Y25KeVphSTFXY1BLZ0FNR1RJRTMzLy9QYlp0MjRhbm5ub0tRTkZRKy9MbHl6Rmx5cFF5dy9MejVzMHJzNnNBSVFUejU4L0grUEhqTVdqUW9Fb1Q1WlNVRkR6enpEUGxybzhjT2JMY3NIL3BoVXdBYkZ0WmRlblNCUUNRazVPRDFOUlVIRHQyRE9IaDRiWnlPM2JzcUhDeG1FS2h3TGZmZm90ejU4NUJMcGZqN05tenRta1dOZlh5QVFQODFtaC91VGJOY1hTdEttRHF4c0tGZkJ5d0g4RCtnSVhiSFNRU1BBNWdDQVh0UTBEODdyVjZDbm9kUUJRaE9GUmdNditZdEhEQy9YRlVEY1BjbytEZzRENGN4NTBFQUVwcHV0VnFEWXlOamIwdGRGeE05WGs3U1MwZlA5VHBveWVEdk92NTlMM21vMUVucUJRNDBzZUhxM3paZXlXU2s1TXhiZG8wckY1ZHRMQnV6Smd4c0ZxTE9tQjRuc2V2di82S2lJZ0lUSjgrSGU3dTdwVXUzQms2ZEdpRnErQU5Ca09aNlFDMXdYRWMzbnZ2UFV5Y09CRitmbjdvMDZjUFZxOWVEUmNYRnd3ZE9yUk0yZExKYVFsdmIyL01uajI3eXEydjJyUnBVeTd4REFrSndaNDllK0RnNElDTkd6ZGk5T2pSY0hkM0IxQzBuWlRWYXNYcnI3K08yTmpZTXZjOS9mVFRXTFpzR1JJVEUvRy8vLzNQZG4zczJMRndkWFdGU3FYQzQ0OC9qdSsrK3c0WExsekE0TUdEQVFCNzl1ekI1TW1UY2ZEZ3dWb25xSDljczRJQWJBN3FmU1JoNGJnQ0FCdUx2eEM4Y0t1ZlZTTHFJd0x0QmtvNmdxQWRBRmNLNmdCS0ZJUkFUa0VMQVZJQVFBY2dGOEJWUXVsbENoSnZFU0VxNGEwbmtvUjZQd3hUVDBSS3BmSXpRa2pKUExNVEdvMm12NkFSM2J1c2wzdTJPVHdxb0hsdG5qR21tOWRmbmdyWklxSGpZTzRqOUI0ODhzZ2psRkpLUjQ4ZWJiczJjdVJJdW0zYk5wcVJrVUVmZSt3eHVtSERoakwzaEllSDJ4NzM2Tkdqd25wNzllcGxlNXlXbG5ZdklkS3paOC9TaUlnSU9tdldMRHArL0hpcTFXb3JMYXRTcWFqRllxbndOYVBSU0ZVcTFWM2JVNmxVTkNjbmgxSks2Y2NmZjB4SGpScEZNek16S2FXVVhyaHdnVVpHUnRMTm16ZFRnOEZBKy9idFc2Yit5TWhJdW1qUm9qTDE1ZVhsMGFlZmZwb2FqVVk2YU5BZ21wdWJTMGVOR2tYVmFqWGRzMmNQZmZMSko2blZhcVhqeG8yakZ5NWN1R3Q4RmZuOWlwbjZyYzRmSmZSbmthazlsVXIxbVVxbCtrem9PQmltb1FRRkJiVlNLcFhwS3BXS3FsUXFrMHFsbWk1MFRFMVJ6c0JnRjIxa2orbTBhSnN1cGhGcDFCdjExNVdTM2xPdFZvdTB0RFFrSmlaQ3JWYkRaRExocDU5K1FrNU96bDFxcUpqSlpNTGt5WlB4N2JmZjF1cCt2VjZQYTlldVFTYVRJVDQrSGp6UDQrVEprekNacWorNU96OC9IMmF6R1pjdlg2NTBTNjNLekprekI4T0dEYk8xNSsvdmovMzc5MlBDaEFtd3M3T3psYnQ1OHlhbVRwMktnUU1INHRxMWE1ZzBhUkpPbmp3Sm51ZHg1TWdSMnlJMHM5a01oVUtCVHo3NUJPbnA2VmkyYkJuZWZ2dHRjQnlIU1pNbVllSENoYmJGWVRYQkZrazFDYThXZnpGTWt4Y2NIRHhFSkJMZElJUjRBVWdqaFBpbzFlb3ZoSTZycWNrZUhPSXNGVW4zRTNDcmRaR2hsd3NpZWc2OSsxMEFpbklqWndEdTlSZ2VjeGVOZW9pL3pSZlovYzdjc2lDMFplM2ZSdWtUa0RpT3cvang0ekZnd0FEODczLy93N3AxNi9EWFgzOWgrdlRwV0xWcWxXMm91d1RQODdhRlNhV1ZISU1xbFVxeGZ2MTZUSjA2RlhsNWVYajExYnYvL3IxKy9UcWlvNk54NHNRSm5EbHpCajE3OXNUaXhZdnh3QU1QNE9lZmY4YWFOV3Z3d1FjZlFLbFVJakF3RUE4Ly9IQ1pCVk4zZXU2NTU1Q1NrZ0tKUklMSmt5ZmJyaDg0Y01DMkYycHBVcW0wM0ZCN3lSWlRKMDZjS0xkbjZ1Yk5tL0hkZDk5aHhvd1pHRFZxRkhpZXgrN2R1MjExcjEyN0ZsdTNic1ViYjd5QnNMQXdpTVZpMk5uWjRlT1BQOGJjdVhQUnZYdDNBRVZ6YmsrY09JRTFhOVpnOXV6WmQvMCtNUXpETkRZQkFRRlNxVlM2aGhBeWtWSktBZnlsMFdnR0NCM1hmVXJTb2tXTEdlbnA2ZDhCeUtydVBRQmtBUEJoMjdhT2w0MjQzRlVLdVpYU0ZKT0YvaTZYME4vUGhZZmtFcE5wYk9BL2NmOFUzMU53WnlWU3FkUy9XN2R1LzVwTXBwVDQrUGkyZGZOMm1KcHExRjNlN2Rab0tZQmFuU1FGRk0wOVhiTm1EYkt5c3Nxc1BILzMzWGZSdFd0WFBQbmtrNkNVWXZIaXhSZ3hZZ1FDQWdJd2UvWnNMRnUyREFBd2ZmcDBmUEZGK1Q5Nlo4NmNpWlVyVjlxZVoyWm00dkxseStqWnMrZGRZNW8yYlJyczdPelF2MzkvUkVSRXdOblp1Y3pybEZMRXg4Zmp4SWtUdUhidEdoWXRXbVRyell5TGk3TWxmQ1ZNSmhPc1ZpdGtNbG1aM1FEcXdxNWR1OUMxYTFlNHU3dkR3OE9qekd0V3F4VVhMbHdvdDZLL3hNMmJOOHNsMWp6UG83Q3dzTVk5dlc4Y0tjVE9DK2FOMTZZN3ZWQ3pkOERjTDFRcUZRVUF0VnJkcUg4bU1VeGxBZ01EZmNWaWNRd0FkMHFwa1JBeVZhMVcxMjU0clJudzlQU2MwYnAxNjFWYXJmYllwVXVYaGdEd1VLbFV0eW9ycjFhclNjazk5cUJZN0NCR2tJUWduYWVZa1crRkNSUzduQ1VvV2Y5NzBzeGp2WUhIampOcVY1VktWYU5oVXZaenFtRTA2bTl5dXpYYXYwSzh1WDQ3UnRjc29ia2JTdWxkTjY5bjdoL3QxeGI5QVh4MW1pUDdSMnVrV0lMS05HVXFsZW9oQUFjb3BaUVFjdDFzTmdmSHhjWFZidTVZODhGMTZ0VHBvS09qWStUdDI3Yy92WEhqeHVLQWdJQktUNGRMU0Vqb1ltZG41OWZWMGI3SHoxMzlGbmhLeE4xdjh4VFRzd3ZUVGx5NTloSUFMQS8wLzNXODNYOGROWlJTeWxQOE1QRmFXdUl4clNHREVDTGxPSTZqbEpwNG51Y0JnT000amhBaTVYbWVwNVNhQUNBek0zTmRQYjkzQm8wOFFRV0tQbUJDeDhBSWErY0ZNOTQ0YW5yKzJqU0hUVUxId3RRT1MxQ1pwc2pYMTFmdTRlR3hodU80NTR0L1Z4M1FhRFNQQ0IxWFl5R1h5MzNkM055bVpXZG5yek1ZRENsM0swK0hCaXIrTEpRVmhFZ0libHNwWHRGYWNhdFVodURCQVQ4NmkxRiszeHRZYnB2TVcxKzZtYTNOY1hHZmxwZVh0Ly9HalJ2L0E0RFdyVnV2ZEhKeWVqZzFOWFZCVGs3T1ZvN2pUTldKaGJsM2pmNlhBVXRRR1FBZ3JNdTdVV01KS3RQVUtKVktId0R4aEJCWEFHYWU1NmZIeE1SOExYUmNqVVZBUU1DRmtzY0pDUWxkU241R1ZNYVVsZlg5UHgyOXZBQXlKSi9uZFY5ZFR4L3pVVXA2dVVUeVhHaVh1YTN0N0o2cnFBNGpCYllYOHZpeDBJcjhTdElqbzlHWW1KQ1EwS1dHYjRlcGhVYTlTTXAzWlY1WVRMb1Z3UzBxUDg2VFlSaUdZUm9RQ1FvS0drb0krYTE0Sjd6YkZvdWxDeHZTcnhtWlRPWmYrcm5SYUV3RUFLbFUycDRRSWpHWlRNbVUwa0pDaUpSU2Fuck4zY0ViSUpGWlBNWE1BcXBJZG5ELytZRUh5aS9DZjlWQXlEWVpoYVNDUGcwWkFaNlJjeGhyeDFtaThuU2ZQSFV4NWFDWGw5ZWNyS3lzcjAwbTA4MHVYYnFjcWEvM3k1VFhxTGVaa29pNVUyTisvbTlib3I5dldERHdleDNlT2xiSXJqV3phMzVydEd3UFRZWmhCQlVRRUNCVktwV2JSQ0xSYjVSU25oRHltMGFqYWNHUzA1cFRxOVdrSkNrRmlucFJVMUpTWGlLRWlQVjZ2VG8rUHI2andXQzRhREtaYmlZa0pEendvanBoS0NoZDRVcjVyakczTTcvaE9FNXg2ZEtsZnVXK2N2TiszMlBrcTJ3N2o2YzRscDN6cDlGb3pKVEpaQjM4L1B5Mk9qczdzOE5nR2xpalRsQUJYSkp3K0FkQVJ3QWRQejlqbXB5U1Q3SHZzdlV3dTlhOHJoSGdzYnI5YURFTXcxUmZVRkJRSzZsVW1rNEllWVpTYXFTVVBxdFdxNGNKSFZkVElaZkxmZjM4L0g2d1dxMTVWNjllZlFJQTFXcTFmemc0T1BUejlQU2NRUURlNGNpWldVN0hvbTFUQS96OS9UVjNmcm00dUl6KzBVZ0JDbk5GN2R5eVV1dTBBcXY0cUt2M3dXN2R1djFyWjJmWHhXUXlYWEYzZDMrcXdkNHNBNkNSRC9IcmRUcWwzTjdCa1JDU0JnQStYNmJlRWxuc2oyaXBXTWV1TmE5ck9sZ3o2dmJUMVR6Y09hK3JaQTVveWZYYzNOeGZyMXk1TXJKVUVRK1ZTcFZSVWRuS1ZGVXVMUzF0VVdwcTZzSTc0dUhOWnZQdHZMeTh2U2twS1c4Q3lLbUxtRXJhcW02OERGTk5SS2xVUGtRSTJWODhwSDlES3BVR25EcDFLbC9vd0pxU3RtM2IvaXlSU0h3cHBhYXVYYnVlRTNHY2ZhU0U0S2laaDQrUHovc1pHUmsvQWtpWHkrVnRzck96TjJablorK3FySzVMQURLQ09qN2xLWk9Ndi9NMWpjNXdKb09YOW9xUGorOEtBTjI2ZFR1Zmw1ZjMyODJiTjk5UXFWUlZkNzB5ZFlyOUlHYVlac3pYMS9kekx5K3ZtUUNRbHBhMk9EVTFkUzVRTnNHN2V2WHErSnljbkczRlQ4c2xnejQrUHA4QUFNZHg4dEoxbGR4L1o1MjNiOTlleWZPOEFRRHk4dklPNlhTNlE2VmZJNFJ3TGk0dWowa2trcGE1dWJrL1hibHk1ZkdheGxSVlc5V05sMkh1eHMvUHo4N1YxWFVMSWVTeDRpSDlBMnExZXZqZDcyU3FnUVFFQkZ5UnlXUithclZhN3VIaDhieW5wK2MwazhtVVlqYWJieTFwNGVnLzNFblJQOEZnU3BoaUlGMlNrNU9menM3Ty9qRWdJT0RDbmZOWEsrSlR0S0xmUW9zNzZ0SjRDbThPUEVDNGxYb3JsbDlLbmdvQWJkcTBXWnVlbnI3czVzMmJyNnRVS3NvV1NUV2NSdDJEeWpETXZibHg0OGI3SlVsYVJZa1pwZFRVdW5YcmxUazVPWCtna3ROY1N0M25VVlZkcGRzRWtGblZhN201dVZzN2RlcDAwc25KNmFIYXhGUlZXeldObDJFcUVoZ1kyRTRzRnA4RDRBaWdFTUFMYXJWNjIxMXVZNnFIdEczYjlodVpUT1lIQUowNmRmbzFPVGw1WnNuK283cUkwS21Va0VtZ01EOGdreXhJT0h2dXZNbGtTaXBkZ1ZxdHJtQTNxU0lCQVFIeHFUS1pQd1UyQVpoNDFjSWJaeFR3c3YzTzRwZDUwSzlma1hNd2RXcTdkby94djhFV0J3ZUhBUUJndFZvTEs2dVhxVnNzUVdVWXBsSzNiOTllMWFKRmk5bnQyclg3L09yVnF4TWFxbDJUeVhRYkFDaWwxdnNsSm9ZcFJvS0RneC9uT0c1NzhjYjdWM1E2WFhCaVlxSlc2TUNhRU9MczdQeUkxV3JOS3l3c1RIQjBkQnpjclZ1M2Z5bWwxa0VTd3ZPRVNDaWwrRlJuRmUwMVkyZTNidDFJWGw3ZXZzdVhMOXQ2cjFVcVZZVnpURXZqZ1NVY1JiZEptUVkzczB6V1NYSGs5UHJ6ZlFNOVc5dlpmZmk2UFVkZnR5UFBkTG1VMnJORml4YXpXN1JvTVJzQTh2THk5dGJuRzJmK3d4SlVobUVxZGZQbXpXV09qbzZEWFYxZG44N0t5dm8rUHovL25yZFo4ZlgxblgvbnNQc2RSUnhhdG15NUNBQnljM04zM2t0TTFXaUxZYXJOMTlkWDd1WGw5UU9BUjR1SDlIZW8xZW9uaFk2ckNlSnpjbkoreU0zTjNhSFZhdFhlM3Q0ekZRcEZueUVLdTNidnV0cDNKd0EyRlpqU2RtaE5KV3NQYUhaMjlqWUFLQ2dvK050a010MUlUazZlVVZubHJWcTFtaWNXaTcyZDFKY3VVcUR2RlUvUHFSS0p4QU1BdXA2TS9iaGdVQThMT0c0Sk9McGhrYXY5Sy9OdTNaclA4N3pPWURCY3pNL1BQMUQvYjU4QldJTEtNRXpWekNrcEtTLzYrL3VmYXRPbXpicWtwS1NCOTFwaHliQjZzY0xTU1dQSlhGSUFOQ3NyYTB0eWN2SXI5eEpUVlcweFRFMTA3OTY5ZmZHUXZnTUFQWUR4YXJWNmo4QmhOVm5YcjE5L0hZQVZBTkxTMHBib0J2VU1vUno5RXdBQnhXY3pUcDk3cmFMN2twT1RYN3hiM2FWSFhnaGdSVWJHNnRLdk94dzl1N1FnSXF3bENKbjFoSmZMSjA5N09QV3hPM28yc1h4TlRIMWlDU3JETUZYUzYvWHE5UFQwVDcyOXZlZTJiTm55L1h1dFQ2MVdlNktTT2FpWm1abXJGQXJGQUxsY0hrZ0lFYUZvYmwrdFk2cXFMWWFwSms2bFVqMEhZRVB4eVlXWENTR0JhclZhTDNSZ1RaeHRlazkrWkZobkN2bzdBSHRRdXNYaHlKa0trOU82cERoeSt2V0NpREEvUWpEYXduRUh0SDBDZXpuK0hYdTd2dHRsL3NNU1ZJWmg3aW8xTlhXaGk0dkxvNjZ1cnZXNkYyQktTc3A3QUV3QkFRRnFOemUzOFFhRElUWTlQZjBUSVdOaW1xK0FnQUNwVENiN0NjRHc0dVQwVjdWYVBVcm91Sm9UT2pSUW9iZlEvWlFRZHdMOFpuL2tUSVhIbE5ZMUF2RFVrUHEwWHU1emxCSzA0K1N5dGdCWWd0cUFHdnRHL1F6RDNBTmZYOS81Slk5THRsK3FoUEg2OWVzVEFWUzVoMmgxMi9UeDhmbkV4OGZuRTRWQ01iaUNJdmtwS1NuUEF1QjlmSHdXU2FYU2dOckdWSTIyR0taQ1NxV3lyVlFxelVaUmNtcWtsSTdSYURRc09XMWc1R0NzanFkWUNkQXo5dGJib3duUVlIdVJrcWdiQnQ1c0htRWh0TGZpOEJsMnpHa0RZejJvRE5PTWxaNmo2ZTN0UGFlcTdaYTBXdTNmdDIvZlh1WGw1ZlcvdW1vVGxjd0wxV3ExZjZlbHBTMzE5dmFlMDc1OSswMFhMbHpvVlp1WTJCeFVwaGFJVXFsOGtoRHlRL0hHKzlmczdPd2VpSXFLTXR6OVZnWUFmSHg4M3ZQMjlwNFBBRmV1WEJtVG01djd5NzJVODArODZlSGo3UjNLdzgzZzRwSmJhYm5xdU9PZ0RtcXhXTEx5OC9NUFhydDJiVGFBdE5KbFhWMWRudzVKMTAyVnkrV0JRVUZCRXFQUm1KaVRrN01wUFQxOUpVcE5RUUFnOHZMeW11WHU3djZNVkNydHpIRWNNWnZONmVucDZaOW1aR1NzcWtFWnBoUzJVVC9ETUlJcithWEJUbkZpaEJRUUVDQ1ZTcVc3Q0NFUEY2L1MzNnBXcTlsV1pqVVVFQkJ3V1NLUmVIRWM1NUNibTd2enlwVXJZMnRham9hRVNFaDB0TGttOVZYSEhZZUNpRnhjWEVaSkpCSmZuVTUzUERFeGNXQkp1VFp0Mm56dDRlRXh5V0t4M003TnpkMU5LVFc3dUxpTTdDV1grbnFaamVvUE5mRmhLRTVTVzdkdXZjYlQwM09xeVdTNm1wZVh0NTlTYWxVb0ZFRjZ2ZjdmNjlldlQ2dHVHYVlzMW9QS01BekROSHZCd2NGK2hKQUVRb2c5Z0VKQ3lLTnF0ZnAzb2VOcWJCd2RIZnZJWkxMMk9UazUyNTJkblljNU9qb09CK0FFSUwrNjVmSWp3eDR0b1BSOVE0Unl1TmVacEZiVnFhK21TZzd4eU03Ty90cmYzei9HM3Q2K2Q4bHJycTZ1VDNsNGVFd3FQaldxTDRvUEJQblIyL243Ymc3Y1NSUHNWV21kL1Q3ODV1SzF1UURnN3U3K0xBQmN1blRwUWFQUmVLbFVNNHFTQjlVcHc1VEY1cUF5RE1Nd3pSbFJxVlNUT1k2N0NrQk9LYjJhblozdHlwTFQybkZ4Y1prQUFQbjUrZnUxV3UxaGtVaGs1Kzd1UHFhNjVRb0doZ2FMS0g0Z2hIU3pFdkhqMWEydmhJT0RRemVsVW1tcGJyd2N4emtDZ0U2bis2ZmttcWVuNTFRQXVIWHIxZ0tVT3EydXo1bjR2eE1OcHNOMkJKalgwbU5XL3NBUUR3Q3dXcTE1QU9EcjYvdVpUQ2JyWEtwNlhjbUQ2cFJoeW1JSktzTXdETk1zK2ZuNTJTbVZ5aU1BdnFTVThnQTJhelNhOXRldVhXUEhXZGFPeE5YVmRSeUs5akgrTFM4djd6ZWdxRWV5T3VXNnVidTlBQkgyVVFJNWdFME9oOCtzckdaOU5lYnI2enUvZGV2V3E5dTFhL2RUZm43K2tSczNib3d2ZWMzZTNqNFlBQXdHUTlTZDk3MmNjSFZLZ29YQ1U4eEpDY2Y5UkFkQ2ZPUEdqZGNwcFZablorZEhBZ0lDTG5UczJIRy9YQzd2V2ZxKzZwUmh5bUpEL0F6RE1FeXpFeGdZNkM4V2kyTUEyS0ZvNC8xUkdvMkdMYUs3Qnk0dUxnK0x4V0ozdlY2dkFaQmVVRkJ3QUFBY0hSMGpBSGlqZUJGU1JlWHNBQ3h2NmR3ZklJUUFKMDRmUGozSnhjVmxXSFhxQThvdGZpcnp2S0s1N2FVWFVFcWwwaFljeDNVR2tBb0FoQkJKWmUveHZObGNPSy9BaXZWT0l1ck9rWEM5S0hSRlRzNlpHVWFqOGFLM3QvYzd6czdPSTV5Y25CNTJjbko2TURrNWVXSldWdFpHQU1qSnlkbDZ0ekpNV2F3SGxXRVlobWxPaUZLcG5Db1dpeTlRU21VQUxoaU5SbGVXbk40N1YxZlhDUUJBQ0NFK1BqNmZ1TG01VGVWNVhrOElFYlZvMGVLSnFzck5zdWNzL21LTzVGdjVMSHVqWWVRZ3dGTGQrZ0FnTFMxdGNWcGEydUtzckt4dkFOQ1M1MmxwYVlzcmlsV3RWbnVxMVdxNzVPVGs1K3pzN0FMYXQyKy9BOFU1a2NGZ3VBQUFVcW0wWEErblRDYnJrVVdCZDdMMDhRU3dVSkRwK2tHaDQvUjZmZlNWSzFmR1hMaHdvVjF1YnU3UEFEZ2ZINStQUzk5Ym5UTE1mMWdQS3NNd0ROTXMrUHI2eXIyOHZINEgwSjlTeWxOSzEybzBta3JQYkdkcXhNbkp5V2tFQU1qbDhtQzVYQjVjK2tVWEY1ZW4wdFBUUDYrbzNIQVpoNGRsSFBROHhjd3NRK3JPdUlTY0d0UUhBQ2paSXMvQndhR2JtNXZiODFWdG1WZUtNU3NyNjJEYnRtMGhGb3M5QU1nQjZISnljcjYxdDdkZjBhcFZxMFY1ZVhtSEFPUVdsM2YwOXZaZUNBQUhicVl0aDJjN0djQ3RNeEg2alNFODdJejh6OU5YRFFiRGpSczNicnpqNHVJeVJpUVNPWlkwSkpmTGU1ZE1HYWlzREZNV1MxQVpobUdZSmsrcFZBWUJPQVZBQmtCUEtSMGFFeE56VXVDd21ndzNON2ZIUlNLUm5jbGt1aDRmSCsrSDRnMzFGUXBGZDM5Ly8xaUZRaEVtazhrNktoU0s4TkxsZElON0JJRnkvMUJLSlNzTVBMa2lrWFd2cUZ4bDlSbU54cVRheE92cjZ6dWZFR0oxY25JYUJnRDUrZmxIVUx4Z0tUMDlmYldqbytOZ0p5ZW40ZDI3ZC84M056ZDNGd0M0dUxpTWxFZ2tyWEp5Y3I3UHlzcmFwRGljUlFzaVFpUEVoQnVYUkt4eC9tM2JidEx6UEhWeWNub0VBSEp5Y3JhVnROZTFhOWUvZFRwZGxNRmdPRXNwNVNvcXc1VEZFbFNHcVNPVVVnSkFpcUpmZ0JLd0tUVFZObmh3MFNGUGxGSlBnVU5wakhnQVpnQkdBQ1pDeUQyZjl0WFVLSlhLVndnaEt3R0FVbnJOWkRMNUp5UWttSVNPcXlueDhQQ1lBQURaMmRuZm85UnBUenFkTHM1Z01NVEk1ZkpnVjFmWHA1eWNuQWFXbEtNQTBWSHVld0JTU3NtWHYrVHBlMVpVcnFyNjB0TFMzaXNkUjBGQlFieEdvN2xyYmxNOEI1VmFMSmJNckt5c0Rjbkp5VytVZXRtYWxKVDBxS2VuNXpSM2QvY1gzTjNkbndkQURRWkQvSzFidHhabVptWitnK0lUN0V4NS9HU3RJM21rZ0lmRTI4TnRjajRQM21nMEpxV21waTRvUGIwZ056ZDNwMEtoNkdOdmJ4OEtWRnlHS1l0dGlzMHdkWVJTS2dYZ0JjQVhnQ2VLa2xXbUd0NTg4ODJkQUxCa3laTEhoWTZsRVRJQnlBQndBOEJ0UWdoTHZJb05IRGhRbkplWDl5Y2hwRGNBVUVyWGF6U2FsNFNPaS9sUHdjRFFZQ0lpNzloYlQ0OG54MUR0N2FIdUo3citJUzN0LzRwT0kzVndGRFR6SDVhZ01rd2RvWlE2QWdnQVVHNXJFb1pwQUwwQkpCQkN0RUlIY2o4SUNncnF6SEZjSENGRVNpazFXYTNXOE5qWTJGTkN4OFV3VFBXd0lVaUdxVHRTRlBXY01vd1FXSzk5TVpWSzlhcElKRW9raEVnQlhPQTR6b0VscC9lUGhJQ0FKdnM1cFFNaDFnNEtIVWRaQitBOVl3a3F3OVFkRHRWSUVDaGxvMEJNdlpDaG1mOU1Ed2dJa0NxVnlsTUFQZ01BU3VseXRWcmROYnI0VEhkR2VMcitJUzNiZWlzdWFDTjdOTW5wUEhvdTlFZkNrUjkxZzhKbUNSMUxZOWVzZjVneFRIMnpXQ3hJVDAvSHYvLytDNkFvT1gzKytlZVJrcEpTbzNwNG5zZjc3NzhQbnVmdlhyaVdkdTNhaGZUMGROdnp6WnMzNDQ4Ly9yQTl2M3o1TW5KemN5dTZ0VjRaREFhRWhvYmV0UnpQODFpeVpBbk01djl5a2JpNE9CdzRjS0ErdzZ1V3VMaTRjdGNTRXhOaE1CaXF2Syt3c0JEZmZmY2Q5SHA5ZllYV1pDaVZ5aUNaVEtZamhJUlJTazA4ejRkcE5KclpRc2ZGL0ljQ0hLU2lyd0cwSXlEVGhZNm5YdkRrV3dBZ0hONHZqQXpyZkxmaVRPWFlLbjZHcVFkcjE2N0Z6cDA3a1plWGgvYnQyOFBkM1IwclY2N0Vqei8raUlTRUJFeWNPTEZNK1QvKytBUFoyZGtZUFhwMHVicU9IejhPbnVleGE5Y3V2UFBPTy9jYzI3WnQyN0JwMDZaeTE5OSsrMjE4L1BISFdMRmlCUzVkdW9SMTY5YmhxNisrc3IxKzlPaUNwQTNBQUFBZ0FFbEVRVlJSbkR4NUVsOSsrU1hXcjErUFk4ZU9sYXNqT1RrWmhCRDg4ODgvNVY2ckxVcHB0Ukx6YytmT0lTNHVEaExKZjRmQWVIbDVZZjc4K1JneVpBakU0ckkvN2dvS0NtQTBHcXNWZzd1N093Q2dYNzkra0VydlBqcHBNcGx3NHNRSjIvTVpNMmJnK1BIalpjcnMzNzhmZG5aMm1EcDFhcVgxU0NRU1hMOStIVysrK1NaV3Jsd0pqbU45Q2hWUktwWHpDU0VscTduLzFXZzBnUUNzUXNiRWxLZVA3UEVTQlI0QnBaa2czSk5DeDFNZkZNZE83eTBZRlBZTjVURFJBbXloUUcvQ1BvdTF3dVpJTUV3ZEtkNGlLUnpBVG92RkFwRkloUDc5KzlzU2xWT25UbUhKa2lYNDVwdHY0T0xpQXFDbzEvS1BQLzdBRjE5OFVXWGRKcE1KZmZyMHdkbXpaK3NrMWdFREJ0Z1NwdEtQdDI3ZGlyRmp4K0tGRjE3QWlCRWpNRzdjdURMM3ZmMzIyd2dJQ01EVFR6OE5BTml5WlF2UzA5UFJva1VMeE1URUlEZzRHTU9IRDdlOXY1clM2L1hvMzc4LzVISjVtZXNHZzZIQ2E2ZFBuNFpJSkFJQUxGeTRFQTg4OEFDKy9mYmJLdHR3Y0hEQWpoMDdNRy9ldkdyM3JrWkhSd01vU2xCTEo1NlZ1Yk5jeWZkNDVzeVpTRTVPcnZTKzNidDNsN3ZHOHp5bVRKbUN5TWhJUFBIRUV4WGNaVE1Xd0hGQ1NNWmRBMndpT25ic0tITnljam9GSUtqNDBpSzFXcjFRd0pDWVN1VDNDK3ZNeVhBT2xNbzRrQ2ZzajV6ZUlYUk05U1U3Sk1SWjZzTEZBYVExb1Zpb09ISjZrZEF4TVF6VGpGRktQU21sajlGUyt2YnRTeW1sTkM4dmp3NGZQcHhHUlVYUko1NTRncWFtcHRLb3FDZzZkT2hRZXVQR0RWcVo4K2ZQMDE2OWV0RmV2WHBSbFVwVjVuRmFXbHFsOTkxTmVIaDR1Y2ZoNGVFMFBEeWNxbFFxMitQdzhIQzZZc1VLVzFtTHhXSjdQSGJzV0RwMjdGZzZkT2hRcWxLcDZJZ1JJMnpYYWt1bjAxR1ZTbFh0YXlYeFpHVmwwZkR3Y0ZwUVVGRHJ0cXVqYjkrK2ROZXVYVFFuSjRkU1N1a1hYM3hCazVLU0tNL3psRkpLang4L1R2Lzg4MC9idi91Z1FZUG9vRUdEYUVoSUNCMDBhQkNsbE5JZE8zYlFEUnMyMk9vOGZ2dzRuVHQzYnBYdC92TExMM1RBZ0FFMEx5K3ZxbUtQMDJhMGoyeFFVSkJTcFZLWlZTb1ZWYWxVaHBDUWtPNUN4OFJVakFZRVNBc2lRazhWUkliUmdvaXc3NFNPcHlGb0IvWVlXQkFSeWhkRWhocHpCaW1EN240SGN5YzJ4TTh3OWVDZGQ5N0I2ZE9uVVZoWWlDRkRoZ0FBZnZubEZ6ZzRPR0R5NU1sNDdybm5RQ25Gc21YTDBLcFZxMHJyNmRLbEM2S2lvcURWYWpGczJERDg5ZGRmQUlDSWlJZ3lROW0xTVdyVUtBQ3d6VzhzNlVYdDA2Y1BEaDA2VkdIOUpiMlZBS0RWYW0wOWtFT0dETUdlUFh0c2p4dmF4bzBiQVFBS2hRSWFqUVlMRnk2c3RPenk1Y3ZSb1VPSFdyZGxOcHV4Y3VWS3ZQNzY2OWk3ZHk5YXRXcUZnd2NQWXVyVXFkaXlaUXRlZWVVVlc5a2pSNDRBS09wQkxYazhiTmd3dlAzMjJ5Z3NMSVJPcDhPS0ZTdXdkT25TS3R1TWlvcUNSQ0xCbGkxYk1HM2F0RnJIM2xTb1ZLcUZBTjR0ZnFwV3E5V2hLTFdaTzNOLzBYdmJ6d1ZJR0lCa1BhOXJGaDlneDJObmp4VkVoSDRPa0ZjbG5QaHJDdlFpN0ROYUl5eEJaWmg2OE9HSEh5SWhJUUhQUHZ0c21ZVkdwMCtmeHRkZmY0MldMVnZpZ3c4K1FPdldyVzJ2RFJnd0FFRFJjRDZsRkRLWkRBRHc0NDgvZ2hBQ096czdXMW1MeFZKdVRtVk5sUXdubDdSYndtcTFscXY3bTIrK3dYZmZmUWVUeVlTb3FQcmY1cldpSkxleXhEYzVPUmtIRHg2MFBWY3FsUlVPbFZla09vdSs3T3pzeW56dng0d1pnNTkrK2dsTGx5NUZSRVFFaGc0ZGlpZWZmQkwrL3Y3UTYvWG8zcjNpanJ4Tm16YVZpZXVwcDU2eVBYN2pqYUpEYkRaczJGQnVla1IrZmo1T25EaUJWYXRXWWZiczJYajIyV2ZoNE9CUXJmZlgxUGo1K2RtNXVibjlUU2tOSm9RQXdFZHF0WG8rMkMvKys1WStva2NZWC9USGhFWEUwK2U4amlVVUNCMVRRMUVZOHhmbzdKekhBaVMwSURKMEJnNmZXU2wwVEkwSlMxQVpwcDZVOUpqdDI3Y1AvZnYzeCtUSms2SFQ2ZENpUlFzb0ZJb3l5U253WHcvbTVNbVRNWGJzMkRJSldYeDhQTnpjM0d6UHpXYXpMWUd0Q3djUEhzUjc3eFd0TWJGWUxPamZ2MytaMTArY09JR0pFeWVpZCsvZXRtdFpXVm0yT2FwNWVYbGxIdCtyMGtsOXlielVpcTRCUmQvZkdUTm0ySG9oYTlLREdoa1plZGRZSmsrZWpKZGZmdG4ybk9NNHpKZ3hBek5uenNTZVBYc2dsOHZ4NG9zdll1N2N1ZmpvbzQvSzNIdjc5bTJjUDM4ZWhZV0ZPSExrQ0w3KyttdTR1N3ZqK1BIak9IcjBhSlZ4bHRpK2ZUdENRa0tnVXFuUXAwOGZiTjY4dWNxRlZVMVZVRkJRbUVna09nckFuaEJTU0NudHI5Rm82bVpTTmxNdjZNQUFCejI0N3dGd29IUzUvT2laNDNlOXFRa2hKeE8xK1JHaFV6bEM5aENRZDJsSXlIb1NIYzIyNUtnbWxxQXlURDJ3V0N3NGZQZ3d4R0l4RGgwNmhKOSsrZ2t6WnN5QWg0Y0hwa3laQW9sRVlrdEFDd29LOFBycnIrT3h4eDZEUnFOQmVubzZJaUlpc0dUSkVzeWVQUnNpa1FpSmlZbG8zNzQ5Z0tKVjdSYUxwVTZIK0ljT0hZcWhRNGZpOHVYTEdEZHVIT2JObTRlSEhucW95dnZkM2QyeGZmdDJBRVc5bTZVZk42UUpFeWJBeWNuSmxxRFdwQWUxWlBGVFRkMitmUnNjeHlFaElRR3RXclZDKy9idFliVmFiYXY5QVNBek14TlBQUEVFZXZYcUJhbFVpdURnWUx6MFV0RXBteGtaR2JDenM4T1lNV1BLMVB2enp6K1hlWjZkblkzTm16ZGo1Y3FpanBlWFgzNFpFeVpNd01pUkk2dWNHdExVQkFjSGY4aHgzQndBSWdEL3lHU3lpS2lvcUtyMzZHSUVseU8yRTBsNGFBaWdWL0JuM2hJNkhpRTRIVG56YTBGRTJHZVUwdDBzT2EwWmxxQXlURDNZdjM4L1FrTkRjZURBQVN4ZnZod0hEeDZFdDdjM1pzNmNpUVVMRmlBaUlnSUFjT3ZXTFV5Y09CSDkrdlVEei9QNDdMUFA4T0tMTDBJa0VzRm9OT0xreVpNSUR3L0huMy8raVlFREJ3SW9XcjB1a1VqdWVjdWhpb2I0WTJKaTRPVGtoQTBiTm1EdzRNRlZUaU9veng3VWZ2MzZWZXVhMVdxRms1TlR1ZXREaHc0dHQrb2ZLUHJlbFo0T1VCc0dnd0hmZnZzdFB2cm9JNnhhdFFvREJ3N0VaNTk5aHNjZmZ4eWZmLzY1YlQ2c2g0Y0hEaDgrREk3ak1HREFBTXlhTlF1elpzM0M0c1dMNGVycWlzbVRKd01BM256elRRd2NPQkREaGcwcjB3NmxGTysvL3o3NjlldUhvS0NpTlJadDJyVEI2Tkdqc1dqUklxeGJ0NjdKYnp2bDYrc3I5L1QwakFJUUNJQlFTdWRxTkpxbFlFUDZqWUxib2VnOEFPT3lldlowY2pnRmk5RHhDTVhoeU9uWGhJNmhNV3JhUDkwWVJpQ0hEaDNDaXkrK0NBQWdoS0JkdTNhWU9YTW0zbmpqRFJ3NGNBQ3hzYkZJU1VuQjlPblQ4ZHBycjZGRml4WjQvLzMzY2VQR0RiaTV1V0hmdm4wUWk4VTRjT0FBcmw2OUNvMUdZeHVPMXV2MXNMZTN0N1ZWZW5QOW1qaDc5aXgrL3Zsbm1Fd21USnMyRGNuSnlkaTFheGZlZXVzdEdJMUdyRjY5dXNyN1MzcFF0Mi9mRG1kbloyelpzZ1diTjI4dWt6RFdOcllUSjA3WXZrb1N5dExYVHB3NGdlam9hQ3hldkJpSERoMHFkMzlPVGc1Mjc5NWQ3a3VydmZkajZ0ZXVYWXZJeUVnTUdUSUVZV0ZoV0xac0dlUnlPZDU2NnkxYmozbUpPeFBJM054Yy9QYmJiekFhamNqSnljR1pNMmR3OGVKRkRCMDZ0Rnc3cTFldnhxVkxsekJuenB3eTE2ZE9uWXJNekV4OCt1bW45L3hlN21kS3BiSzNsNWRYRmlFa2lCQmlNSmxNUVJxTlpqRlljdHJvdUo4NmxTOTBERXpqdzNwUUdhWWVMRnEwQ0s2dXJyYm43ZHUzeDVvMWErRG41NGMyYmRwZzBxUkpjSFIweEp3NWM5QzNiMThBUU9mT25XR3hXS0RSYU9EbTVvYmc0R0NrcDZmai9mZmZ4MU5QUFFXWlRBYXoyWXp6NTgvYjVxT2FUQ1pNbmp3Wmp6NzZLRjU0NFlWcXhiWnUzVHE0dXJwaXg0NGQ2Tnk1TXdnaGVQZmRkeEVWRlFXOVhvL0Jnd2VqYmR1Mm1EaHhJbVF5R2FaTW1RS0R3WURQUC84Y1Zxc1ZlL2Z1eGVEQmcrSGg0V0dyYy9EZ3dWaTZkQ21PSFR0bVM2UnJFNXU5dlQxT256NWQ1bHBKYjNGdWJtNlpCVVE2blE2blQ1OHUxL05ZSFJhTEJRVUZOVnVyVWRLMlFxSEFjODg5QndDWU4yOGUzbi8vZmJ6OTl0c0FnRm16WmxWNU9wU0xpd3YyN3QyTHJWdTNZc3lZTWJCWUxIam5uWGZLOUZSYnJWWXNYNzRjKy9mdngvcjE2OHYxRU52WjJXSHAwcVY0OGNVWFVWQlFnRGx6NWtDaFVOVG92ZHp2bEVybFNrTElOQUFpU3VuSm5KeWN3ZGV1WFNzVU9pNm1ldlFSUGNMUytjellkc2ZZdjltZDhnYjFHTVp4YU8xNCtPeVhRc2R5djJNSktzUFVnOUxKS1ZBMHp6UXhNUkViTjI3RTJiTm5NWGJzV0R6enpETndkSFMwbFJrL2ZueTVlbGF0V2dXZTV6Rng0a1NjUEhrU3MyZlBobGdzeHV1dnZ3NEFrRXFsV0w5K1BhWk9uWXE4dkR5OCt1cXJkNDF0eXBRcG1ESmxpdTM1ZDk5OWgwdVhMbUhGaWhWWXUzWXRPSTZEdjc4LzFxMWJoMW16WmlFbUpnYmg0ZUVvS0NqQXpwMDdzWDc5ZXF4ZHV4WVdpd1VQUHZnZ09JNkRTQ1NDMVdvRnovUFl2MzgvYnQyNmhaVXJWOVk0TnFEc1ZsWkFVWUk2ZnZ4NGpCdzVzc3lKVWp6UG8yL2Z2bEFxbGVYcTRIbmVOc2UydEpKalVLT2pvMnU4WFZQSmZOWFNDNllBWVA3OCtRQ0todjc5L2YyUmxaVmxTemdOQmdNS0NncHM4NFh6OC9QeDk5OS80OHlaTTNCMGRFUkVSQVErL2ZSVG5EMTdGaSs5OUJKYXRHaUJsU3RYNHRpeFkxaS9mbjJsMjJGMTZOQUJhOWFzd2F4WnM3Qmh3NFl5VzFzMVpvR0JnUXFSU0hRR1FCY1VIU1R6cGthaldRYldhOXBvR0FhSHRMSHkzREZQa2RmMTJ3TVZJYzFwMWY3ZDZBYUc5YUFjOWdISUw0anN0c3ZoY0h6dGhwZ1lobUZxZ2xhd1VmL25uMzlPS2FVME1UR1JMbCsrbko0OGVaS2F6ZWE3YmdoZklpc3JxOHptN0dhem1WcXQxbkxsTWpJeTZELy8vRlB0ZWt0YnNHQUJQWC8rUE5Wb05PVmV5OG5Kb1ZGUlVkUmtNdGsybzcrVHlXU2llcjJlNnZWNmFqQVlhR0ZoWVprTi9lOGx0cHA0N2JYWGJJK25UWnRXWVpsWFhubmxudG9vMllDL0l1dldyYU1EQnc2a0VSRVJ0c01OSWlNamFhOWV2ZWp5NWN2cGdRTUhhR2hvS0gzKytlZnBUei85UkkxR0k2V1Uwdno4ZkxwbXpScjZ6RFBQVUVxTERuWEl6YzJ0Vmp3NU9UbWxQMCtOZXFOK2xVb1ZvVktwRE1VYjcrY0hCZ1oyRXpvbXB1YTBFYUc3Q3lMRHFEWXlyTW1lRkhVdnRCRmhQeGRFaHRHQ3lOQ05Rc2R5djJOSG5USk1IYUdVdWdQb0EyQ1AwTEV3OXllZFRsZnBjRHpQOC9lNjZHa2tnTDhKSVZuM1Vva1FWQ3JWRjVUU0tZUVFqbEo2U0t2VkRrOUtTaklLSFJkVE03cklzRWNwOEFzb2NrRDBYVmtQWVhsNTRjR2RSR0pwQWdnNGdLZ2NEcCtLRlRxbSt4VmJKTVV3ZGNjRW9ObWNnODdVWEZWelJldGdSWDRHaWo2RGpVWkFRSUNEU3FXNlFDbWRXcHljVHRWb05FTlpjdHI0WlBYczZVUkJ2d0FBQ240QlMwNHI1dnhuekNVUXJBQWdBdmpQaFk3bmZzWjZVQm1tamxCS3BRQzhBUGdDOEFSUWR6dnBOM0Z6NXN6WkFRQ0xGeThlSzNRc2paQVJSY25wRFFDM0NTR05Ja2xWcVZUREFld0FZQWNnMzJxMWhwNDdkKzZpd0dFeHRhU0xDSHVYRWl3RWNOYmg4T2xRb2VPNW4rWDFEbkFUMlNzdUFYQWpQUCtvNHVqWjZtM2MzTXl3UlZJTVUzZk1LRW9VOGdGSXdFWW9xcTNVaHZuTjZxU1pPc0tqNkxObkxQN3ZmVStwVks0RjhCS0tOdDQvWWpRYVJ5VWtzTVUwalpVK0lxZ1ZKWmdMVUo0SG1TbDBQUGM3NTZpRWJHMWtqd1VFM0dwS3VFVUFXSUphQVphZ01rd2RJWVJRRkNVSmJIaXlobFFxRlFDQUVNS21TRFJoSFR0MmRISjBkUHliRVBJQUFNTHovS3N4TVRHckFWaUZqbzJwUFFycHV4U3dveFEvT3gwNUhTVjBQSTJCUTNMdWVsMWJ0N2RBRUtRZEZEck84ZWlaN1VMSGRMOWhQVHdNd3pCTXZRc09EaDdtNU9TVVNnZ0pRTkVvd3dNeE1UR2ZneVdualZwQmVFaDNDaklKUUtHRXd4dEN4OU5Za0tRa0k2RllDQUNFd3p6S3BseVd3eEpVaG1FWXBsNnBWS3F2T0k3YkEwQUJZQzhoeEVldFZwOFhPaTZtYmxEUUtNclRiK3dPbmJraWRDeU5pWDFLOW1ZSy9NVlRyQkk2bHZzUkcrSm5HSVpoNmtYMzd0MWR4V0x4U1JSdnZNL3ovRXN4TVRFYndEYmViekljL295T0E5Q1hob1JJaEk2bHNTRkpTVVlrSVZ6b09PNVhMRUZsR0laaDZweFNxWHljRUxJSmdEMmxOTWRxdGZhT2pZMU5GRG91cG42UTZPaEdzVUNQYVR6WUVEL0RNQXhUcDVSSzVmZUVrRzBvU2s3M3BLZW4rN0xrdEduSmU3QzNtOUF4TkRXR2ZpRnRoSTdoZnNJU1ZJWmhHS1pPQkFRRXVLbFVxaVJDeUhnQUlrcnBlSTFHTXpvMU5WVXZkR3hNM2FFQUo3SllqMm9qdzZJeUk0SmFDUjFQVTZDTkNGMWpsWExYdEJGaEVVTEhjcjlnQ1NyRE1BeHp6MVFxMVRpWlRIWURRQWNBV1dhenVZTkdvOWtHTnQrMHlkRVA2dkVRZ0VBT2FCVjM1Qnc3TWFvT1VKQmtFRUlJb1d3bmhHSXNRV1VZaG1IdWlVcWwyZ2JnQndCeVN1blc3T3pzMW5GeGNXeEZkMVBGY2ZNQWdGSzZjaEJnRVRxY3BvQ1l6UnNBRkFJWW1oOFoxbG5vZU80SExFRmxHSVpoYWlVd01OQkxwVklsQXhnSFFNVHovRGlOUmpQaDJyVnJoVUxIeHRRUDdhRFFBUlRvVFNuTlVQQVpxNFdPcDZsdy9FdVRRVUcvQVFnbkF1WUlIYy85Z0NXb0RNTXdUSTBGQndjL0xSS0pyZ0JvQXlBTFJSdnY3d0FiMG0vU0NJZDNBQUFVYThreDlvZElYYUpXZmpVb3BRQjlJcTkzUUxOZmhNWVNWSVpoR0taR1ZDclZObzdqTmhGQ0ZEelBiN0ZZTEg1czQvMm1UemNrckFkQWhsRFFQSk9lV3laMFBFMk4wN0hvQ3lEWVIwRVVZcmxpcXREeENJM3RnOG93RE1OVWkxS3A5QVJ3RWtCSEZHMjhQeTRtSnVZbnNGN1Rab0h5OUhXQVFBU3NkejkxS2wvb2VKcW9Md0FNNTBFbkFQaFE2R0NFeEhwUUdZWmhtTHRTS3BYUEVFS3VFa0k2VVVwdkErakVodlNiRDExZnBROUFIZ2Vva1hLVzVVTEgwMVFwckdjT0FiaEZDT21pSDlTanI5RHhDSWtscUF6RE1FeVZnb09EZnlXRWZBdEFRU25kbEpHUjBVNnRWaWNKSFJmVGNJaFU4Z1FBRVFINVRmR0hKbFhvZUpvcWNnd1dBcm9PQUhqQ3ZTeDBQRUppUS93TXd6Qk1oVUpDUWxyeVBQODNJYVF0QUdLeFdCNlBqWTM5QmF6WHRObVJYODllbzIvcmxrOTQvb0xRc1RSMW5ObTRtUmZiV1hteitTdWhZeEVTRVRvQWhtRVlsVXBGQVVDdFZyT2ZTZmNKbFVyMU1vQVZBT3dvcFRjdEZrczQyOXVVWVppR3ducFFHWVpobURKVUt0VmVTdW5EaEJBT3dCcXRWdnRhVWxLU1VlaTRHSVpwUGxpQ3lqQU13d0FBZ29LQ1dvbEVvcjhCdENhRUVFcnBNSTFHOHhzQUtuUnNqRER5dzhMY2VTZnE3SExvRE9zOUZ3RHQ2KzhJaVppU1l3a0ZRc2ZTME5naUtZWmhHQVpLcGZJMWtVaVVoS0tOOTIrWVRLWTJHbzNtQUZoeTJxeHhqdnhFTVk4a1hXVG9mS0ZqYVc0S0lucThxck56eWpDSTdKdmxZaW1Xb0RJTXd6UnpTcVh5S0lCUFVUVGZkRlYrZm42bitQajQ2MExIeGR3UHlMTWdoSUNuc1VKSDB0eFFpdXNBa1ZHUVI0V09SUWhzaUo5aEdLYVo2dGF0VzJ1SlJQSW5JY1FQUlQybGoyazBtbC9BZWswWkFOcHdWVmVBQkZDS0xNWFJzM3VGanFlNWNiREwvVU5uY2pWU2tON2FQb0Zlam4vSDNoWTZwb2JFZWxBWmhtR2FJWlZLTlVNcWxWNHNUazZUS2FYdDFHcjF6MkRKS1ZPTWlMamhSUS9vYndTd0NoeE9zME1PSk9WVGluMEFSTVJPK3BUUThUUTBscUF5RE1NME0wcWxjaCtsOUhNVURlbXZOQnFOblRVYVRiTFFjVEgzR1k0OEF3QWN6MjhWT3BUbVNrVHhJd0NBa0ZFQ2g5TGcyQkEvd3pCTU14RVlHTmhPTEJZZkJkQVdSVDJsRDJzMG10L0JlazJaTytRUDZ1RVBrTzRBc3UyUFJ2OG1kRHpObFlYeVJ6aHdQRUI2MGQ2K2NoSjF3eUIwVEEyRjlhQXlETU0wQXlxVjZrMnhXSndJb0MybDlLclJhUFJUcTlWc0N5bW1RaHhIaGdNQXBmaWREZThMeCtsWWRDWUZPUTNBVG0vdkV5bDBQQTJKSmFnTXd6Qk5uRXFsT2tJcC9RU0FCTUJuSnBPcFMwSkNRb3JRY1RIM01VckdBd0RscmR1RkRxVzU0eWlLRnFoUk9remdVQm9VRytKbkdLWk9VRW9sQUh5dTVoUzJNWmlzclUyODFldHFsdEh2Um41aGwyeTlxUjFQcVlmWlNzVjZNMC8wWnF0SWI3SnlCZ3ZQNlUwV1VVR1Noa280ME5HdmhwamtFaEZ2THhIejloTE9haThSOFZJeHNSQ0tiRGVGOUtxdnMreENXMWZaTlJuSDNiYVRTNjkzZExGTEJuQ0xFTUpPT2FwQVNFaElCNTduL3dUZ1U3VHZQaDJvMFdqK0JPczFaYXFRSHhubURrQUZDb05qUnVGK29lTnA3cXk4OVRnbkVvRUMvWVdPcFNHeGM2OFpocWt4U2luSks0VGYxYXk4SHRrRzZ3TXh0L0lqYnVZWkg3aVdZMUNrNUJiS2IrWVhJc2RncWJmMm5lM0VhT1VrUTJzWHUwSS9WM2xCYTJlN2k4RStUb2M4N0tYLytqaElvajJkWkZjSUlYeTlCZEFJaElTRXZFVXBmUStBbUZKNnlXUXloU2NrSktRSkhSZHovOHZ0MTkyVms4bW1naEpYcHlObjNoQTZudWFPZHV3bzA3VngvUk1FL3lnT24zbVZOSk0vTUZtQ3lqQk10ZVJUNm40cnMyRElpZVQ4NGRleTlKSHg2UVZ1bXRSOGFacldKRWc4VWhHQnlWcjI1N1NYUWdxbGo2TzVlMHZIbkRZdThtT0QycnZ2Y1pKYkQ3VndjRWdYSkVpQktKWEtZd0RDaTQ4ci9VQ2owU3dFbTBmSU1Fd2p3aEpVaG1FcXBhUFU1MUpxN2tPSHIrUk5TTGhWMFB2QXhReTcrdXdacllxWUkxRDVPQ0c4dlNzZTZlS0JRak9QaDc5VlYzbVBrMHlFaC93OWpkMjhIYzhPNmVTMnFhMnI1SGMzdWJ6SnpyME1DUW5wUWluOUU0QW5BR28ybXdmR3hjWDlLWFJjRE1Nd05jVVNWSVpoeWptZnBlOTk0bkwyLzQ1ZXpoNyt4OFZNaGRZa1RPZWJuNnNkK3ZtNTRxSE9IaGpTMlIxT3N2K216ZitUa290Qlg1MnRkbDMyRWc2RE83a2J3dHU1SGhyUXptMTU5NWFPeCtvaFpNR29WS29QS0tWdkVVSTRBSWttazJsQWZIeDhzK281WmhpbTZXQUpLc013TnBjekN3Zi9uSkM2OEplRTI3M1VON1dpaG03ZlNTWkM3ell1R05UUkRjTzdlS0tEdTMybFpkVTM4OUYzN2VsYXRkT3RoUVAvV0hjdnpXUGR2Ti90N0tuWVY5dDQ3eGNxbGVvUWdFZ0E0SG4rdzVpWW1JVUFoT25xWmhxMWdzalFoeWpGaXp5bEc1MlBubVVMcE80ajJrR2hZd2hCcUNJbFp5RkpTbXJ5QzBQWktuNkdZUkNiWHRqKzl3dTN2aDI5T2JydnhVeDlneWVtSlRwN0tOREtXUVlSSWVEdTh1ZXpSRlQ3djYvajB3dTQrUFNDa0kxbmIrMzU2T2dWOVNOZFBWOEk4bmFNcjNXRkFna01EUFF2M25pL0pRRGVhclVPUG5mdTNGR2g0MklhdGNHRWtMRWlnaVFBTEVHOWp4QkNGb0FnU092cnZBOUpPQ0YwUFBXTjdZUEtNTTNjVCtkdVRYdnZqd3ZuNXg5TUNyK1lxUmR4QklqczRJYUFGZzZ3RXpmc2o0aXpOL1B4N2RsVUpPY1kwTlpWWHU3MTQxZXlzZXl2YXpoNE1ST1pPdk05dDVlY2ErRGVPM1M1eDFzSExxbDN4TjJhZmM4Vk5pQ2xVamxQSkJMOUM2QWxwZlM4eVdUeVlja3BjODhvQ1FNQThOYmpBa2ZDM0lFU2VoSUFPSTdySjNRc0RZSDFvREpNTTdVOUlVR3EwN3RzZXVQM1MwK2s1aGtKQUxqYlMvRFZtQWN3cklzbkFNREtVMXpPMHVQY0xTMWkwd3FRbUtGRFVwWWVWN0wwTUZxcnQ5TUpSd0MrbXB1aU9FaEYrT0xScmhnWDZGM21PcVhBVjZldjQ3VzlpZFd1cXlhT0pHVkpZdE8wUzcrSVNvN3c3TlZtOURoQ2hObWFvQnBDUWtJa2xOSkRBTUlCZ0ZMNlh2RXEvV2F4OVF4VGZ5akE2UW1VRktBS1RsLzlDZDVNZ3lBOE9RVU8wd2doSVVMSDBoQllnc293elJDbDFHN3A4YXM3RnZ6eDcvQ1NhejFiTytQN0o3dWpsYk9kclp5SUkranNxVUJuVHdYR0J2NTN2NFdudUpTcHc3blVvc1QxWW9ZT2w3TDB1SnBqZ0xsVTR1b21sMkREMkFEc2lFdkg5NXBiVmNiVXdWMk9INThLUWtBTGh6TFhqUlllYis2L2lLOU8zN2pYdDEybHpBSVRtYjMzNHJDNVd0UEJWRXFIK1JDaXI5Y0dheUVvS0VqSjgveHZoQkF2QUR5bE5FS2owYkNlTHFaT0ZJYUh0YVdBQTBCVHllRUxXVUxIdzVSRlJId2NwUndvcGQyRmpxVWhzQVNWWVpxaEwwL2ZXTDNnajh2RGdhSWV6di8xYllNUEh1d0VqbFJ2WHFlWUkranE1WUN1WGc1NHN0UjFzNVhIaFF3ZHp0M1M0bnk2RHBONytxS3RxeHlodnM0NGRDa0w2UVVWZDB3TzgvZkF4bkhkNENncit5TXBTMi9DTTl2aWNQUktUdTNlYUMxOGN2emFBRWM3eVhjQUhtK3dScXNoT0RqNEEwSkl5U3I5YUl2Rk1pdzJOdmEyMEhFeFRRY3Y0cnNDSEVCeFh1aFltUEx5Y21paWt6T2xJUENqeFlOVFFzZFVuMWlDeWpETlRFeHEzb1BqdDhZOVcvS2NVdURYODVtNG5tZEVVRXNIZFBaUW9KT0hQZHE3MlVOV3d6bW9FaEdIN3Q2TzZPN3RXT2E2bTcwRWEwYy9nREdiWThyZDQyWXZRVDgvVnh4T3lvYWZxeHgrcm5ad2tVdVFtS0hEbU0weHVKSnRxT1U3cmIwdm9sSkd4ZC9VUHRtdGxlTzJCbS84RGdFQkFWS1pUSFlZUUQ5S0tTV0V2QjBkSGYyeDBIRXhUUThWSVFBVW9DQXNRYjBQK1VSSDZ3c2lRNjhEcEUzK1FGVjdIRk1uQ1IxVGZXSUpLc00wTTBjdjU4eTltbTJRbER5bkFKS3k5RWpLMG1ObjNIL2Jab280Z2k2ZTlnaHE2WWpBbG83dzkxQ2dvNGM5L0Z6bEVOOXRpWDBGSHZiM3dBUmxTMnk1WTZnL1cyL0cyNzlmS25QTjNWNENnOWtLdlZtWURvTFVmS040NTcvcHJ3RVFORUZWS3BVOVVMU1MyaE5BSWFVME1qbzYrbThoWTJLYU1GbzB0NUdBUmdzZFNsTkJLU1VBcEFCa0FDUzR4OFhwaHZFakxsR1R1WTIwcFc5dmVqUTZyeTVpUkZGUHJCbUFFWUNKRUhKZnpHZG5DU3JETkRNeHFkckF1NWNxV2lDVmtLNURRcm9PUDhUOGQ0UzdWRVFRME1JQndTMGQwYjJsSXpwNzJLT2p1ejFhdTloVk9VWGdWcjRSQTlxNWxrdFFLNUtsdi9zS2ZWZTVHQUV0SE5DdGhRTXVadXB4NUhKMmRkNVd0WjI1a2VkZnB4WFdERkVxbFVzQnZGWjhYT2taZzhIdzhJVUxiRjRnVTY4ZUFBQ3JGUWxDQjlLRVNGRDBCNlp2OFgrbDkxS1pLT0loSFUyOUR0S3U0ME1BNm1xZXZBbEFCb0FiQUc0WFB4Y2NTMUFacHBtNXBUVTYzcjFVNVV4V0NrMnFGcHBVcmUyYWlBQWZQZFFKTS91MkJWQ1UzQ1ptNnFDNXFjV0phems0ZGlVSDEzSnFQMVR2S2hlald3c0hkUE4yUktpdkUzcTFjVVk3dDZKTi9GZWRUTUc2VTNXL2dDcGJiNjc4bElCNkZCQVE0Q0NUeVE0QjZFa3A1UUhNMVdnMFM0U0loV2xtS1BFREFYaGl2blRYc2t4MXlWQ1VuRWJWUldYU2w2YVhQSHlxK0tzdTlRYVFCNWFnTWd3amhOYk9jZzZvdTBWSERsSVJQaC9aQlg2dWNxdzhtWXcvcitiZ3IydTV5Qys4OTRPTW5ncjJ4dnlJRHZCeks3OG5hb2xwdlZ2andjN3VpTG1seGJsYjJxSWRCVEwxdUhMSGpnSTE1YVdRTmZnKzBZR0JnZjFGSXRFdUFHNEF0RmFyZFdoc2JPdy9EUjBIMHp6eHZEV000OURHOVZoTXJ0Q3hOQ0ZTRlBXY05nYjMzTU5ibDFpQ3lqRE5UQmZQdXUwWWxJZzRUUDRwQWRYTkJWczRTSkdwTjhOYWpRMU40OU1LcWt4T2diSmJZWlhlUDdWa1I0R1lWQzFpMDdTNG1LSEhwVXc5VW5JTjFZcTFpNWVDN3I1N3NickNLWlhLUlFEZUtSN1MveHZBbzdHeHNSa05Gd0xUM0RrZGk3NEE0SUxRY1RReEhPNmpwTzh1WkxpUERuQmlDU3JETkRPdTloTHFMQmZUUElPbDltZUZscEpqcVA2SlRsTjYrbUw1Y0grWXJCUUo2UVZGQjFPSHZzUUFBQ0FBU1VSQlZBRGMwdUxNalh4RTM4d3ZWejQyclFESExtZGpZQWUzR3NkVjJZNENoUlllOFdrRk9IY3JIM0ZwQmJpWW9VZkM3UUxjTHJVRmxvTk1UTHQ1T3piSUNxM2lJZjI5QUFZQXNQSTh2eUFtSnVhamhtaWJZWmlHeGZNOFJvNGNpVVdMRmlFazVMLzk5aE1URTdGNDhXSnMyTENoWHR1ZVBuMDYxcTVkVzI5dDFDV1dvREpNTS9POUpsVTh2VmRyeTBkSHJ6YlkvLzlpanVDVGh6cGhlcDgyQUFDWm1FRFZ5Z21xVms2NG1xM0h5RTNsdDU4cXNlSmtNZ1oyY0lQSnd1TzFmWW5ZZnlFRFBYeWQwYU9WRXdLOEhkRFZTd0UvVjNtMTkzQzFFM1BvNGV1RUhyNU9BSUNFOUFJOHZxVnMrOC8zOExGODl0ZFZTVVgzMTZXZ29LQkJJcEhvUnhRTnJXa0JQQklURS9OWGZiZkxNSXd3ZnZubEYyUmtaT0RUVHorMVhldlVxUk5NSmhPdVg3K084ZVBIMjY2SGg0ZGo2dFNwNk4yN2Q3WHJuemh4SWlaTm1nU2dLQ0ZkdW5RcDVzeVpBd0NnbE9MLzdOMTVYRlZsL2dmd3ozUE9YYmdySUxLSXFJaVlDMm9DUXBrYmkyV2w1WlRUbExiTTFGU2psVHBwWmpQenk2WnRiTEthbHRIS3NXblhORzNmVldSU01ka0VGUGNWRVZsa3YvZkNYYzU1Zm4rd0JJTElmaTd3ZmI5ZXZ1Q2U5WHZKcmgrZTh5ekp5Y21kOUU2NlhxZTBvQkJDZW81cGJ5WHowaXFuZE5WZ0wrZUg2WGtlbHoralkweGFFZS9lTmdZelJ6YnRocFdhVzQ3WkgyU2dwSVZSK3dJRGRzMlB4dCszbmNCUHg1b2Z4RzdRaUFnUE5DRXF5QlBqQmhneDBzK0lFZjMxMEtuRkZtdmJjcUFBOTIvT1JyWHIxOGJTVzhmNjIwOWVzSWtPU1ZhbEw3Nm1xejRqeFlpSWlCY0FMRVhONS9BdWk4Vnl5OUdqUnk5MDBmMElhWkUxTHZwK0RqekNnTGNNQ2NsdktWMVBiOEU1OTBYTnNzU2JjM056c1dUSkVyenl5aXRZc21RSjNuNzdiWGg3ZXlNcEtRbXJWNi9HSTQ4OGd0VFVWQ3hjdVBDUzE5dXpadzlXcjE2Tmp6NzY2TEwzbGlRSjBkSFJTRXRMYS9TNlg3L0dUNlNXTGwySzY2Ky9IZ0J1QS9BL3hwaGJkQzJpRmxSQytxQ2pGMnlpelNuSmowNFo0dngzVW82Nkk0T0pXakxRck1XV3U4Zmp5Z0ZOSnc3NCtsQWg3dnBrUHh5WHViZk1nV2x2cDhEWlFwOVZxMFBDcnRObDJIWDYxN0VkSWdORytoa1JGVlRUVWp2UzE0QlJmZ2IwTjJqZ2xHVDhmZHNKdkxMelRQM3hhb0hoZ2VpQnJoK1BsZUJFc1UwMTJzL1FqbmQ4ZVdGaFlmMjBXdTNYQUs0QjRPS2MvOSsrZmZ2KzJTVTNJNlQxL01Gd3BTeGprTktGOUZacjE2N0Y0c1dMRVJRVWhMaTRPQ1FuSjJQR2pCa0lEQXpFNDQ4L2pqRmp4bURMbGkyUUpBbWkyUHd2MTJmT25FRndjSENINnRpNmRXdUh6dTh1RkZBSjZhTnl5KzNxZGNtNThzTVRCem0vT2xTa09sbGMxYUhXUW9OYXdOenhBNUJ4dmhMWitSWmM0YXZIRi9lRUk4Q2tiWFFjNThDYVgzTHcyTGRIVzMzdGxzTHBwVWk4NXZGOWRvRUY3NlhsMVc4UE5HdmhyVk1odThCYXYyMmdwd2YvM1ZoLzU3dXBlYXF5YW1lWGZTNkdoNGRQQjdBUk5hUDBpMTB1MXl3YXBVL2NBV2ZjQURBSWdteTkvTkdrUFo1ODhrbk1uejhmTDc3NDY2eHhhOWFzUVc1dUxvS0NndXEzTld6MXZGaG5CTlNlZ2dJcUlYMVlwVjBTWHQyVkk5dzJ6dDhWRmVTSmJ3NFZxYXdPcVYzWGNuSGdqZG1qQU5TTW9PY2MwRnkwVktwTDV2anJEMGZ4UnRMWkR0ZmVYbmtWZHVSVjJBRUFPcFdBbWFOOVhUcVZpSC90T3RPVkkyM0Y4UER3Rnhsamp3SmduUE90THBmcjl2Mzc5M2ZlZkYrRWRBU0hIZ3hnWUJSUXU0aGFyY1k3Nzd6VGFGdmRZL2N2di94MXpwQ29xS2hHeHp6MjJHUFl2WHMzQU1EbGNvRXgxdVE2UU0zamZ3QklTMHZENHNXTEFRQTZuUTZUSjArdVArYmkxM1YyN2RyVnpuZlZkU2lnRWtMd2FWYUJLc0NrNVF1dUh1UzhZSE93TDdNTFZhVlZiWnZIMU82U1liRzdZTlNxb0JhYm42bmtpd01GK0xUQmNxcEtNV2xGekE3emN3V2F0ZnlUekFKVlRtbkhXbzliRWhZV0ZxRFZhajhIY0RVQUY0QmwrL2J0ZTdXcjdrZEllM0F3QXdQZzRwMjJPaEZweHRLbFMzSG8wQ0dvMVkzSFlNNmVQYnYrZTFsdVBJRkl3d0ZWTjk1NEkxNTY2U1dNSGoyNmZsdGxaU1ZpWW1McVgwZEdSdFlIVGxtV1liRllZRGFiVVZwYWl1ZWZmNzdSOWR3WkJWUkNDQUFndjlMT1h2cjV0TnJUUThYdmlRaDB5cHl6SDQ4Vmk4Y3YyRm9kM2dvc0RoaTFsLzVZK2UyNEFFd042WWVQOTUzSHE3dlBOSnJhcVRzTTdhZmpNNjd3a1R6VUl2OGc3YnlxeE9ibzBvR2lFUkVSTjNIT1B3RGdCZUNDSkVrek16TXplODR3V3RKbk1FQVBBQUtuRnRTdVZGSlNnczJiTjBPdnI1bVB1cmtXMUpTVWxHYlB0ZHZ0S0N3c3hKQWhRMXAxTDFtVzhkUlRUOEZxdGVLVlYxNkJ3K0ZBWm1abW8yUFdyMStQbVRObnd0UFRzNTN2cU90UVFDV0VORkplN1dKdkpPV28xUUxESGVNRFhIT3ZER0Q1bFE2KysweVplTERBMG1LZ0s3UTRNTXluOW9OWDVqaGRXb1ZEaFZZY0xMQWc5VndGVW5QTGNiNnllMFBwQ0Y4RG56VEVTeDdvcWVWbnk2cXhMdm1jeXRXT1BxMXRwSTZJaUhnVndJTGFpZmQvNEp6UHpjek1wQlY2aUZ2aURBWUdRR0JvLzVyRTVMTFVhblg5VkZLU0pPSDgrZk1BR3JlZ0FrQnViaTZTa3BLZzFmN2FoLy9zMmJQdzl2YUd3WEQ1QVp4T3B4TXJWcXhBZm40K1huLzk5U2I3SFE0SFZxNWNpZlQwZE1UR3hsSkFKWVQwSEU2WjQ4UDA4eW9BVUFuQWI4TDhuWFBDL0lVeXU1TWZ1MkJqQndzc1lrNVpkYU56Tmg4b3dGZUhpcENhVzQ1OTV5cGhkYmF2UDJ0SEJIbHFNZHJQS0EzdnIrYytlZzA3VW1TVlAwalBVM2RES0FVQWpCa3p4bCt0Vm04Qk1BbUFrM1ArbDMzNzlyM2NMVGNucEwwNFoyQ3M1aXZwTW12WHJnVlEweHE2ZlBseWhJYUdZdWZPblkxYVVKMU9KeVpObXRRb25BSTFBNlJhMDNyS09jZWlSWXVnMSt1eFpzMGE2SFNOVitQYnMyY1BWcTFhaFlFREIrTDk5OStIbDVkWEo3eXp6a2NCbFpBK2JseUFFVm41bGhhUGNjbkE1djBGYXFDbS8rZ1lmd091SGU3ajhETm9WSXd4dWNEaVlJZUxMUGo2VUpGWVpIRTBtbGUwcTJoVkFud05hZ1I1ZWtpai9VendONm00QUlFVldoeFNTbTY1cHNHY3FTMU9obXJTaWdnd2FuR3N1T05kN3lJaUlxN25uSC9NR09zSElGK1c1VGtaR1JsSkhiNHdJVjJzYm5DVUROYmxjeVAzZFptWm1YajIyV2NSRmhhR0o1NTRvbjdRa2l6TEVBUUJ4NDhmaDQrUFQ1UHp6cDQ5MjZxQXloakQwcVZMRVJJU0FrR29HUTlnczltUWtwS0N3TUJBckZ5NUVnc1dMTUFOTjl6UXVXK3NrMUZBSmFTUHUzWjQvOHNHMUlzZEtMRGlRSUcxYnRTN0lERGdtbUJ2ZnYxd0g2ZkpReTBZTlNJNEIreVNMSlZYdThRTE5qc3E3UkszT1NSbWM4cUMzU1V4dTR2RDdwSmhsMlE0SlJscVVZQldGS0JWQ2RDcUdEUXFrZXRWQXRkclJkbWtFVmwvdlJhZU9wV2tGWmtvTUFhclEwS2wzU1VmTGJHcDNrODd4eVJlMzBMYTh1ejhGL0UxYUhEMUVNOE9CZFN3c0RDTlJxUDVCNEFsdFkvMHYrT2MzNW1Sa1VHUDlFbVB3QUVyQThCWVRWOVUwdmwyN3R5SlRaczJJU2NuQndzWExzVDA2ZE1oU2I4K1pabzdkeTdPbmowTHRWcU4rZlBuQXdCZWYvMTFiTnEwQ1VCTnl5b0EvUGpqajgxZXZ5N28vdnp6ei9EdzhFQlNVaElPSGp5SWpJd003TisvSCtIaDRiajc3cnNSR3h0N3lYbFczUWtGVkVKSUl6NTZOWXBiV05tcE9USUhkcDBxWmJ0T2xWNjhQS2dJMUlUQXdWNGVNR2xGQkpxMHNsNGpPclFxQVI0aVl4cVZ3TlFDWTA3T3VjUEZ1ZDBsODJxWGpDcVhwTExZWFdLSnpTbGs1Vldpb0daQTFjV2ZxbTMrbFBWUUNWQ0xESlgyenVsK01HYk1tRUZxdFhvell5d2FnQVBBRS92MjdmdFhwMXlja0V2Z05ZL2lOUUMwQU5RQW1wODZvNVdjcjY1NlV5b3YrZGdqUENLWGI3K3Q2Ykp2N1NNRGNBS3dBM0F3eHJxbm40MmJLaTh2eDV3NWN6Qmx5cFQ2Z01nWXEzOEV2M0hqeGlibkxGcTBDSXNXTFdyVGZTb3FLckJzMlRJRUJnWWlORFFVOCtiTlEwUkVSUDNBcko2Q0Fpb2hwSkU3d3dmZzlkMDVuWHJOSXFzRFJkYjZ3VkVDYXY1UlZjUUlYd01HZTNuZzYwTWRYODN2eWl1dnZFVVFoSGNaWTU2Yzh6ekcySnowOUhTYWVKOTBCelVBWHdCQnRWODdOSSt2K3MvTFVQdmJaZE5ueSszbkFGQUVJQmRBWWUzcnZrWkc3ZnVlTld0V2s1MkNJSFQ2SEtSbXN4a2JObXhvejZsMjFOVHJGaWlnRWtKYUZPWm53TGtLTzhxcTJ6WXZxcnZvaXZyRHdzSTBXcTMyRlFBUEFXQUF0cFNYbC8veDVNbVQ1WjEyRTBKYXBrVk5PTjJqZENHdE1CRkFPZnBtUUswTDZUMUJFZHpvdnhFRlZFSklpMGI2R1ZIcGtCb0ZQRCtEQm9WV3Qva2NxK2VocXVuRFd0NmcxdWJxNzRqSXlNakJzaXh2QVRDQmMyNEg4T2krZmZ2ZTdKU0xFOUo2R3RTMG5QWUVIVzdoN2NIc3FHbEJub2lhbjROaVQ0OWFZTWV2TGQxMmhXdXBSd0dWRU5KbWM4Y0g0TFdMdWdINEd6VjEvVVM3alo5UjAyaXkvK0g5OVFqcHA4T1hCN3Vtd1NJOFBId081L3kvakRFejUveTBKRWx6c3JLeTBydmtab1MwVEVEUENYMWFkTENQYkEvbVJFMzRxMEFuOUJVR0FPdjk4KzZIM1RvT2c0ZStaM2orMWM3NC9HbllWN2h0QXhDNlVGLzlDME1JNldTTHJobmM2SFZJUHgyQ1BEdXZzV0JDa0JscXNmRVVqUTlmUGFqVHJ0K1M0T0Jnai9EdzhIV01zVThCbUFGOGFyUFp4bEU0SmU1Q2xtWE1talVMYVdscGpiWWZPWElFOTkxM1g1ZmZlOEdDQlYxNmo1NktNY1laWTNiR1dBVmpySmd4VnRUUlAvelVpU2ljejc5RC9tV1B2ak91VjF0WFJXMmRiak9RalZwUUNTRmRZb2kzQjZ4MkNibmx2ejR4bWhiaWpYUGxkaHh2TUtYVGxLRmV5TTYzb3FUcTExL2NaNC8yeGY5T2xqWjZMRDh1d0lSRGhWWTRwZTZkL0gvOCtQSERHV09iR1dQakFGUUQrSE42ZXZyYjNWb0VJWmZ4K2VlZm82aW9xTkU2NjhPSEQ0ZkQ0Y0RaczJmclZ5OENnS2xUcDJMQmdnV0lqSXhzOWZVYkJsOVpsckZxMVNvc1g3NGNRTTNFOE1uSnRJSnZkMkhnUGdDRElQTktwV3ZwU2hSUUNTSGR4cUFXb1ZVMWJnVU5OSG5nZUhFVkdpNndhTktxSUFyS0wyZ1RFUkZ4RitmOFRjYVlrWE4rVkpibE96SXpNL2NwWFJjaERlWG01bUxqeG8zWXNtVUxsaXhaZ3JmZmZodmUzdDVJU2tyQzZ0V3I4Y3d6enlBMU5SVUxGeTVzY201Q1FnS01SaVBzZGp1bVRwMkt2WHYzSWpvNkdydDI3WUpHbzRIRllrRmNYRnlqY3pqbjJMUnBVMzFBclhQdHRkYzJlcjEwNlZKY2YvMzFuZitHK3pyR0JnQUFsNlZ6U3BmU2xTaWdFa0pJYy9JT0E4Q0h0WSs4UHJYWmJIODhjdVJJcjI2eElEM1QyclZyc1hqeFlnUUZCU0V1TGc3SnljbVlNV01HQWdNRDhmampqMlBNbURIWXNtVUxKRWxxTWtHN0lBZ1FSUkV1bHd0cXRicCt2eWlLRUVXeGZpV2kxdGk2ZFd1bnZpOXlLWHd3d0dEMWNIWHVmSUJ1aGdJcUlZUTBnd2NNQndPKzRaeC9SNlAwaVR0Nzhza25NWC8rZkx6NDRvdjEyOWFzV1lQYzNGd0VCUVhWYjR1T2ptN1NSN1ZPWldVbGpFWmpsOWRLT3FaOFlsZy9nR2tCbEFmOGxHVlZ1cDZ1UkFHVkVFS2F3UVFSNmVucE55bGRCeUdYbzFhcjhjNDc3elRhSmtrU29xT2o4ZVdYWDladmk0cUt1dVExY25KeTRPdmI4cXhWYVdscFdMeDRNUUJBcDlQVkw2M1ozT3M2blQwSmZWOG5xRTMrZ0F6T2VZSFN0WFExQ3FpRUVFSklEN2QwNlZJY09uUUlhblhqMVlabno1NWQvNzBzWDNxUm9DMWJ0bURzMkxFQWFoN3ZGeFVWWWVEQWdlRDgxMEhka1pHUjlZRlRsbVZZTEJhWXpXYVVscGJpK2VlZmJ6UkFpM1FSdFRNQUVNSEE4cFV1cGF0UlFDV0VFRUo2dUpLU0VtemV2TGwrdmZYbVdsQlRVbEthbkdlMVd2R3ZmLzBMZS9mdXhmcjE2d0VBYytiTXdhMjMzZ3BabGpGbHlwUW01OGl5aktlZWVncFdxeFd2dlBJS0hBNEhNak16R3gyemZ2MTZ6Snc1RTU2ZW5wMzVOdnM4eGxrUUdNQkJMYWlFRUVJSWNYTnF0YnArS2lsSmtuRCsvSGtBalZ0UWdab1IvMGxKU2RCcWErWW9YcnQyTFg3NTVSZXNYcjBhZ3diVnpDdThmUGx5TEZ1MkRDNlhDemFiRGZIeDhmWG5PNTFPckZpeEF2bjUrWGo5OWRlYjFPRndPTEJ5NVVxa3A2Y2pOamFXQW1vblk0d041UUFZY0VicFdyb2FCVlJDQ0NHa2gxdTdkaTBBd0c2M1kvbnk1UWdORGNYT25Uc2J0YUE2blU1TW1qU3BQcHdDd09MRmkvSFlZNC9WdDd6V0VRUUJHbzBHZHZ1djh4aHp6ckZvMFNMbzlYcXNXYk1HT3AydTBUbDc5dXpCcWxXck1IRGdRTHovL3Z2dzh2THFpcmZhcDFWeHh6dGFwajdva3RseHBXdnBhaFJRQ1NHRWtGNGdNek1Ueno3N0xNTEN3dkRFRTAvVUQxcVNaUm1DSU9ENDhlUHc4ZkZwZEk0Z0NFM0M2YVV3eHJCMDZWS0VoSVRVVHo5bHM5bVFrcEtDd01CQXJGeTVFZ3NXTE1BTk45elF1VytNMU91ZmtIa093R2FsNitnT0ZGQUpJWVNRSG16bnpwM1l0R2tUY25KeXNIRGhRa3lmUGgxU2d4WFg1czZkaTdObnowS3RWbVArL1BtTnpvMkppV24xZldSWmhvZUhCNUtTa25EdzRFRmtaR1JnLy83OUNBOFB4OTEzMzQzWTJOZ204NndTMGw0VVVBa2hoSkFlckx5OEhIUG16TUdVS1ZQcUF5SmpyUDRSL01hTkc1czk3OEVISDhTOTk5NExqVVp6eVdzN0hBNjgrKzY3QUFDTHhZSmx5NVloTURBUW9hR2htRGR2SGlJaUlscmRBa3RJVzFCQUpZUVFRbm9lR1lBREFHYk5tdFZrcHlBSWw1MkQ5RTkvK3RObGI2TFJhT3FQTTV2TjJMQmhRenRLaFIwMTlaSU9xSXlmOEZzR1lUbm4vTCttaEpSZXYzaEk2OWN3STRRUVFvaTdjQUFvVXJxSVZpcENiWmdtN2NjNHV3ckFCREFNVUxxVzdrQXRxSVFRUWtqUFl3ZVFDMkFpQUY4QTJwWVBiejNIZTJ0L3gzTk8zY1lHRFB4Vzg4QWo3M1hnVW5iVWhOUGMydTlKUnpCTUJ3Q1Z4Qk9VTHFVN1VFQWxoQkJDZWg0bmFzSmZCUUExT3ZPSjZJRk1XVHAxNGpaK0lETkU4OEFqLyt2QWxXVFUxR212L1VyYXFXenlXRzl3ZGlXQWFvK2lxaVNsNitrT0ZGQUpJWVNRSG9ZeHhsRVQvRHE5WmZKVVRQQjMvVVUvQytNWVdSWWZvZmRPMk5mcko0VjNkeXFOSmdvTWpJUHZZOW5aZmFLN0JQVkJKWVFRUWtpOW9ZbW5xeG5INTJCZ2Fxam1LbDBQQVJqRWlRREFPUHRGNlZxNkN3VlVRZ2doaERRaUE1OERBQWR1VXJvV0Fzamcxd0tBekZ4OW92OHBRQUdWRUVJSUlSZHhXa3UyQTl6QkdMdUt4MFQyVjdxZXZxd3dKc3pJR0xzS0hNNXF5WjZvZEQzZGhRSXFJWVFRUWhyeDJYdThnb045RDBDME1uYTMwdlgwWlFaQk53V0FDb3huK0NWbVc1U3VwN3ZRSUNsQ0NDR0VOQ0V5K1VQT0JhY2tDMzJtMzZOYlltd293SzBjK0VIcFVyb1RCVlJDQ0NHRU5LSGZscm9Gd0JhbDYranJETnRUMXZDWTRQK1dxbnc2YmE3Ym5vQUNLaUdFRUVLSUcyT0pwNnVCMDlWSzE5R2RxQThxSVlRUVFsckVBY1lCcG5RZHBPK2dnRXBJSHlNS2tKU3VvU2NRQlVZL0owSUFWTVpGMzJhTmp6NVFHUjg1VytsYStocEw3SVI3cW1LdURsYTZEaVZRUUNXa2p4bG8xbFVvWFVOUDRHdlEySlN1Z1JDM3dQa0FBS01GaVBPVkxxVXZzY1pGUmtBUTNwZEV1VThPVXFPQVNrZ2ZjMldnNlZERDErc3p6aXRWaWxzNFYySEg5MGN1Tk5rZUhtZzZxVUE1aExnZEpsUnRCTGdkNE5kV1h6dCt1TkwxOUJVYzRsMEF3RG4vVE9sYWxFQUJsWkErSm5aWXZ4Y0dtcld1dXRmbkt6dDlLZThleGU2U2NjSHFiTFN0djBFdHpSa1QrSXBDSlJIaVZvemJEeFF3NEIyQUNTNUovUmVsNitrTHprNE0wZ0g4WGdDY3VlUTNsYTVIQ1JSUUNlbGpJZ2VhdjM1MHlwQkwva2FlZkxhOE84dnBkZ1VXTzQ1ZWFQbnAvVU1UQjIrTkNESiswRTBsRWVMMkpFbCtBNXh6TUhaN1JmeElINlhyNmUxOFBBYmNBTWE4R0VlNjhlZTAvVXJYb3dRS3FJVDBRYmRPSEh6dlgyS0MvOWZjdmw5eWVuZEF6YTkwNEVpUjlaTDdINWs0S1BYK21LRzNkV05KaExnOWMyTGFZY2JZVndEMGpKc2ZWYnFlM2s0VzhBQUFNTWdmS1YyTFVpaWdFdElIQlRKbWl3ckdqSmRuanZqQjE2amhMUjM3emVFaTVKYjMzT24zV2x1L3QwN05uN2wyMk00d2czYUtIMk45WmpsQlFscExrS1NYQUlBeDNNOWpnajJVcnFlM3NrMk5HZ1RPWmpEQVZpM3dkNVd1UnlrVVVBbnBvMjRjUHR6KzhEV0RiM2oxcGhFckpnZDdPeTkxbk4wbFE3NG93cnBySzJ1QnhZRWpSWTBmM3pkWC84V2lnc3l1MTJlUFhQbDRUTWpVZTJPSDl0dzBUa2dYMGlXbTdRS1FDc0RmS3ZnK29uUTl2UlZYNGZkZ1lBRC92dCsyTlBmOHNPMEdGRkFKNmVQbWpBbDQ3cVZaSThJWFR4NlNOdGhMSjdmbW5MM045Rk5OUEZYYTZiVmR6cytuRzkrejBPTEE0UlllMzE5c2dNbERmbmppNE94WGJ3cWRjdHZZZ0w5MWRuMkU5RGFNeXl0cXYxdktRMFA3MU5LYjNZRlBuS2pqd0NJQWtDR3ZWcm9lSmRHcUVJU1Fla2NLSzIvL09MTmcrVmZaaFZjZUxySjI2QmRZbGNBQWNMZ2FSTjdKd1Y0NFgySEhpWktxK20yM2hQbGhUMDRaOGlzZDlkdG1qdXlQWGFmTFVGNWRQOWtBdENvQmRsZXI4dk5sRGZQUnl6ZVA5ajE4VDBUZ2k2UDhqTzkzeWtVSjZTT3M4Vkh2UW1hYkRUdVN2MVc2bHQ2bUtpNXFxc1R3RStQc2dDRWhlWUxTOVNpSkFpb2hwSW5zUXN2MVB4MHAvdk5QUjR1bUpaOHQ5N0E2T3ljWUtzbERKU0FxeU5NZUY5cnZsOW1qL1Y4ZDdXLzRRdW1hQ0NIa1l0WXBrUU9ZQ29QMU85TDJLbDJMa2lpZ0VrSXVxYlNLQjU4dUxwLzMxZUVMdDZTZnF4aTM1MHlacHNMZWMxWUFOV2hFWEQzWXl4RVJhRHAweXhpL3o0S00yZzErbmg3SGxLNkxFRUpJeXlpZ0VrSmF4V0xoL3JsVjFybGJqNVZPMzMrKzR1cmp4VGJ6MFF0VzljV1QzQ3VwbjA2TksvcnJYY045RFJVaisrdFRaNC94LzhsYmg0MCtlbjJ1MHJVUjBodFZ4a2ZHY2duN3pZbHBUWmRqSTZRREtLQVNRdHFNYzg2S0xZNlJaeXFxNDB0c3p0RzdUcGRkZGJ6WUZuSyt3cTRydERpMGhWWUhLaHIwSCsxc0pxMElYNE1HL2thdEk4Q29zUTN6MVorWk5NUnJiNEJKYzNDSWo4ZDJiNDBtbXpGMm1iSDdoSkNPc01ST1dBWkJlQkdjdjJ0TVNMbFA2WHA2TXV1MHFDaUltR0N6VjN6a3UvdElwZEwxdUFNS3FJU1FUc0U1MXdBSVBuN0JOcUxhSlYwaEEvNEhDeTBEVHhUYlF2SXJIQVBzTHU3bGtHUlZ0VXRtZHBjczJpV1pWYnRrNW5CSmdyMG9WeEFGY0wzL0VNbERKWEN0S0hDdFNwQzBLb0ZyUk1HbFZRbmxBU2JOK1JCdi9hbFJmcnB6b2lnVWVLaHg3QW9mMDJFQXB4bGpORFVVSWQyc0lqNzZDb0hqQUJnRVNIeUNNVEVsUSttYWVpcExYUFNQWUxnTzRDdU4yMVArcW5ROTdvQUNLaUZFY1JFUkVSd0EwdFBUNlRPSmtCN0VFaGYxQWhoYnpvQmRodTNKVTVTdXB5ZXFqSStNWlJBVHdGRnFFS1NockEvUGZkb1F6WU5LQ0NHRWtIWXhDUEpLY0Y3RWdjbVd1QWx6bGE2bnArR0F3Q0Q4RXdBNDUvK2ljUG9yQ3FpRUVFSUlhWmZhUVBWNHpRdjJBcDhZcEZPMm9wNmxNaTU2TnNDaUFKNW45Q2g5VWVsNjNBa0ZWRUlJSVlTMG15RWg1UU53bmc2d3dWYjlnSlZLMTlOVDhNaEl0Y0N3RWdBNDV5dlo5OGZ0U3Rma1RpaWdFa0lJSWFUZEdDQzd1UFFnQUltQlBXeU5pZTdUS3lDMWx0VlR1QXZBQ0FESGpBbXBhNVN1eDkxUVFDV0VFRUpJaDNqdFNFOEQ0eTl4UU1VRnJPT0FxSFJON3F4a2VxUW5nSnBIK2h4UE1hRG5MOWZYeVNpZ0VrSUlJYVREREtYeU0rQklZOEMvR2RCemxweFRnRVlXL2crTTllZmd2eGdUa2pjb1hZODdVaWxkQUNHRUVFSjZQcGFXWmdOQWovZGJnMGtmY3FpdVlwQWVVYm9VZDBVQmxSRFNYUVFBSnRSODdoUXJYQXNoaENqR3VEMDlDOEJVcGV0d1ovU0luNUMrUmUzdjcvOG9BSisybkFQQVdQY25MQ3pzY0dobzZBK1hlbDM3cHdtTlJqTWlJaUtpYk15WU1la2Rld3VFa0o3QUhqTmhqQzAyYXBIU2RaQ2VpVlp0SWFRUDhmWDFmV1RRb0VGdlZGWldKaDQ3ZHV4YUFQMGpJaUxPWCtyNDlQUjBWbmRPVys2VG5wN3VIUkVSVWRyQmNybkw1U3F1cUtqNDZmVHAwMHNCNUFPL3JqcFZTM1k2bllYbDVlWGY1T1RrUEE2ZzBUMERBd09mQ1FnSWVCSUFUcDQ4ZVd0Wldkbm5GOTFEOVBQemU5VEh4K2R1alVaemhTQUl6T2wwRmhRVUZMeFVWRlRVcHZkTUNQbVZKWDZNUDdqdUZCaTBrSEdkY1VmS2RxVnJVbHJsTmVQOG1JY20zcGlRU24xT1c0RWU4UlBTaHhRVkZhM3g4dkw2amNsa2lnOEtDbHFabTV2N1Q3dmRmcVNsY3lvcks3ODVkdXpZNmJyWHc0Y1AvOXJwZE9hZVBuMTZRWE92YTlseWNuSVdBQUJqVENNSWdzQTVkOGl5TEFPQUlBZ0NZMHdqeTdMTU9YY01Iano0elliM0xDd3NmSjB4Sm5wNWVjM3UxNi9mUEsxV08vRElrU014elJ3amVIbDV6ZW5mdi8vOUtwWEsrK1RKazc5dGVJeTN0L2Vkc2l4YkJFRXc5dXZYYjk3RkFYWFFvRUZ2K1ByNkxuQTRIS2RLU2tyZTRaeExCb1BoU2c4UGoxR3QvcUVTUXBvd2JqOVFZSTJmOEJ5SDhEd1Q4SDVGZlBTVjV1M0pmYnByRDlOcFh3SFluWmI0cUVqajlwVEhsSzdIM1ZFTEtpRjlqRTZuQytyWHI5OURKU1VsYjFWVlZlVzA1cHlMV2kxYmxKK2YvM1JlWHQ3ZmRUcmRZRm1XTmI2K3ZnLzQrZms5WGw1ZS9sMXVidTVpQUJnMGFORHJaclA1aHJ5OHZCV2xwYVVid3NMQ2pqVzhSbnA2dWkrQUN3YUQ0Y29SSTBaa2NNNGQrL2J0MHphc3BlNFlrOGwwemZEaHczZkxzbXpOeU1pbzcxNVF0NzIwdEhTVHA2Zm5qWnh6VldabXBqK0FpcnBqeG84ZmJ4RUV3WkNkblgyRjNXNXZXSU1CZ0xXMTc1a1EwdFFtUUx3eExtbzdHSnNHanUrTUNja3psYTVKS1pXeFViY3lnVzFoSEJaUjRGZDZiRXM1cVhSTjdvNWFVQW5wUThMQ3dnN1hmWC91M0xtL1hpNTRYcmh3NGYyY25Kdy9BRUJSVWRIcWdvS0NmN2QwL0pneFl3N1ZmUjhTRXZLVFZxc2RVZmZhMDlQelJrOVB6eHNiSGg4WUdQaE1ZR0RnTTVlNm5pQUlKZ0N3V3EyL1hPb1loOE5SQ0FDYzgwYlQybmg1ZWQwRkFCVVZGZDhKZ3FEMTlQU2M3ZVBqYzJ0eGNmRjdkY2RJa2xRdUNJSWhLQ2pvWDdtNXVVdnNkdnZSMmwwVVRnbnBvTjhCVXJFTGQydFV5R1FNTjlyaW94YnJ0NmU4cG5SZDNjMDZKWEtBek5nNkFKQ0J2eG9vbkxZS0JWUkMrcENHZ1JFQTZoN3ZhelNhRU1hWTJ1RnduT0djVnpQR05KeHpoOHZscXUrZjZ1dnIrN0NQajg4ZjJuclB3NGNQUjZsVUtuOC9QNzlIQ2dvS25nTWcrUG41TFM4dUx2NlB3K0U0TjNMa3lKU0x6d2tLQ25xU01TWjZlM3ZmVmxGUmtaQ1hsM2YzSlM1dkhEQmd3Tk1BVUZaV3RybkJkclczdC9mdkFQRGk0dUlmR0dNNlQwL1AyZDdlM3ZNYUJ0VGMzTnpIZ29PRFAvVDA5SnpwNmVsNVkwVkZ4US9uenAxN3VxcXFhbTliM3ljaHBDbWZuMVBPVnNST3VKY3g0UXNaN0FWTGZNU08yaEhzZlFJSG1GVXRybU1NM3VENHlaU1FUSDNiVzRrQ0tpRjlTSHA2T2dzTEN6dGNGMVN6czdOSG1reW1LY09IRC8rZnpXWkxQM3o0OEZVaElTR2ZxVlFxNzZOSGowNUQ3ZW9tNmVucGJNaVFJZXQ4Zkh6K2VPVElrZkNMcit2djc3L0N5OHZybHZUMDlDYmRoanc4UE1ZR0JRVzl4RG0zMmUzMk1nQ3lWcXNkRmh3Y3ZLR2dvT0NWNXVyMDgvT3JIL21yMFdqOEJVRzRBa0JldzJNaUlpS0thci9seGNYRkg1MDVjMlpoM1Q0dkw2OGJEVGtqY3dBQUlBQkpSRUZVVkNxVmo4MW0yd2Vnd0dLeGZBOEFKcE1wRGtBQWFnZGNsWmFXYnJEYjdVY0RBZ0wrNXVucGVaUFpiTDdCYkRiUE9IUG16QjhiQmxsQ1NQdVpkNlIrYVkyUFdzM0JIdVpRZmNJbkJrV3lQYmxWU3RmVkhXelRveDRBeDQzZy9BSmsvRjdwZW5vU0NxaUU5R0U2blM0b09EaDR2U1JKNWFkT25ib2RBSytzck53NmFOQ2cxMzE5ZlI4cEtpcDYvZUp6Um93WXNhOHQ5d2dLQ3ZvbjU5eWhWcXVEeG93WmM2QnVlM1YxZGJhUGo4Kzg1czZwN1Y5YTZlUGpjL3VRSVVQZUR3a0orVFFySzhzZkRaWUR2SERod2hzR2cyR2FUcWNieHhnVEFWVFg3ZlAyOXI0TEFCaGpMREF3OEFVQWtHWFpKZ2lDM3QvZi8vYUNnb0w2eDR3Mm15M3Q1TW1UdCtwMHVxQUJBd2E4NXVYbGRXdGdZT0JLQ3FpRWRCNjk3Znd5aXk0d2xqR010dWtEM3dCeTcxZTZwcTVXUFhYOGNKZk1YZ1BBQlk2SDlZa3ArVXJYMUpOUVFDV2tEeHN5Wk1obmFyVTZpSFB1R0RWcVZLWWdDUHE2ZllHQmdjOFdGUlZ0QkZDZzAra0dsNVNVdkZkU1V2SkZTOWZUYXJXaGRydjllTU50V1ZsWm9RTUhEbHpoNysrLzlNQ0JBNk9BbXI2cTVlWGxQNXc3ZDI1WlJFVEVwZGFndGhjWEYvODBaTWdRcUZTcS9nQjBhTkEzTkNjbjV4a0FqckN3c1BSKy9mck5yYXFxeWlvb0tIZ0JnTmxzTnQ4RUFEcWRicnhPcHh2ZjhLSmVYbDd6NmdLcVRxZWJXRlZWdFFjQXFxcXFjbk56Yy8vbTVlVjFxeWlLcHRiOUJBa2hyY0gyNUZaVnhnVGNEbEZJNGVEUitlUEdHUUt5c25wdFgyOGVGcWF4cXRYckFYaHc4SS8xQ1NtYmxLNnBwNkdBU2tqZndnQm9hNy8zdUhEaHduOTlmWDA5SEE1SGp0UHBQQzlKVXBIVDZTd1JSVkViRUJEd2RMOSsvV0pLU2tvMlhqemdxU1hOUE9hdkh6VnZOcHRqTHRyWDdDQ3QyajZva3Rsc3ZoRUFLaW9xRXREOHdLV0tuSnljZTRZUEg3NHpNRER3NmRMUzBxK05SdU5Wb2loNk9CeU9zd2NPSEFoR2JhdXJ3V0FZTzJMRWlDeUR3UkJkRjZSSGpScVZaTFZhOTFSVlZhVnl6Z1d6MlR3VEFFcExTejlwelhzbGhMU2VLVEgxZ0MxMnduUmRCVTgyWm1VNWxhNm5LOWw4RGRlQkl4S001eGdsMjN5bDYrbUpLS0FTMG5ld0lVT0d2S1BWYW9PQm12bEx6NXc1cytqQ2hRdHZOWGR3Y1hIeFp3NkhvMUZyYUhwNnV2cFNGdzhMQ3p0d3VSQjc4WHluUnFOeFduUEgxZlpCNVM2WDYwSnhjZkYvejV3NXMreFMxNnlzckV6S3o4OWZGUkFRc0R3a0pPUjlTWklxQWFDa3BPUmpOT2dTWUxWYTkxZFZWV1hvZExyeDN0N2U4L0x6ODU4cEt5dmJiREFZcnRIcjlWRUFaTHZkZmp3dkwyOUZmbjcrUDF0Nkg0U1E5dEh2U04ydGRBM2R3WkNZL0UxbFhQVHRuT01jUzh5MktGMVBUMFR6b0JMU2R3amp4bzA3enhqVFZsZFhaeHNNaG11QW11bVpaRmwyQW9BZ0NBeUFXTnVuazVXWGwzOTc0c1NKV1EwSFZsMU9YUXRxM1RtMXJ3T01SbU4vaThWeUFBQ0Nnb0plYXpnUTZ1SnpDU0c5SHdlWUpTN3l0MGZLMDc2WWtJWmUzYUpLMm81YVVBbnBPK1RTMHRMMVpXVmxuMVpXVnFZSEJBUXNNaGdNMTRpaTZNMFk4MkNNcWV1Q2FlM3h2S1NrNUJNQXNGZ3NTUTZISS9mTW1UT1BYT3JpQXdjTy9EK1ZTaFZROTdxd3NQRGZhclc2ZiszTGZJdkZVajlBb0tTazVFTkprb3BrV2JaV1ZWVWREUTBOL2FZTDNpOGh4STFaNDZPZVoyQi9HZVVadFE1SWVVRHBlanFLWDNXVnVVS3dxRHozWkpjb1hVdHZRSzBWaFBRdElnRHBza2Qxc3dhclE5Rm5FaUY5aERVMklwSXoxVTR3Nk1EbFI0MEpxYThxWFZON2NVQ3d4RWR0WXB4RmNsbSt5WlNZZXVEeVo1R1dDRW9YUUFqcFZtNFhUZ2toZlpOaFIzb2FoL1I3Y0hBd1laVWxObnFHMGpXMWx6Vit3bU1NYkE0WXpKS0wyWlN1cHplZ2dFb0lJWVFRUlpnUzBqN2xrSjhHb0FMam4xVEhUbWhWWDNkM1lvMlBtQVVJL3dRZ01WbSsxMnNYTFdYYUdTaWdFa0lJSVVReHhvVFVaOEQ1SmpEbTVXVENOMldUeDNvclhWTnJsY1ZHUklLck5nRUE1M2pXc0NQMUs2VnI2aTBvb0JKQ0NDRkVNUXpnRmVYeXZlQThuVEdFcXJRZW4vRVk5eC9FWFJVWFBrUWxxTDdqRERvQTc1c1NrcDlXdXFiZWhBSXFJWVFRUWhRVm1KWm1FK0M0R2VEbkFSWmpFNkxldlB4WnlpbWJQTlpiWXVydkFQaUJJOEd3UGZtUFN0ZlUyMUJBSllRUVFvamk5QW1aNTVqRWJnWkhGV2VzNHZKbktPTlVUTENIU3FQYkRHQTA1enpiSmx0bk14cUEydWtvb0JKQ0NDSEVMUmdTazFOZGtNWWF0eWN2VmJxV1N3bGt2c01BUGc3Z2VTSlVNL3hvcFNoQ0NPbWRJaUlpZU4xY3FJUVE0dTdLWXlKQ1M2ZE9DRmU2anQ3TTdUc2hFMElJSWFSdktwa2U2YW5oNGthQXYycmNudktEMHZYVThVeE1QNjUwRGIwZFBlSW5oQkJDaUZ0U3k3Z0h3QXlBYmJIRlJWMmpWQjIyK09nbFBYa2hnWjZJQWlvaGhCQkMzSklwSWUwTnp2azZBSG9KK05ZU0h6R3V1MnV3eEVjdGxvR1htY0MzVkY0M3pxKzc3OTlYVVVBbGhCQkNpTnY2UGlGbFBnTTJNOGE4d01VZnE2ZEhoWFRYdmEzVG94NEUyS3NBSkhEMlo5TlBXWVhkZGUrK2pnSXFJWVFRUXR6Vzd3QkpuMis5RStEYndGaUFpN050MWltUkE3cjZ2cGJwMGZkd3p0NEd1TXc1L214SVNGN1gxZmNrdjZLQVNnZ2hoQkMzeHJLekhRYlIvaHR3N0FVd2xLdUZyUTJYUk9WaFlScHJYUFRmT3V0K2xwam8zNFBqUFhET3diSGNsSkQ4Nzg2Nk5ta2RDcWlFRUVJSWNYdnNweXlyVkdXOUVSelpZQ3hNcGRGdExZbU05T1NSa1dxcnYvNUR6dkJjNWZRSmN6cDZIMnQ4MUVNUThSNDR3SUVWeG9TVWx6cWpmdEkyRkZBSklZUVEwaU40N3NrdVlVN3BXZ0Nud1BoWUQwOHh6dUlsZkFqR2ZnY0FqTE9uT01EYWUzMUxiTlJmT05ocWdNdGdmSmtwSWVXNVRpdWV0QWtGVkVJSUlZVDBHSWFkYWVkRnV4UUR6djhnQTdjeHNOdC8zY3ZHV3VPajVyWG51bm1Sa1hvd05vZHhPQm5EQXVQMmxKYzdxMmJTZGhSUUNTR0VFTktqWkZmaHZNRFlURERNdlhnZjUzaVN0eVBmQkthbDJXUlp1cDV4Zm9kaFc4cmF6cW1VdEJjRlZFSUlJWVQwR0R3R3FwRmV3bjlsc0R1YjI4OFlHMkdMajc2M1ZkY0N4SWF2ellscEYvUTdVajdyakRwSngxQkFKWVFRUWtpUFlSV2luZ1hZWFMwZEk0UC9sY2Uwdkp4NzBhUVJKbXQ4OUpmVzJBbC83ZHdLU1dlZ2dFb0lJWVNRSHNOUVlIc0t3RklBNXk1MURBTUxzWWdUL25TcC9kWko0WUU2cmVjT0FETTVZNDlXeEVUMjc0SlNTUWRRUUNXRUVFSklqOEd5c3gzRzdjbXZHTTZVRElNc1B3N3c4ODBlQjdhY2g0VnBMdDV1bVJvNWxudW9rOEVReVRrL29YSTVyekVucGwzbytzcEpXMUJBSllRUVFraVB3NDRmdHh0M3BLNHlTRVVoNEhnQ0hQa1hIVEdvMGwrL3FPRVdTMHpVOVZBTGV3QU01SnduR1IzVlVSNC9aeHpyeHJKSksxRkFKWVFRUWtpUHhSSlBWeHNUa3Y5cHFNb0xrU0gvRFVCQjNUNkJzZi9qRTROMEFGQVpGN1VBSXI0Rm1BRWNHNDZVcDhTd1hmdExGU3VjdEtqZGs5a1NRa2huaVlpSTRBQ1FucDVPbjBtRWtBN2hrWkY2bTZld0JBeFBjREFEQTEvQkFVK0FMUVc0eklIblRkdFRWaWhkSjJrWi9XTkFDRkVjQlZSQ1NHZkxIemZPWVBMVkx1WEFud0FFTXM2cXVJd0Z4c1RrOTVXdWpSQkNTQThRRVJIQjYwSXFJWVIwcHFKSkkweVcrQW1mVk1aTWlGRzZGdEo2TGM0UlJnZ2hoQkRTSFU0V1dQelBWVlRjYWRDcU8vVkp5dG1hTHlrQUl0T0J5TTY4ZG52NTZMV3F3VDZtVnhsamRxVnJjVmNVVUFraGhCQ2lxTk9GMXZDbnYwLysvSU5mamd4UnVwYXVObTZnRDI2UEhHWmRmbjM0QndDYW5TS0wwQ2grUWdnaGhDaG94NUhjMzkvejRkWmRmU0djUmc3dUR3KzFpSitQVVM2OUhBcW9oQkJDQ09sMm5IUHR4OG5IL3YzNzl4TFg3VDZlcjFlNm5xNTJWYkFmWkE0a255NVV1cFFlZ1I3eEUwSUlJYVJiNVJSWkE1LzdMdTNEcDc5Smplc0xveU1uRFF0QVJaVUQrL05LbEM2bHg2Q0FTZ2doeEMxd3poa0FEUUF0QURYYzh5bWZETUFKd0E3QXdSanJDL21xVTUwdHQxMzFseTE3dnRpUWNpeEE2VnE2UTh3VmdjaXZzT0Z3ZnBuU3BmUW9GRkFKSVlTNEN6VUFYd0JCdFYrYnJLUHVCaHdBaWdEa0FpaXNmVTFhNmJ2OU9Rdm1yUG4rcGJTY29sNy9TQjhBcG84TXd1bmlDaHd2cWxDNmxCNkhBaW9oaEJCM29VVk5PTjJqZENHdE1CRkFPU2lndGtvZTUvcHR2eHg5L2Y0UGQveWhvTEpLVkxxZTduQkQyQ0FjUEYrS015VVdwVXZwa1NpZ0VrSUljUmNhMUxTYzlnVHUyc0xyZHJMelNnYXYrU3BsL2NvZjBpY3BYVXQzdVduY0VLU2RLVUpldVUzcFVub3NDcWlFRUVMY2hZQ2VFL3EwY004K3NtN2xaR0hsMUw5OGtmVEY1bjJudkpXdXBidmNNbjRvZHAvSVIyRmxsZEtsOUdqMFB4Y2hoQkMzSk1zeVpzMmFoYlMwdEViYmp4dzVndnZ1dTYvTDc3MWd3WUl1dlVkdjkzbkc2YVcvWGZ2OWozMHBuTjRXT1F5SlIvTW9uSFlDYWtFbGhCRGlsajcvL0hNVUZSWGhwWmRlcXQ4MmZQaHdPQndPbkQxN0ZuUG56cTNmUG5YcVZDeFlzQUFXaXdWMmUrdFdqL1R4OGFuL1hwWmxyRnExQ3N1WEx3Y0FjTTZSbkp6Y1NlK2tieWtxNHFhdmpoeCs4OEdQZHN3dHNkcjdURVBZdktoUWZKVjFCaGE3VStsU2VnVUtxSVFRUXR4T2JtNHVObTdjaUMxYnRtREpraVY0KysyMzRlM3RqYVNrSkt4ZXZSclBQUE1NVWxOVHNYRGh3a2JudmZEQ0MvaisrKzliZFkrR0xiT2NjMnphdEtrK29OYTU5dHByRzcxZXVuUXByci8rK25hK3E5N3ZYRkhGaU04T0hkendXc0wrY0YrakRyNUduZElsZFl0eEEvdmhzMzJuVU8yU2xDNmwxNkNBU2dnaHhPMnNYYnNXaXhjdlJsQlFFT0xpNHBDY25Jd1pNMllnTURBUWp6LytPTWFNR1lNdFc3WkFraVNJNHErRHdwOTc3ams4OTl4em5WYkgxcTFiTysxYWZjR0pNc3ZmRHB3dkdSMC9hbURybXJGN0FiMUdoYUxLYWxXMVMrb1RzeE4wRndxb2hCQkMzTTZUVHo2SitmUG40OFVYWDZ6ZnRtYk5HdVRtNWlJb0tLaCtXM1IwZEpNK3F0M0I4ZCszNXJtU0VrZGJZcU9QRzNja3IrLzJBdHpVb2ZPbEhtc1NzN1ZLMTlHZFBIVWEzSFhWRmJMU2RmUTJGRkFKSVlTNEhiVmFqWGZlZWFmUk5rbVNFQjBkalMrLy9MSitXMVJVVkpOenk4b3V2MktQaDRjSFBEdzhrSmFXaHNXTEZ3TUFkRG9kSmsrZVhIL014YS9yN05xMUN6ejN6QzBvTGJ1RkNiQUFxQStvRmZIUlBnSjRGb0NqVEdaSE9IQlVnSHlHUXo1dGMxaVArdTQrVW5uWjRnZ2hGRkFKSVlTNHA2VkxsK0xRb1VOUXE5V050cytlUGJ2K2UxbHUybkFWSHg5LzJXcy8rT0NEK05PZi9vVEl5RWpzMnJXci9sb1dpd1Ztc3htbHBhVjQvdm5uR3czUWFrZ0lIcmFCSHp0U0laZVZOQm9FcEpLWVRoWVJDQ0NRQzRnQkFCa0NBQUU2clpsYjQ2Tk9jbzQwenJEYnREM2w5Y3NXU2tnZlJRR1ZFRUtJWW82RmhtcjlCbnRkcVdJSXQ5NDFlNko2L0lTSm1zZWVCQUNVbEpSZzgrYk4wT3RyVnNWc3JnVTFKU1dseVRYYjg4aGZsbVU4OWRSVHNGcXRlT1dWVitCd09KQ1ptZG5vbVBYcjEyUG16Sm53OVBTRStwNzdQMVBmYy8vL0dHTkZEWS9SSis0OVZ6STVjb2hHeTBad2poRUNoQ3ZBTUppRGg0RGhDZzQyREF6REdEQWVRSDFBdGNTUDhlZXk3bmJPNVhRVHFqTllZbmFmWFg0b3dLekhSL2ZGWSs2NnJTaXlWQ3RkRGxFSUJWUkNDQ0hkeWhJYlBZTXpUQkVZcHZHYUpVTkZEb0JWMmNHdDF2cmoxR3AxL1ZSU2tpVGgvUG56QUJxM29BSTFJLzZUa3BLZzFiYXY2NlBUNmNTS0ZTdVFuNStQMTE5djJxanBjRGl3Y3VWS3BLZW5JelkyRnA2ZW5pMWRqdmZibFpZRElBZEFveEZXSEJBc3NWR2ptTWdpUlFtdVJtZkoraGxNd0dzTUlxd3d1Q3JqbzVJNFo5K3BtUE5ubmVTWndoSVRHeC9mUzVrOTFOanlwK3R3MVZCL3ZQZjdPTXgrODN1NFpLNTBXVVFCRkZBSklZUjBDUjRXcHFrSTBGL3BxSzQ0M0tqdkpjT0xqR0VjQndBT0RpQWJRTHJnN1hsVWpMbVdBWGdHcUJuSkR3QjJ1eDNMbHk5SGFHZ29kdTdjMmFnRjFlbDBZdEtrU2UwT3A1eHpMRnEwQ0hxOUhtdldySUZPMTNoYXBEMTc5bURWcWxVWU9IQWczbi8vZlhoNWViWHJQZ0RBQUJrN1VySlI4MzRiMThHUXk0RC9Bandjd0pVTWJDcGptQ3BERGF0Z3E3YkVSVzJWWmY2bElGWi9ZOXgrb0tEZFJiZ3hqU2pnUDNmRjRLcWgvZ0NBR1dHRDhPS3RFN0ZrYzVMQ2xSRWxVRUFsaEJEU2FTcGpKb3dCWTFNWll6TnRqRThYd1RRR3JlZXRBRDZ2TzRaRGVwTkJITXBrK1gvbEZUd3hNQzNOQmdDYzcvVUZNTFhoOVRJek0vSHNzODhpTEN3TVR6enhSUDJnSlZtV0lRZ0NqaDgvWGovaHZzdmxnc1hTdGlmalhsNWVXTHAwS1VKQ1FpQUlOZDFKYlRZYlVsSlNFQmdZaUpVclYyTEJnZ1c0NFlZYjJ2OURhUVZUUW5JQ2dBUUE0SkdSK2lwUGNZWUVmZ05qYkJJWVJnUHNKa0ZrTjhteXgyOEFmTm55MVhxbUYyNjVHbk1pUWhwdGV6Z21ET2xuTCtDanZVY1Zxb29vaFFJcUlZU1FkcXU4YnB5ZjZOUk9sZ1RNWUp6ZERJYUF1bjBjaklQend4SmsvNGJubUJMUzNycmNkWGZ1M0lsTm16WWhKeWNIQ3hjdXhQVHAweUZKdjA2Q1BuZnVYSnc5ZXhacXRScno1ODhIVU5QMzlLR0hIbXBUL1NrcEtmRHc4RUJTVWhJT0hqeUlqSXdNN04rL0grSGg0Ymo3N3JzUkd4dmJhSjdWN3NCcUF2dm50WDlRZWMwNFA4RkRPNXVEVFRmdFNQMnE3amdPTUV0OFZBSTRUd1JubTAwMXJiTTkwcVB4NDdBb2JteVQ3YUlnNEkzYkorSGcrUktrNTF4UW9ES2lGQXFvaEJCQzJxVWlQbm9Xay9pWHNzQUVCZ0FNQUVjdWdKMWcrRkd5V2IvMjNKTmQwcDVybDVlWFk4NmNPWmd5WlVwOVFHU00xVCtDMzdoeFk1TnpycnJxcWpZUGtLcW9xTUN5WmNzUUdCaUkwTkJRekpzM0R4RVJFZlVEczl5QktTbXJFTUIvYXYvVUs1a2FGYVFGaXdGak1XRDR1elUrT2tQbWVFZVUyUmY2eEwyNXlsVGJkcjhORDhFL2ZuUFZKZmViUERUWTlNQjF1T2JGejJtTit6NkVBaW9oaEpBV2xjOEk2NmQyNktmTFlKSEdIY24xYTRHYXBNSnRGdEczRXB5bkNXQUpYSkMrTW01UDI5K0JXOGtBSEFBd2E5YXNKanNGUWFpZkVxcXptTTFtYk5pd29UMm4ybEZUcjJMNi9aeVNhNG1MaUdkTTlYc096QUl3bmpHOElZdnlhNWI0NksxTXdyLzFpY25mTThCdDE5KzhlcWdmMXQwVEE3VW90SGhjc0k4Skgvd2hEamV2K1I0T2llYkU3d3Nvb0JKQ0NHbWk2TnJ3UUoya3VnNk0zUUVYNG1XaDV0K0x5aW5oTDVsMjdpc0NBSlo0dXByamREL1dlVUhOQWFEb3NrZTVoeUxVaG1tbE1JQWpJVDBCUUVKcVpLUjZ0QmViTFhGMnQ4RFlkUnlZd1VYTXNNWkY1VmVBUFdsT1NGNm5aSzNOQ2Vsdnh1ZnpyNGRScTc3OHdRQ21qd3JDcWprVHNYalQ3aTZ1cktiTFFjcnBRdXc2a2QvbDl5TE5vNEJLQ0NFRUFGQWVFeEVxQ01MMUFMdUR5WmdJeHVxYXRWd0Fka0RHMTlaeXlkYnduRTRNcDBCTnEyUXVhcWFlOGdYZ2prdG0ybEVUVG5OcnYzY0xFOUxTbkFBMkE5ak1ZOEtNVnRId0lJRDd3ZGdveG5uckVtQTNHK1pyeHBOZk41M0gxdGVvdzdXakJtSjl5dkVtK3pqbk1IdG9VRkhkdGI4YmVPbTErUGFSRy9IUWhwMzRPUGxZbDk2TE5JOENLaUdFRUZqam96WnpzRG0vYnVFMmNDVEtESitacXRXYjJPN2QzYkZFcHhNMTRhOENnQnBBeTg5OWxTR2pwazU3N1ZlM1V6dkoveXNBWHFtTWk1cHFURWhwMU9Sb2lZdDZnWU9scGNySm44Y21Rckg1VmJjZWFyNmI3REJmTTRLOERGaTM2MUEzVjlTWVFhdkdPM2ZIWUZoL001NzVydTJMUDVDT29ZQktDQ0Y5VFBIVXFFRTZsVVBXSjJTZWE3RDVJSUJZeHJGZGx2bVdNdnY1cndidHllM1dFU21NTVk2YTRPYzJMWk05blNraDVlZUdyOHVtUjRXQXMrVU1RSlFZbFdlTjUvL1FWMnMvNktaZlFIb2NsU2hneGF3SkNPNXZ3a01iZHFMYTZiYmRlWHNkQ3FpRWtCWnh6dnVmTHJGOXZHWnY3clhueXUyc0srNVJsWGNDQURCeTJiQmV2MlJNcUk4T1Q4VVBneWdLWGZLenZKVFNtUEZlYWtGMUU4RCtBSVlZbVdzMkFaaGJ0MTlmSnI4QVU5b3pUTUVXTmRMMXpwMjM1UTcyTnl4Z3dFSXdOcHFEL2R1aWRhNjB4RWF0ZEZUSWEvcWxwWlVyWGFNN3V1ZnFFUmpvWmNCZC85MU95NjkyRXdxb2hKQkxjamg0NUo0elpadnYycmcvT0sraUt4dTFqRFZmU25ybEFqbjFSdnNiK1VOWEI3R2wzeDNwbGhCNEtpYll3MC8wbXk2RDM4V0Ezd0NzdGs4bnQzRkF3d0docmc5cDdkeWJwSmNMeTg1MklCdHZjZUJ0Vyt5RW15QUl5OEF3R1l6OVErMGxQbUdMajM3YUlsblgrdFYwRXlBTnhJOE13bzRsTjJQMm16L2dSRkdGMHVYMGVoUlFDU0hOY3JuNGZlK2tubjFyNmJkSDFiUVdkc2RGRERUekY2NGZqbHMreU1DTUVmMjc5RjYyMkFtVEpDYmN5Ump1NUlDWmdRR0FCTTRUR05pR1NwVjlROEJQV2RiTFhZZjBYZ3pncUpuMC82dkt1S2lwQUo1bGpFMlZnWmYxb3VGdkZmSFJzOHpiay9jb1hlZmxDSXdoeU51QUFMTWVmaVlkREZvVmJBNFhiSFlYT3ZLcEZleGphbmI3eUFCdkpDMjdCYjk1Nndmc09kbTdmNkZXR2dWVVFrZ2puSFBkQmF2OWpZZStQSGp2QitsNTdqaElwY3VZdFNxOGRlc29wSityeEVmNzhwQmYyVGtqaFNjRmUvTW5wZ1hqNXZmM3NXcFgxOC9oS0RIaFBjWVFDZ0RnUEYzbTJDd0l3bitOQ2NuMEx5cHBvcmFmNnJUSytNaFlBZUx6TWpEQ1ZDWmxLbDNYcFlnQ3c0elJnL0RiaUdId04rdHd2dHlLM0ZJclpNNWgwbXJnYmRCaWhMOFhodlkzNGNDNUVtdzlkQlp5Ry8rMzh6ZnBMcm5Qck5OZzlwWEJGRkM3R0FWVVFraTlLczZISENxd2JyNTN5NEhJekx6S2J1MGpxVFJ2blFwZjNCT082RUdldUNYTUh5dmlRL0RwL2dLczNadUx2V2ZiM3kzditoSDkrYjJSZ2JqbHd3eFcxeExkMmgrc0pTN3lPa0NJTXlha1BOSGMvdFRJU1BVb002NXpjWDdFTXpHOWZrNGV6dVcxRE1JQW1kbmZNaWRrMGlMbXBGVk0yOU4yQUxpbWVucFVTTU11SDJXVHgzcXJ0Tm9KeHUycFd4VXNEd0F3ZldRUUZzZU54YmJEdVhqMDA5MG9yN3IwTDVIZWVnM3V1MllVcGwwUmlGZTJaU0h4YUY2cjcrTmwwR0w2cUtBbTJ5dXFIWGhvdzA1ODBzd1VXS1J6VVVCdGhjOHlUdC8zMXM3c055dnRUbzNTdFNqdGtXbGgvTTZvNFgycVZhMnZjSEorN1krSEwzeHkzNmNIK2xYWTNYT2N6TndyQTNCbitJQXV1WFpJUHoyRzl2dTExVVF0Q3BnM2ZnRG1qUitBWGFkTGNmL21iSndwYTl2Z2lOK044OGVNSy9yamp2VlpySzJQRzYxeFVRdkEyT3ZnY1BLWThTK3d4SXl5dW4wVjhkRlhNUEE3R2NjQ3pwaXZJT050QVBQcjlwdDNwSzVxNCswSXFlZXhMZVZrdzllaXhtTUp3UDdQRWgvOUk1elNNdVBQSFZvdHJIMDFxVVc4UEdjaXpsZlk4TnUxUDhIdXV2eG8rbEtiQXk5dnk4U2IvOHZHOGhuamNldjRvVmk2WlErYzdWeUo2bWhCR2U1WXR3MVo1NHJiZFQ1cEd3cW9sL0Z0MXVsNVM3OUlYbjIwc0x6UGg5TkYwOGJJcTdabFVUanRaVGpuUXJWTGZ1TEZIU2VmZTNiN1NiZHROWjA2MUJzelIvcWlyS3B6dy9PVkEwd0k3ZDk0M1hWSjVzaktyOFRPVTJYNDluQVJkcDh1aGRUR2hQbGdkQkJHK3h2NUh6ZG5OLzJadHZCVDVvQm9qWXQ2bVRPMnVQWllsVTFVM1Y0WUUvYXhpUmx1bGdUK0p3QlRBVlp6SGM0UE1QQWpiYXVPa05aampGZUNzMUl3eklCYW5HNkpqMXJ0bEp4UGVUZjRwYWtyOVRkNDRPMjdwdUgxaEN6ODc5ajVOcDl2YzdydzFEZXBpTGtpRUJ2dW40NzdQMHhFbWExdDNYZStPNUNEUDd5WGdCSWJ6WURXWFNpZ3R1Q0hRMmZuUExabDc3cWpoZVVlU3RlaXRJWFR3cVMzZGgwU2h2dVpsUzZGZENMT3VmZlpNdnY3Zi83bTBJM2ZIYjdndHVFVUFINCtWWXFmVDVWMjZqV2pnc3o0NlkrUkFJQno1ZFhZZmFZTVB4MHR4dmRIaWxEU2dTRDgrTFJnNkRVaS92ejE0VGI5VFBta0VTYXIxdk1UTU56WWFEc1gvcTRURFM5S2dCbGc0RUFGNS93cnp1Vi9lKzVJMjl2dVFnbHBCZVAyMUJmTEpvLzlqNmpSL29NeDRRR0FMVklMNnJtV3VBbUxqUW1wRzdyeTNscVZpRGZ2bklLL2ZyRVg1OG9zTUdwVnFISktrTm93Y0ZPbkZpRUtETCtjS3NENWNodlczUldETzladFJXc0dmenBjRWw3ZWxva252MnE2NGhYcFdoUlFMMkhIMGZ4WmY5NjgrOE9EK2FXWDdpbmRSeXlLQ1hQOVovY1IwU0ZKYmgxZ1NOdFk3UFp4YWJrVm0rL2NtRFg4VEdubnpldG4xb3E0Wm9nWDRrSjljS2EwQ3F2M25PMjBhM2Vtd1Y0ZVdESWxHQ3NUVCtHYlEwVTRXTmc1ZzlxZm54R0swaW9uL3I3MVJKdk9LNWtjT2RpcUZiNEJNTGJKVG9ZQUJnQWNleG1UM3pXVThROXBXaWpTbmJ4MjdTOEZzS0F5UHZ3TkFlcTNPV09UQWJhK01qN3FQaTd6Ujh3N1VydWtGZi9GVzYvR21zUnNDSXloN0Y5L0JBRDg4OGQ5K051WHlhMDYzNmhWSSsrZjkwQ3ZVZUdsbnpMd3hCZDc4ZGJPZzNocHprVDgrZE9rRnM4dHM5bnh4dzhUOFdYbTZZNitEZElPRkZDYjhjdkpnbXNmM3BTMGNYOWVTWjhQcDQ5TUMzTyt1K2VvcXNycG9uRGFpN2hjL002UE12TFdMZnJxa0llanJjK3VMeUl5WU53QUU2YUZlT1BHRWI2NFpvZ1hSSUZoVTFZK0h2L09mY2ZuNUpSVlkrNkdyRTY3SGdQdzJzMmplSFpCSlh0N2IvTkxPRjZLSlNacVBBVDJQWUNBU3gzRE9mL01sSkF5NTFMN0NlbEt3Y0hCSG1hejJUeXRsRG5nclByelNpL05IUk0wNG9OYXNPbXlnSVAvZDNWazJTRzdQS016NzNsTmlEOXNEaGQyMUE1dTJuTWlIeE9IQmVEVzhKQldCOVNieGcyQlhxT0NTNWF4NXVkc0FNQzJRN21JSHpFUTRZUDZZOS9aQzgyZWQ2eWdESk5mK2dLSDg3dWxGd05wQmdYVWl5U2ZMWnIyeUliZFgrekx2YUMvL05HOTJ5UFR3aHdmSlI5WFZkcWRGRTU3Q2M2NXRxeEtlbW5KdDRjZldwdWMyKzcreEFQTldrd2U2bzNyaHZ2Z2hpdjZ3MXV2YnJUZktjbXdPaVM4Y2ZQSUR0ZmNVRzU1TlY3ZWVhWlZqK2E2azhpQXQyNE40NGtuU3RqSEdXM3JJMmVOaTdvSkRCczRZR2pwT01iWXpaYjRNZjdHN1Fkb2JodlNxWUtDZ25SNnZkNmdWcXYxZ2lEb0dXTytvaWlPWVl5TkFUQ1djejZHTWVaZGY0SmFqYjlZT1l3MkZ4YnFCTVJvQkdHVWl2V2JJR0pPWi8zbFpBeFlkdDE0M1AxdVF2MjJOMy9PeHNSaEFSanU1NG1yaC9yamwxT1h2OXNmSjlWOEJ2MTg5RHh5U241ZGUrRGxiWmxZZDljMC9PYXRINXM5NzZQa1l4MThCNlNqS0tBMmtKVmJQSEgreGwzZnBlWVU5Zmx3K3ZEVTBZNVBVbytyeXFyc05DaXFsK0NjRHp4YVpOdjB3R2ZaVnllZkxXL1hmMWVWd1BDM3VLRllNaVVZR3JIcEpWd3lSMXB1T1RpQVVYNHQ1cTAySzZoMDRLbHRKOXd1bkdwRWh2L01DZU9mWlJmaXkrekNOcDFyaVkvNkN3ZjdSeXNQVndHNnV3QzgzT1lpU1Y4bGhJV0Y2VVZSMUFNd01NYjBqTEVoZ2lEVUJjK3hBRVl5VnJmQ1dQTVlZK0NjT3dEWUFGZ0IyQmhqbGY2TW54c29zZ0FQOEFrM2F0Z3g3NFI5ZjMwYjJOZ1poVjgxMUI5ZlpaMkN4ZTZzMy9aVjFobFk3RTRZdFdyY2U4Mkl5d2JVWUI4VHBnMGZDQUI0Wi9laFJ2c3VXS3FSZnZZQ0lnYjNSM3BPODYyb1JGa1VVR3NkTHlxTHZQZWpuZHQrT1ZYWTU4UHBRMU5IMlRmdk82VzZZS1Z3Mmx0VU9aM1R0aDB2M3ZUN2pRZjhTcXFjbHo4bFJocGJBQUFnQUVsRVFWVGhFbHd5eDlQYlR1S3RYM0x4OE1UQnVDdDhBQWFZYS81dGMwb3lIdnJpRUQ3YTEvWlJ0ajJWUVNOaTNad3d2aTcxSExZZksyNzFrd2FWTE1FYUYvMG1iekExMUVVa0FPV004MUl3VnNyQlN4bEhHWUErMysySTFCTWpJeU8xRG9kREs4dXlWaFJGblNBSW93UkJHQStnN2s4SUFQRlNGNmdObnB4ejdtQ00yUUhZT2VkMkFHVUFzaGhqR1l5eERLZlRtWkdWbFZYLzIxZEZmUFFWSXVlUGNjYnVSKzJjRkJyT0h3TTZ0SGhUSStNRzlzUHNONzl2dE0xaWQrS0RYNDdnb1dsamNOTzRZRHk4WVdlTHY3RCtic0l3TUFZVVZsUmg4NzZUVGZadjJYY1NEMHdlVFFIVlRWRkFyWFhvZlBrdjE0MGNLRnczY21EWEwvUGl4b0w3bWZoZnZrcFdGVlJXWGZKRGpmUWNuSFBta3ZIb2E3dFByM3J5eCtOQ1ovM3JVV0J4WU1YVzQzaG0rd244YnB3Lzdwc1FoTGYybnNYbS9lNzM5Tm1zVmNGRExhRFEwam1yUXRYeDhsQmgzVy9IOEpkM25zYWVNMlZ0NmdZVGZUUkpBT015QTU0Qmg1TUpPQ3BKS0lEZ0t1S1NVR2hLVEN0aFFKLytMT3JMSWlNajFkWFYxVnBKa3JRNm5VNEx3SXN4TnBaelBwNHhWaGMrL1RublRLMVdYL0k2bkhPWk1WYU4ydUJaRzBMek9PY1pBRElZWXhtQ0lHU2x0WExBblgxNnhDZ25GMWNBdUlPekJuL2xPVXMySkNSLzNmNTMzTlRwNGtya2xqWWR1UGorbnFONGFOb1krSmwwbURsMnlDVUhNQWtNZUhEeUtBREF4clRqelk3NlA1aFhpaXY4UER1emJOS0pLS0RXV3JrMVEvWExxYlk5bnV1TjVrOGVKZWVWMjZqbHRCZmduSnZQbDl2ZldmcmRrVnMrenk3c2t2K21McGxqZlVZKzFtZmtkOFhsTzZ5ZlRvMHZmejhlNHdhWThFbG1QdjZUbkl2VTNJb09YOWZQcU1GL2JoMk5KN2VlUU5iNXRxKzRsVFJ5aXJ6Z3FZY2Y3bkFocEtkaG9hR2hHZ0Jhazhta2xTUkp5eGdMRkVYeFNzNTVlRzM0dkpKenJ0ZHFtejUxWjZ6Ulh6VUpqWU5uTmVmOEdHTXNnM08ranpHV3NXL2Z2cU8xeDNXSUpUNWlISWZxR1NmSDdDWTdPZWVpSUMzOWYvYk9PenlxS3UvajMzUHY5RjdUZXdJSmhCb2dDRmhvWWtIRnJvRFkzYld4K3FwcjJiWFh0YTY2OXE2b0s2Z3I5bDBwb2lCSVNXZ0pKQ0VoSWIxTkp0UHJ2ZWY5WXpKeFVta1RBc245UEE4UDk1NTcycDNKelAzT09iOXl0R05FSWhXeDJOZmNlL2EyZ3VvV0ZOVlpNQ2JSaUNWVFIvWXBVS2RueENITnFBRlBLVjc3cGJqWE9oU0EyMzk4SmlVUkVBU3FnTUNReEVkcHpzNEd4NWRYZkxaN2RMbmwrSTVHbEtpUlFpYUt2bjVXU0ZpOGQzRXV4c1NwQVFCWDVpWGd5cndFRk5iWjhmTEdhbnhUM0F4UDhQQVhLWk8xTXJ4NTRTZ3MvYmFVVnJTNkJRZENnVEFFQUp1V2xpYlNhRFNzMCtrVXFWU3FISVpoSmpFTU14bkFKQUNqRWZIY0ZZbitlQVJIaUU4S2dLT1Vjb1NRSUVJQzB3VmdGNEJ0SE1jVmlFU2liUVVGQmRVRGZVUDJtWk55R0laNUJpRG45dm1IVHZBLytlcUNEZEVjVnkwVHcrTHFPL1RkYTc4VzQ3V0ZwMkxlNkdTb3BPSXVkcXBocnBnNkVrREk4Nzh2c1FzQU5xOGZjakVMVCtDb2RieEFsQkVFcW9EQUVDTkk2VVdmNzJ6ODhLYXY5aWk5UnlEQWpoVU1BZTQ0SlEyUG5wN1pmV1ZvUUVrM3lISHhtRmlBQXN0M0hkN0tiNlpSampjdUdJMnJWeFNoenU0VHhPbndnWmswYVJMYjFOUWswbXExck0vbmt5dVZ5b21Fa01rTXcwd0NrRWNwVFNVUmY4ZzZuYTVISjVSU1NnZ0pkaE9mTFFBS0FXeWpsQll3RExPdG9LQ2diMFYxakhETW52SVlJZVQrZzFUakNLRi9pL2JZTGw4UUhuL2ZndkhMd3YzNDV5VXpvSkNJc0doS0Z0N2EwTlVCU2lVVlllR1VMQURBZXh2N0Q4OHFaaGhrbURRb2JvaHVFaENCbzBjUXFBSUNRd1JLcWRqaER6N3h0eC9MN25yNXQrcmpYanhwcENMOFh0Mk9lZThXUkxYZjJaa0czRGNyby9NOHdQSFkwZURBcjVWV2ZMKzNCWnRyYkRpU1FBQ2pZbFgwbFhOenlHV2Y3a1NyKzhnZHpZQitNNTBLRERJNU9UbEdoVUl4QmNCVVN1bFVBRk1KSVFaS0tXSmlZZ0FBaDdEOURnQ2dsRllBMkF4Z004ZHhtM2Z0MmxVQTRJVFlVMWF0M2ZxZ2EzYitkQkRNN3JNU3hRcmxtbTNib3oxMmk4TUR1YVJ2TndpTHk0Y1ZCUlZZTW5Va0x1OUZvSjR6TmcxS3FSaHRMaC8rdmJYL2NGRjZoUlFCN3ZqOUlUK2NFUVNxZ01BUWdGSWFXMm54ZlBibnIvYWN1cjdLZXRUNko5TWdSNnM3QUp0MzRKNmw3ZDRnTmxSRk53ajJ4QVExYnB1Uml1cDJEelpVdGVOL1pSYjhyNnoxcU85allxS0dQblBXU0Z5d2JEdnNQbUVyOEVSbDdOaXhHU0tSYUNvaEpDdytKeEZDK3ZReTZtZGxQMGdwM1VFcDNVd0kyUndNQnJmdTNyMjdGRkgwWWg5c0NFRHAyaTN6M0xPbi9FSUptVUhSL1ljVjlYTTg5K0JBak4zczhNQ283RC9EK1BzYlM3Qms2a2pNeUl4SGdsYUJldHNmcGt6aDJLZGZGbGJBZnhEeG1XcFVnNk5ENW0wYlVnZ0NWVURnQk1jZENFejd0Y3I2K1pMUGRpY2VxYWU2VmlZS3BTZk5OT0NjSEROK3JiTGl6Ly9aRStXWkRpd2lobUJDZ2hyVFg5dU0wdGJvMmQzT1NOUFQrMmFtNDl3UENzbnhiREl4ekNGNWVYbDVoSkNwK0dQbE03dmZCbjJMVHh1bGRGdFlmQVlDZ2MxRlJjTXpPUUlCT0dyalp6bDFUQUVCR2R2dDJnZmFkWVhsQXpFdVJTaWtGRXRJbitKeC9iNEdWTGJha1c3UzROb1pPWGo4aDBJQW9kaW5NMGNtZ2xMYW1UbXFMMVJTTWJKamU1cGlDQndmQ0FJMWl2enpvcE53SUNKVHhiRW1VYXZBMzcvZGR0QmZqQUpEQjQ3U20xN2ZXUE92ZTM0c1pROG5ZNm1JSVJnZnI4YXBHWHFjblczQ3RKUlFlbElBV0wzUGd0dStLWUdFamU1R05FOHhvRUgyZ3p6Ris5dnFvOXJuR1NOTjlQb3BpYmpnbyswa2NKd2xDQmd1akJzM1RzbXk3R1FBa3htR21VUXB6UU1RVHlsbENTRXNBQkdsbEFWQTZFRld3aWlsZFFDMkFTZ0FzQzBRQ0JSU1NsMDJtNDNUYXJWY2NYRnhFRUo0THdBQW5UbFRSTmF0QzVLQ2dnQ2RtWmJ2Wk13N0NDRWgwVS9ocFR3ZUdzanhmeW1yeCt5Y1JLemEyM3ZhWUFyZzlWK0s4Y3hGMDNCSlhtYW5RTDFrVWlqMjZiWURMZGhkMTlidkdLZU5URUJkZTg5UVZnTEhCNEpBalNKVkZnZGVXdGYvTDdhQjVJTHhxU0dSSWV4QURua29wY3BtbC8rTjYxWVVMZnBzVitNaHVjQW5hcVE0TlYyUGVTT05PSE9rQ1RwNTd6dWJjMGNZWVgyNGI3T3pJNkdzeFlWTFB0bUpzaWl1YkE0MGw0eU54ZGs1Wmx6MjZVNFNkVzBxR0tFQ0FFYU5HaFV2bDhzblUwb25FMEltQWNnRG9BTEFkZ2hRRVFBR0hhOVlwQUNOWEFFbGhGQks2UjVDU0VISDZtY0J5N0pGZ1VBZ2FMZmJPYVBSeUJVVUZBVFJ6eFo4YlczdlFtZzRZcDg1S2NmRnVuNXd6cHd5WGJWdWF5TlpWK1Z0bnFtY0xHZVZPd21RUVVDZlVLN2JPcUN4NWY2em94TC92R1I2bndJVkFKWVhWT0NwQzA1Q2JvSUJZeE1OS0twcnd3MGRzVTgvMk5TL2N4UUFMSms2QWwvdnJJemFuQVdpaXlCUUJRUk9NQ2lsbVVWTnppK3ZXbEUwYmsrVDg1Q2xEazhwY3VOVW1KbGg2Q0ZPZ3p6RnM3OVVvdExxR1lENUF2OHBhb0k3Y09Jc1ROMHdKUkZqNHRYMG1zK0xCQ2w1WkpEeDQ4ZVBZRmwyQXFVMEhGZytoeEFpcDVSS0NTRVNBRkowUElONjIyNFBsM1ZrTnRyWkVkOXpCNlYwRjgvekJ3RDR4V0t4ejJLeCtLcXFxbnpvUjN4V1ZWVkYrLzZHTE83WitSZndCSjhEWUNsRG53ZXdHQUJpMWhVN3JUTW5UQkl4a3QvY3ZQdkZhSXlsRUlzd0p0R0FMVlU5WTVBMzJOd29iN1poU3FvWld3KzA5TnErcnQyRjczWlhZY0g0ZEZ3NU5Sc3JDc3FSWWRMQTd2WGpvOS9MK2gzN2xLeDQ3R3UyWXdpWkRRODVCSUVxSUhBQ0VRelNjMWJ1YWZuNGhpK0t0TTUrd3JEMFJvUERqL3YvVjQ2SFYxWGcwbkZ4K0ZOK0lxYW02QkRnZU56NDFaN2pOdGorc2VhdnA2WkJJeFBSMjc0cEVjUnBMK1RtNWtva0VzazRobUVtY0J3M2dSQXlnUkNTUWltVkFwQVFRcVFkSXBRQmVvclBidkUrTFpGWmpZTEI0QTZXWmRzOEhvK1BVdW9YaVVTKzR1TGk2S1lBRStnVkNqRHUyZmtQOEFRUGcxSUtndVdxdFZ1dmlLeWpYN2VqSFVCdU5NWkwxQ254OGJWejhGdDVZNjhDRlFCZVdMTUxIMTQxR3hlODhkOCt6WVBlMmJBWEM4YW40Nnd4S2ZBR1E4NlFLM2RVOWh1QVh5WmljZGZwNDdIdzNkVzQ3OHlKUjM4ekFnT0NJRkFGQkU0QUtLVWl0ei80NEtOcksrNS81cGZLb3hKT29leFBEZmgwUndQR3hha1FyNUhpZjJXV2FFMzFoT2J4ZVZtdys0SjQ0S2Z5QVJXbjVEamQ0OC9KeVRISzVmTHdpdWQ0QU9NQW1BZ2hVZ0NTQ0JGS0tLVmdtRCtzUzdvSlVVb3ByUXl2ZWhKQ3RnY0NnV0tlNTkwTXcvZ2tFb212b0tEQWp4TWs1TkpRaDA2YkpuY3BBcDhEbUU4b0FoVE0zYW8xbTZPeVN0b2JNekxqc1B6NjB4R25WZUMzOHI1L0dMZTVmSGhwN1M0OGYvRjAzTGJpdDE3cnJOcGJpeWE3QnpseE9sdy9JN1M5Lzhhdi9UdDRQblBSTkx5NFpwZVFSZW80UnhDb0FnTEhPWFk3TlZWYnZSL2Zzbkx2NmFzckxGRlZOcnNhbmRqVk9IaU9mY2NUTDUyWFEwdWFYZVQxMzJzR2V5b0RBUmt6Wmt5U1NDUWFTd2daU3dnWkEyQVVwVlFOUUFsQUFVRFJJVVQ3N2lRa1FvTUFTaWlsdXhtRzJVMHBMUW9HZzVVQVhEelB1d09CZ0x1MHROUU53UnIraE1BNVoweXNpM0xiQUNZSm9DNmVZcjc2NXkyL0RNUllCTUJOcCtYaTZRdE9nbHh5YVBKamRVa2RSc2JxY084WkUvR1AvL1VNdVJya0tkNWNYNHdINTArR1dTM0g3anBMbnl1eURBSCtkdFlrRk5XMzRlZXk2RHBVQ2tRZlFhQUtDQnpIK1AxMFVrR0Q3WXNyUHR1VlZtZjNEZlowaGlRc0FWNi9ZRFJkWDJrbHk3WTNEUFowamdUUitQSGpzeG1HR1VzcEhkTWhRTk1SRXAyZDRoTzlmTi8zWXZ2cEFGQUVZRGVsdEpqbitkMHN5elpTU3QwTXc3Z0F1QXNLQ2p3UURQZUdCTzVaazJmd0lHdEFJQVZGSFFud1UxVHJDd2JrUTZDU2l2RGN4ZE03VnprUGg5ZCtLY1pWMDBiaXJTdE93MjNMTi9SSVMvckJwbEpvNVJJQXdMclMzb1duVWlMQ2k1Zk93THF5ZW55eXBmL2cvUUxIQjRKQUhXQVNkUXJFYXhSUjc5ZlA4ZGgxa0JBYUFpYzJsTkkvdjd1MTd1WGJ2eTJSREdSNHB1R01oQ1Y0KzZKY3VuSlBDNzQ2aHFFdTlYTEpJYTJFZDRSWUdnVmdGSURSaEpBY2hFSXNxUUZvQ0NGcVNxbTZMM3ZQQ0NpbHRBbkFYZ0I3Q1NGN2VKNHZaUmltamVkNWV6QVl0TGUxdFRucTYrdFBuREFMQWtjRm5UUko3R0tZcndGSUNiQmhyNDJiUGJtZzRPaFNwUFZCcWtHRlQ2OC9IVlBUWW82NGp3ODNsYUcwMFliUC8zUUdsdjFlaXM4TEt6b3p3bFczT1hIbkY1dDZiU2RpQ0M2ZGxJV3JwbVhqZ1crMjlMbTZLbkQ4SVFqVUFZYmo2WURFSlJWU3N3MTlLdHM4YnlqRURONjZjUFJnVDJYSWttNlFZL211Sm5Jc3hlbmtKQzMvMEp5TS94Um5aeWUweU9VakNTR2pFUEp3ejZhVUdoRVNucG9PNGFsQUwwR3B1b1ZZNGdDVUE5akw4L3planY4cldKYTFjeHhuOS92OWRxVlNhUzhzTEJ3UThTRndZa0lLQ2dLdU9mblhnMktDY3UyV2h3ZHFuSmtqRS9EcGRYTVJvNVlmZFYrL1Z6Ymh2TmQreFBVbjUrQ2JtOC9DMnRJNi9GTFdnTDJOMWk3MnBFcUpDS1BqOVRodFpBSm1qa3pBVDN0ck1mK1Y3d2MwRHJOQTlCRUU2Z0RUYVBlZzBSNzkwRDJEemNTSkUzbENDQStBcDVUU1hvNXB4emxQQ09seVRDbmxBWFRXNnlqdlBJNjQxbXZmTkJRTWtlK2pmWTlyQ0FYZURwZDNsbldmVjJUOXlQYVI5OVF4Zmw5ejdKd0x6L085WHUrbGZaZDdqanorcnJBY2Q2OGJsZ2xzamhsWFQwcEFaZHV4KzN5T2kxZnovMWt5L29mTHpwOS96WXZ4R3FlRkFpKzVPTlR5UUFBOWhDY0FlQ2lscGVoWStRU3doeEJTeDNHY2crTTR1MVFxdFJjVUZEZ2dCSmNYT0FoMEprUnVkc3BFNVpxdFc4Tmx5alZiVmdKWU9aRGpuak0yRlNaVjMybExMNW1VaVFuSnBpUHFlLzZZVkZ3MktRczZoUlJ5TVF0ZmtNTytaaHU4UVE3RjlXMzRidmNCUExkcTU1Rk9YV0NRRVFTcXdKRkNFUXFnemZieVVPMzFQSHg4S0hVR292M2hqQkY1ZnJBK2UydmZqM2Z6SVkvdmJPczk5cC9BaVVsT2pJcGZ1V1RDV3JOU2NzR1gzdFlSVkN5aXFRRDVVQnY2R202aGRQY3lOL2ZDTDE2K3VJMlFab2ZEWVMwdkw3Y1A4clFGaGdDZWVmbnByaURkREJDejY3UXArY3BmL2hDcEE4MWRYMjVDcGNXQnB5ODRDVEl4MitQNjV3VVZ1UCtiTGNkcU9nSW5FSUpBRlRnaXRtL2ZIdjZtSVFDWW1UTm5rcGFXRnNibjh4R3YxOHNZREFhRzR6amk4L2tZbnVlSlVxbGtBb0VBdy9NOGtjbGtETS96UkNxVk1zRmdrS0dVRXJGWXpIQWN4L0E4VDNpZVp5UVNDZWs0WjhSaU1lRTRqaEdKUkF5bGxGQktDYy96RE11eVRQZGpTaWxES1NVTXd6RGRqMW1XSlJGMW1JNXkwbkZNS0tVTUFNTHpQTU9FRkNZaGhERGg4ZzQ3djhqMlhZNGpyNFhyUnJhSnJOKzk3NDQyQkVCblc0VldmeGNnaEg4YUNtUWE1WFRsa2drYjR6WFNjd2doUVFCN3QwMmFKTTNXa3I4Uk1QZURRR1FtWk93ZFN0SDdkeWdCQXF6azVURi9WZ3NDVmVBb2NjM09mNXpqOEhjUUFnSzRXWlkvNXM0THI2NHJ3djRXRzVaZE13YzZSYitCSWdRRU9oRUVxc0RSUWdGdzY5YXQ2MUlvcEEwOGVtNHhtSWV0UUpXeUJPOWZNZ1lOanVqR2FIZjRnbmg0ZFVWVSt6d1lLVG9aWGJsa1lrR3FYbllHSWFRekZFT0hROG9qQUI2aHVia1NaNXppZmdMOEhTQU1CYzRuOHVENXJqbjVHNVJydHB4eVRDY3NNQ1N3ejhrM3NxQzdLSkFBQUFSNFU3bG15NDJETlo4Zmkyc3c2NS9mNEp1YnprS3lRVFZZMHhBNGdSQUU2Z0Nqa29xaFBNUjRiNGNEUnlsYW5kNm85eXNnY0R6QU1nUjJINGM3dno5NFB1M0Q0WU5MeGtTMXY0TVJyNUhTbFZkTzNKMWxVc3doaFBUcElVK0tpLzBveG9NQUhxUXowMlF1TnVaUkFIZFJ5bjhaV2M4N2UxS21uZmMyeGF3ckZvTFhDdlNKWS9hVTVRUzRsSUlBb0Q0UlQ4ZkxmdDRXM1EvVEViQzdyZzB6bmwySkwvNDhEL2xINGRFdk1Ed1FCT29BazJaUUlUdFdGL1YrUFlFZ2ZpZ2VrZ0hGQlk0UkdpbUxlTFVVTVNvSnpDb0pZbFZTbUpWaVNFVU1PbXdOUUFoQUtSRGdLUnkrSUJ5K0lLeWVJR3JhdlRqUTdrRzkzUWZCTWJaM3pDb0ovZktLQ2FXallwU3pDQ0dIdkZWUDFsVjVnYXE3QWR6ZC9WcVFzQzhwV09WODU1eDhFT0M3Z005em0yN0Q3djFSbmJqQUNZdHpidjcvZ2VKNS9CSDU0VDNWbXEzWERlYWN1bE52YytHTWw3N0RlMWZOd2dVVDBvL0ptQVJBc2tIVmF3WTNyVnlDUkowU1FhN25GMW1BNDFCdkc2RElhd1FCaEh3akJmcEFFS2dEVEZHREZVVU4xc0dlaHNBd3h5QVhZMHF5QnFOalZVaFFTNkdTc3ZBRktRNVlQYWl6ZVZGajkySmJqUjJOVG4rZllkRVVZZ1phbVFobXBRUWpURXFja3E1SGtsYUtBRWRoY1FkUVdHL0gxaG83V2x4QzZuUzlYSVF2Rm8vZlB6RkJQWk1RRWhXYlB3b3dMa3BiME9GSVI0RnpSQkxaZk5mc2ZDOGx0SlFHbVR2VXYyeitPUnBqQ1p5WVVCN3BoSUNBMGhJR29ybUt0WnZxQm50T3ZlSHdCWERaMnovaCtZdW40MWprZktBQUhwby9HVmROeSs3MStzMm45ZHhab1pUaWlSOEw4ZkIzMjZJK24weXoxdi9rK1ZPdkk0UzBScjN6SVlRZ1VBVUVoaUFNQVNZbmFYQkttaDdKT2hsOFFSNnJ5OXZ3d2JZNldEMkhuMzg2VGkzQldTTk51SHg4SEM3K2VHZVA5S2dpaGlBL1NZTWJweVpCSnhmajkrcDJmRi9TQW5jZ2V0R1BuandqQzNtSkdqeTBxZ0tiYTJ4OTFpTUFQcmw4TEJRU0ZwZCtzaFArWGxaR0JoS05WSVFWaThjZnlFL1d6aVNFUkMxT0dBRjRyTjE2RFoySkd4eHNqcGFsbXFXVTRGNEt5QUV5Z2JCMGpYUE9sQUFCYVhGeHJoekJER0RvMHpJalcyMytyZFFSUGxldDNYSzc4OVM4MTFXL0ZwYVE0enpiRjArQi8vdDhJOUtONm1NeTNxMmZyVWVHU1lOVFJzUWZVdjJQTnBjTmtEalYrRCs3YnM3aUNjbW0vMFM5OHlHR0lGQUZCSVlRQ1JvcExod1RnMUZtRlg2dmFjZTcyK3JRZmdTQ0ZBRGkxVktjbFIwU3BTZW42VHBEWU1WcnBIQzBkdDMyQ3ZJVUc2dHQyRmdkRW80VEV0UjRkRjRXYW0xZXZMMjVGcTRvQ05YZGpVNzgzeWxwK1BOVVg3OENkV3FLRmhlTWljVlhSVTNIWEp3cUpTdytXelN1OXVRMC9XeEN5SUI0Q3BKMUNBSWxGZ0FQVStBUnpCdW5jSExTY3dqQk13QkpBYWd2VXB6K1BCT2lTZTU4cldiTGx1SHBjVGNFY2M3Skd3ZUl2Z01RN3pobFlvSjYvZllXb09OSHpLK0Zld2Q1ZW9kRnBjVng4RXBSd0JQZ3NQaTlOZGgwOS9sSTFQZnZwTFZxYnkzKzlQRXZVWjlEaGtuai8vZDFjNWZrcGNaOEVmWE9oeUNDUUJVUUdBSWthMlc0OGFRaytJSTgzdDFhaDFmc1IyNmZUQURNRzJuRVplUGljT200T0xCTVNKaTJ1UU9Rc0FRSkdpbktXdnUzeTlwUjc4Q09lZ2ZTOUhLOGNHNE9YdDFValYwTlI3ZWc5ODNlRmpoOFFaeWRZNFpNeE1BYjdGMzBYakV4QVFEdyt1L0gxa1piTG1LdzdMS3hqYk15RGZNSUljZkVMcFFBRkQvdGNnRllEbUI1NWN3MG1VbWkwVVRXeVdlblRLUXF1dGsxSjk4RFNvdEE2U1BLbjdmOWNDem1KeEJkWEhQeXo2SEF1NkRVM0dsUUtSYU5BaUFFVFQ0RTZtMHVYUHpXVDFoMSs3bFFTY1c5MXRsZFo4R2lkMWVCaTdKeGZicEo0Ly9raHJsWFRrcUpXUkhWam9jd2drQVZFRGlCVVloWjNEbzlHWEl4aTMvOFhBbUhuenZxUGltQXpkVTJMSjJlMGlsTzExVzA0YUtQZDhBZDRIdHhNK2liS3FzSE4zKzFCOC9QejhZNzIrcFExSGprSXRYbDUvQkJRVDJXVGsvQkpXTmpzV3g3UTQ4NmFpbUxSUlBpVU5Mc3d2cXE5aU1lNjNDUnNBVHZYVHFtWlc2RzlteEN5S0N0WUtXdnEvSUM2QkxlZytlUlRoZ0NDaWhBU0Q0SStkNDVKejhJQ2c4bCtCOEJlVXkxWnZPdVFacnlVVUVwSlFBa0FLUUF4QWdsRHpuZTRCRnlodkVCOEhka3JUc3NYSE1tL3cwZ2Y2T1VLanF5aDRCUStpZUZqZitBaE1LVkNSd2lXdyswWU9sbkcvRE9rcG1kMzI5aEdtMXVYUFRtVDdDNm8ydEhuMjVTK3orNWR2YlYrU2t4eTZQYThSQkhFS2dEelBUMEdFeE9NVWU5WDZjL2dQYzJsVVc5WDRFVGh6UzlIUGZQenNEamF5dmdEdkQ0Kyt3TVdEMEJORHI5YUhINjBlTHlvOWtWT3U1dUM2cVNzRGhqcEFsZjlwS0RQbFV2dzhvbEU1QVRFOW9HKzZxb0NWZXVLT3JNWTMyNFQxZU9Bbi85c1F6dlhUd0dTNWJ2UHFKN0RmTlJoMEJkUERHK1Y0RjYzdWdZeU1Vc1B0cGVmMVRqSEE0aWh1Q3RpM0xiNW8rSU9VOGlJZHVQMmNDSGlQcm5yU3ZvcEVsZnVSVXdjV0oyUGdHOWl4Q1NEUUkxQVM0RzVTOXl6cG5pQnZDRmFzM1dxd2Q3dm9lSkdJQVpRRkxILzVMQm5VNnYrQkZhNGF3RjBOeHhmbERjczhjbmdrZy80a0ZQb2lBS0FLQ0FnL0w4RlRadjQ2cmtUYlZETDRmMk1XTFo1aktNVHpMaTlqbmpPc3NjM2dBdWV2Ti8yTjhhM2R3WWFVYTFmOW5WYzYrZG1oNzc3NmgyUEF3UUJPb0FzN0d5R1Jzcm13ZDdHZ0pEakJTZERIK2ZuWUdiVis1QmpsbUpWZGRQUUpLMjczelhObThRZFRZdjZ1dysxTnE4eUV2UVlHeThDajZPeDNkNy85Z2RWSXBaUER3M0U2NEFqOG8yRDM3YTE0cmJ2ejM2OElrQmptTFRnWGJrbUpVb2FYRWRjVDlGVFU1c3FiSGg1RFE5NHRWU05EaDhYYTdmTUNVSkxqK0hkN2NjRytkbGxnRC9XakRhdG1DMDZTS0ptUHgrVEFZOUFqcFcyUm9BdkFQZ0hUcHZuTkxtbGNXd0l2NUtFT1l2QkRBd1BQOXRaQnZQclB4RlFRS2pTdHIyRnZteDNOZHJ4NE9QRkNGeHVtbXdKM0lJVEFOZ3d5RUsxQ0F2OGpFc25Ra1FCc0JlUXZqRlNtN2I3cEFOc3NEUmN0L0szNUVUcDhPWnVTbndCVGxjdjJ3ZE5sZEY5MW1kYWxUN1A3aHExdlhUTW1NL2lXckh3d1JCb0FvSW5HQXdCSGg0YmladVhya1hjakdMVzZlbm9NTGloc01YUkl4U0FyMUNESVowM2JyU3lrVFF5bFFZSGR2Vk9lRGRpM0p4OHV0YnNNOFNzaWwxQlRoYzgzbHhyK05tR09TWWxxTER6RXc5dmk5cHhjcml3L3N5dC9tQzBNaDY1dUkrWEY3L3ZRYnZYeklHMTA1SnhCTnIvekQxekRFck1UVkZpODkyTnNMdUcvaG5PRU9BNTgvSmRpMGNIMys1VEV6V0RmaUFVWVNFN0ZZckFUeENnVWV0Y3lkcDlEOFhkTEcvNEJnOFRJQVJMci8rUmVmc0tYWVFZcVdVZmgwSTh1OFpmaTA0dXFYdzZDRkJhT1gwUktEUEZWN243Q2xYVTVDL3EzalhSTkxoNEtaWlY5RHFuSmwvTGZWN2YxUnQzTlZ5dkh2bG4yZ0VPSXByUHZ3WnY5NjFBTy8rVm9JdnQwZlhiRHpWb1BhL3YrUzBQNTB5SW1GWlZEc2VSZ2dDVlVEZ0JHTjZxZzRicXRyaERmTHdCbm44NlQ5N3Vsd1hNeUZIcGlTdHJQTmZva2FLMGJFcW5KYWhCd0JVV054WXQ3OE4zKzV0d1lIMnZuY0tSNW9VdUhWNkNzN01OaUU1WW9YMjNGRXgrUHVzRE5UYXZLaXhlVkZuODZMQjRVZXowNDltbHcvTkhXWUd2Z2d2K2lsSkdueXhxL0dvNy8vYkRtZXBTOGJHZGhHb2l5YkVBUUJlM3pUd3psRUV3Qk5ualBCY016bjVDcW1JL0hmQUJ4eEFDRUN4dXFCSFdBU2U1NjhoRFBOWEFySUFCRG9BT2tMSTdSSVJjNXR6VHI0UGdKMVFXaDd3ZTgvUmJkZzlXTUdlR1J5ZjIvcTlJVVdIalN3RldNL2MvSnNwajcrQUlJa0NNZ0xBUTJTNUFEYUhHNmpXYmZsd2tPWTZMR2h4ZW5IcWMxK2pKY3BaR1ZNTUt2K2JpMDY1NmJUc0pPSDlPd29FZ1NvZ2NJS1JZMVppUXo4T1FBR2U0a0M3RndmYS8valNqVlZKOE9EY1RLd3V0MkJsY1JQS0xYK0lVaEZESUdGSnJ5R1o3TjRnRmsySWgxTFNkZVZUS3hOQkc2ZkNtTGkrdzdYNGd6eXUvYUlJWHhZMVkycXlGczNkQk91UkVuS1dxc1BTNmFuSVQ5SmdTNjBkRXBiZ21zbUoyTlhnd0piYXZrTlFSWXNINW1UNGI1NldkSjFVUkZZTytHQ0RoT2JuYmI4QitJM201a284c1NKemtKT21FSlplU2dndUJ4QUhRQVpDVkpIaWxBTEVOV2ZLUDNtZWZ0N1IvcGpDOHp6T08rODhQUExJSTVnMGFWSm5lV2xwS1o1KyttbTg5OTU3QXpyMkxiZmNndGRmZjczMzYxczNwM24vK2VSbHJ0bjVrMTJFSm9CQzB1bHhTTEdUOExqZjNoWW9HckFKQ3ZSS3RNVnBzbDdsZjNQeGFiZWNQanA1NFA3WWhnbUNRQlVRT01Gb2NmbVJZWlFmbGkxbms5T1BXMWIyZEM1WFMxbDh0bWc4Wm1YbzBlb09ZRU9sRlZkOVhvUkFoNUJzZFByeDNLOVZXRGcrRHVkOHNCMWlsaUJOTDBlNlhvNDBneHlKR2luaTFGSWthS1NJVjB1aGtZVytVdXplSUs1YXNSdi9MYk5nZkx3S1MvSVNjT3ZYMFhOdS82aWdBVXVucCtLYUtZbllVbXZINlNPTU1Da2xlT3JueXFpTjBSZDNuWllhdk92VTFCc2xJdEd3Y0hvZ3hjVitGS01PUUIxQ3RwNy9aNTA1UWNmd1VqTVI4VG1SZGR1bVpxbWxJTGN4RExuTk9Ucy9DTkIyQ3RKT1FLdDVrSi9ZSVArVDh0ZHRBK1pJOXRWWFg2R2xwUVhQUGZkY1o5bUlFU1BnOS90UlUxT0RoUXNYZHBhZmV1cXB1UEhHRzlIV2RtaUp2dFJxTlNTU1B4WnJlWjdIczg4K2kzdnV1UWRBS1BQUWxpMWIrbXdmK0hIbE0vRDVDQ1ZBYU4yYS9rSW9mWVlQY2x2RGNVd0ZUbXhDNG5UbTBubWprOTRaN0xrTUJRU0JLbkJZYUdXUzQ5VlpZdGl3YXA4RmIxMllpLytXdHVKb1F2VVo1Q0w4WjhrRVRFM1JBUURhUFVIYzhYMXBwemdOODhyR2FyeTFwUlp0N2xBMG0vMXRmWnNFYUdVaXBPbGxjTi8yakhRQUFDQUFTVVJCVlBvNVZMWjVzQ1F2SGlOTVNpeU5vamdGL25DV09uZVVHVXUvTHNGVmVZbXdlNFA0b0dCZ25hTnVPU21GZitUMEVYOWhDWGwvUUFjNnp0R3YyOUVPb0IzQXZzaHlnd0UrdDQ4K3pnTVhFMEp5QUdJaWdBa2dXUXd3bTRxWmZ6aG41d2NJY0VDNWRzdUlhTTZwdHJZV3k1Y3Z4NWRmZm9rNzdyZ0RiNzc1SnZSNlBUWnUzSWhYWDMwVmp6NzZLTFp0MjRhbFM1ZDJ0bkc3M1pnM2I5NGg5Zi84ODg5ajVzeVpuZWVVVXF4WXNhSlRvSVk1L2ZUVHU1emZlZWVkT1BQTU0wRkVJanMwMmxkRlZzdEhkdXFwRXpKOURTMVNEZXJBcXd0bjNINUdidEpiZ3oyWG9ZSWdVS05JbkVhQjg4YW1EdHI0bytMMCtLRjQ0T3p2MG8xcS83OHVtN0ZrNHAwRE5vVEFJZUFPOEhobFV6WCtjZFpJM1BkakdZNWsxenhXSmNGM1YwL0VtTGhRbXNIaUppZk9mTGNBcmU2ZUlSV2RmZzQ0eFBpcU5tOFFPeHVjbUoxcHdPMHpVdkg1N2lZc0srd1pEaW9haEoybEZvNlB3MWs1Sm55NnZTR3FxVlc3YysyVVJQck1PU1AveWhMUyt4NnVBRHE4L1I4QThBRE56WlU0RTFrZERVajBMSkROZzh3akRFNEhJU05ENlZuL29IbG1ya3JCS3RzQnVFRGhwb1M2U2VpNGlvRHM0Z25kRFFSM3E5WnNMeUdodUtJOWVPdXR0M0RiYmJjaEtTa0pzMmZQeHBZdFczREdHV2NnSVNFQmQ5OTlOOGFNR1lNdnYvd1NITWVCWlVNbUt3cUZBZ1VGQlZGOURWYXRXdFZydWVTZWgyK1FzT3c2UXNpUVhpMmRraGF6K2FrRkp4a0dleDdIRXFtRXdjSXBXU3RqMUlvM0Juc3VRd2xCb0VhUlIzNG9oSWdkdkRqUnEwdnE0T3NqdTg3UmttWlErVCs3ZXM3VkU1T01udy9JQUFLSHhlL1ZOcmdESEY0OWZ6UmUyVmlOb3FaRFc0eFp2bWdjNHRWU3hLcWxTTkdGbko1Mk5UaHd4cnNGYVBjZW5lZTdTc0xpN0J3VFpxVHFzYUhLaXFYZmxCeFZmd2ZqMnowaFo2a256eHdCbGdDdkRXRG1xSVVUNHVtckMwWTlRQWg1WWNBR0dXSjBtQVkwSXhUN3N4VEFOd0JBcDAyVHV4bXZQckt1TWlEUlVCWXNBQTBJTk9Fa1NTQVlTNEZ6UStkaXVHWlBvVmk3dGN1WHJPL1p4NTZTL3ZVQlBQREFBN2p4eGh2eHpEUFBkRjU3N2JYWFVGdGJpNlNrcE02eS9QejhxSXZTUTRKbGg0VVhmbDZLK1hrQXp3LzJQSTQxdHczMkJJWWdna0NOSXQ0Z0J3U1BQcFBQOFVhS1FlWC84TXFaTjB4Sk53OExtN3NUaFYwTlRpejllaTl1bXBhTVJSUGk4RXVsRldzcjJucHMwVWRTWi9QaHZORXhYY29NQ2pGdVBDa1piL3hlYzlnaVZTY1RZVnFxRGllbjZhQVFzL2g0ZXdOVzdPb1ovSDhnY0FVNHZMK3REbitaa1lwdHRUYnNiQmlZbk43bmo0bWg3MXljK3lRaDVJa0JHV0NZUVRadDhnRG9ZaWVpL0cxN1BaMDVVd3lmVCtPVlVnM0gralU4b0dVZ3ltQjRqT1laT3BvQW95a2h4aTZkTlRjemNMdEdBSUJZTE1hNzc3N2I1VExIY2NqUHo4ZlhYMy9kV1RabHlwU2ptbjlCUVFGdXV5MGtSK1J5T1U0KytlVE9hOTNQdzJ6WXNPR294aHhpaUJIS3JEVmNJQjMvQm01N1o0Z2lDRlNCZmtuV3EvenZMRHIxNWxPeTRqOGE3TGtJOUNUQVU3ejhXelVJZ0ZtWkJyd3dQeHV0cmdEMnRqaXhyZGJldzE2MHBNV0ZXcHNYVzJwc1dGL1ZqdFg3V3J0NDlQY0hTNEJVdlJ6WlppVnlZMVZJMWtyaERmTDRiNWtGRDYycTZNdzBkU3k1NThkOXVPZkhmUWV2ZUlTY21XMml5eTRkOXlKTHlQMEROb2dBQUlDc1d4Y0UwTmJ4TDh6NnlEcTBXeXBUbDl0TnBMUFArQnVBSjRHUXZlZmV2WHNoRm5mTnM3NWd3WUxPWTU0L09wMHdhZEtrVHNISjh6eWNUaWMwR2cyc1ZpdWVlT0tKTGc1YXc1Vzh2RHhxc1ZqZVBYRGd3UFVSeGVyczdPelZQTS9iOSszYjE4VlFWNjFXbjNPb2ZWTktuVTZuc3pBakkrTmRxOVc2MG1xMVJnYkJaOGVPSFZzWENBUnFTMHBLSm5kcnFrcE1USHpZWnJOOTQzUTZmejJDMnpvaWtwT1RYMUVxbFRPcXE2dXZjN3ZkZzdCMGYrSWlDRlNCUGtuVUtmMnZMNXh4Kzl5Y3hIY1BYbHRnTUtFQTFsYTBZVzFGR3dpQTNGZ1ZGb3lPUWFaUkRuZUFoeS9JbzlYbFI0UERoNXUvMmd0WGdJUExId1JBa0dsVVFNSVNTRmdHWXBaQUptSmdVb2dSbzVJaVRpMkJRc3hDTG1FaFpSbFVXTndvcUxQam5TMjFSMjBTY0x3ek05TkEvMzM1MkxmRkxMbGpzT2NpRUtLNy9ha3lMWTFEV2xwbnp1ZTJ0alo4OGNVWFVDZ1VBSHBmUWQyNmRXdFU1c0x6UEI1NjZDRzRYQzY4OE1JTDhQdjkyTGx6WjVjNm4zNzZLZWJQbncrdFZodVZNVTl3SEQ2ZnIwS3YxMThxa1VoRysvMyt6Z0RPSTBhTStMYS9ocEg0Zkw3U3FxcXFTOVJxOVZ5ZFRuY2h3ekFpaThVU2pqZktpTVhpV0o3bmUyeW5LSlhLOUppWW1OdjBldjJsUlVWRlkvUHk4dnFPMVFlZ3BxWm1hVXRMeXl0NWVYbUgvTXQ3Nzk2OTB6d2VUMmRHdWNURXhPZk5adlBOVHFkemc5dnRMZ2NBaFVLUjUzYTd5d0FJVG5JSFFSQ29BcjJTb0ZFRVhybGsydDFuajA0UkhFSk9NQ2hDWHU3ZDdWSU5jakV5alhMbzVXSWthYVhReXBUUXlrUUFDUHpCa0lqMWNUemNBUjcxZGk5Mk5EaFFaL2YxYXpJd2tHUVo1Ymg0Ykd4VSs1U0xEODFHZkhxcWpsK3hlUHluY29ub3oxR2RnTUNBSWhhTE8wTkpjUnlIaG9hUWcxN2tDaW9ROHZqZnVIRWpwRkxwRVkwVENBVHc0SU1Qb3JHeEVTKy8vSEtQNjM2L0gwODk5UlFLQ3dzeGE5YXNZU05RVFNiVERiR3hzWGNDZ0U2bnUxZ3NGaWR3SE5lbTErc1hSOVliTTJaTVo3cTZ3c0pDQWdCK3Y3OXkvLzc5bDFGS2UwMDN4M0ZjKzVneFkvWUNnTXZsMnIxLy8vNXpNak16VjJtMTJnVVdpK1VqaEw3NlJBREE4N3k3ZTN1WHk3Vzd1Ym41cGRqWTJEdGpZMk92OXZsOFhYSTRTNlhTYkVxcDMrLzNWd0pBTUJpMEFpRkIzTDB2cVZTYURZRDMrWHhkdG04WWhnbHZSMGxTVWxMZU1wbE1WOW50OXUvS3k4c3ZCZUNSU0NTanM3T3pmM2U3M2R0S1MwdlBCR0R2KzlVVUVBU3FRQS9pMVBMQVB5K1o5cmNGNDlOZkd1eTVDRVNQTms4QWJiVW5odW1YTjhqai9wL0tvOTd2dzZzckRsb25MMUhMZjNuRmhLL1VFdmJLcUU5QVlFQjU2NjFRaEIrZno0ZDc3cmtIV1ZsWldMOStmWmNWMUVBZ2dCa3paaHl4T0tXVTRpOS8rUXNVQ2dWZWUrMDF5T1ZkQWhKZzA2Wk5lUGJaWjVHWW1JZ1BQL3dRT3AzdXlHL29CSU5sV1dPSGVBUExzbHFwVkpyUjJOajRXVEFZYkJlSlJESEJZTEFaQU1SaWNVSWdFS2lQYkVzcDlhZWxwYjB2azhseWUrczdMR1RET0J5TzMvYnQyemZWNVhJVjRZODBzRW9BWUJoRzBVc1hPb3ZGOHByVDZmekpaclA5MU5UVTFPWDVscGVYUi8xK2YyVnhjWEdYMkw0MU5UWC9GeGNYZDE5VlZkV040Vlhmdkx3OHluR2NJMXczTGk3dUhwWmx0UzZYcTBRcWxXYW1wcVorckZLcFRtcHRiZjFYZFhYMS93SGdBSWo5Zm4rZHhXSjUzMlF5L1NrbkoyZDFTVW5KWEFnaXRVOEVnZHBCcGtrRGwrL0VlSGdQSklrNkpaNjljT3JEbDB6TUVBeXBCQVlObm9ZaUZSeHJ4c1NwK1pWWGp2K3ZUaTY2akJBeUxMeXVoeG83ZCs3RVk0ODlodHpjWE54Nzc3MmRUa3M4ejROaEdKU1hsOE5vRFBsYVJXYWJPaFNXTFZ1RzBhTkg0ODQ3NzBSR1JnWVlKclFpNzNhN3NYWHJWaVFrSk9DcHA1N0NUVGZkaExQT09pdTZOM1lDME5UVTlBKzMyMTAwWXNTSWIyMDIydzhWRlJYbkFDQlNxVFREWkRKZFgxRlJjYjdQNTZ2SXlja3BjRGdjMysvZnY3L0xEa1YxZGZYTmhCRE5RWWFSUkc2N1J3cFhxVlNxQndDSlJKS01rTDdwdEVQS3pjMzlQU3lldzIzeTh2S296K2NyN1M1S0krRjUzcU5VS3ZOemNuSitMaWtwT2MzdjkzY0pUNkxYNjg5TlNFaDQwdVZ5clFlQUVTTkdySkpJSk9rQXFFNm51MHl2MTEvTk1JeUNFTkpsWlZpaFVFd1pPWExrRDJWbFpXY0FPUFNzSzhNSVFhQjJzT3lxV2VUZ3RZWStPdzllUlVCZ1NETFNyT0pYTHBud2kxa3BPWjhRTXZUQ2NReHgxcTlmanhVclZxQzZ1aHBMbHk3RjNMbHp3WEYvdkkwTEZ5NUVUVTBOeEdJeGJyenhSZ0RBdW5YckRtc01wVklKbnVjaGs4bXdjZU5HN05tekJ6dDI3TUR1M2JzeGNlSkVMRm15QkxObXplcU1zem9jTVp2TjF3R0FWcXM5T3pNejgxdVJTS1JYS3BYVGJUYmJOM2E3L1JjQW5xYW1waWNTRWhLZXpNM05uVkpjWER3ajNGWW1rNDNzcTErZnp6ZTY0NUQ2Zkw1U2lVU1NUZ2lSUk5ZUmk4V0pBRUFJa1NxVnlqRXVsMnRIK0ZwcmErdUhzYkd4ZDRwRW9xNlJJQ0tRU0NUcHVibTVKUURRMHRMeVZuTno4d3RPcDNOZFZWWFYxZW5wNmYvT3pzNWVYVjVlUGpWY1h5NlhuNVNhbXJyYzQvRVVsWmFXbmcvQTE5cmErcjVlcjc4NEVBalUrZjMrWm83akxEelBXM21lZHdZQ0FRZWwxRWNJOFpsTXBsdFZLdFdwT3AzdTlQYjI5aUdiTXZsb0VBU3FnSURBc0NmZElLZGZYem5oOTBTdDlHeENpTENWY2dKaXM5bHcwVVVYNFpSVFR1a1VpSVNRemkzNDVjdVg5MmlqVnFzUGV4eTczWTYvL3ZXdlNFaElRRlpXRmhZdFdvUzh2THhPeDZ6aGpGS3BIS3ZUNlJZQWdNL25xMUtyMVRQYjI5dS9DUVFDMVJ6SHVRQW9BRUFtazQxdmJtNStoV0VZT1lET3VIUXBLU2x2OTlWM1RVMU5PQVZZb0xpNE9DYzNON2NrdkNJYVJpNlhqdzBmcTlYcWVaRUN0YW1wNlNtajBiaTRQNEZLQ0pHRSt4U0pSSjN4K0t4VzYyY2RaZ2xOSG8rbjB6VEI0L0hzdFZnczc5ZlUxRHlLVUdZMU5EWTJQdGJZMlBoWS82OFU0SGE3dCtoMHVrc0ZjZG8zZ2tBVkVEaE8wU3ZFeURFckIzc2FRNW9FalJRQm50S1h6c3ZabnFhWHpTT0VlQWQ3VGdLSEJRL0FEd0Rubk5NelVoSERNRkdQUWFyUmFQRHZmeDlSU0dnZmhuZ3NUSjFPdDlEbjgxVktwZElNcDlPNXBybTUrU0dQeDFPblZDcm5abWRucnlLRWlQMStmNVhCWUZoWVhWMTlVMnRyYTVmTVM0V0ZoV1RreUpHL3FsU3Frd3NMQzdWNWVYbjJscGFXVjV1YW1sNVZLQlI5cmE2SzFXcjFTUTZIWTcxZXI3OEFBRGlPc3hvTWhxc2FHeHVmNmFOTnIzVGY3dGZyOVplbnA2ZDNlYlBUMDlNL0JrSTJ0dUZJQUdheitlYkllK2hOUFBkR2Q3dGFnYTRJQWxWQTREaGwvcWpZeDg0WVlUNCtCSlBUTHFMZmZER1NMTHAyejhFckR6SnVwd2dTR1FlUjZLQTJwQXhEcDB0WkpvTVFNcHNRSXRpQm5YajRBWndvcVVOYjBDR21oeXBlcjdlc3FhbnA2WlNVbERjQndPUHgxQUdBeStWYTNkN2UvcFhCWUxnU0FPOTJ1d3RiVzF0N2hDOVVxVlNucVZTcWsxMHUxNjhBSEFBZ2tVaVNUQ2JUVlRLWnJGZkJsNVdWOWJWSUpETFYxdGJlcTFLcFpqbWR6ZzBlajJlMzJXeStTYS9YTDdSYXJUMStUYVNrcEx4ZFhWMTkzOEh1aCtNNCsrRjQ4WGVudWJtNVYwZGpvOUY0SmN1eSt0NnVDZnlCSUZBRkJJNVRwQ3g1Y0xEbkVNWTFaOHFyQUZuTUwzdnJjZlhhclE5RXUvK3cwME0wVmhSb1ZwYlVsYXIvbHZKNFIvWHoxaTlKeUlOV1lHamlBMUFMWUJvQU00QWpjODBmV0h3SWlkUGFqdU1oaTl2dFh1WHhlSnJDQWpVQzF1MTI3OVRwZEJjQVlOeHU5eTZFOUVla09ZMG9MUzN0UTQ3ajdMVzF0VXVCMElxbVZxdGRvTlZxRjFSWFY5K28wK25PN3o2bVJxTTVzN0d4OGZIMDlQUmxBTkRTMHZLTXorZXJOWnZOTnlVbko3L2lkcnUzaFlWazJHYlZaREpkWjdGWVhqblkvZGp0OWgrS2k0dC82RjdlM1l1L0wycHJhMi92clZ5cjFaNHBDTlNESXdoVUFZRmpCMGxNVEh5aXJhMXRwY2ZqMlJJYkcvczNzVmdjVTF0YmU3dE9wenZQNy9kdmM3dmRuZlpOSnBQcEJxMVdPNytpb21JSmdJQkNvY2gxdTkxVktTa3BUd1NEd2ZiNit2cC9tTTNtSlMwdExhK2hRNFFsSnljZjlFczNUREFZYkd4b2FIZzhmQzZWU3JORklsR3l5K1ZhSFZGTi92YjRuS2NweU0yZzhEQ1VPKzd0cFVoNXVjK1pNbmtaWVpqbHJqbFRxcDNBMzVYYzFzL0lPaHlMekFLaHBQRVIvK1J5dVlUbmVibElKSkx6UEs5Z1dWYk84N3pMN1hiM0dqRmVJcEdNU2t0TGV3dEFvS3lzYlBZeG1QT0pUQUFoOFdkSDZQVSt0RUMzeHhZZW9YbjZNTVJUZklaWFRDUFFtVXlteTJOalkyK1hTcVhaZnIvL0FBREdaREpkcmRWcXo3QllMRy9WMTllL0RBQU13MGl0VnV1blBwK3ZobVhaUkkxR2s5alkyUGlFVXFtY0hnd0dXenJhaG1GWmxqVUJRRU5EdzVNR2cyR1JXQ3hPc05sc1AxaXQxbThCb0sydDdTT0R3WERseUpFamY2Mm9xRGpYN1hhWFNpU1NWSjduWFZWVlZZdlQwdEtXQTEwZG95S1BLYVhCUFh2MmpEbWExNk92NzJPUlNCVGRBTTlERkVHZ0NnZ2NJNVJLNWV6WTJOajdHSWJSMWRUVWJERVlESmZMNWZLeEZvdmwrYlMwdEU5NG52ZFVWbFplNkhBNE5nQ0FYQzRmcjlWcUZ3Q1Fhclhha3pJek0zK3FyYTI5V2F2Vm51OTJ1MzgzbVV3WEp5Y252NnpUNmM3YnQyL2ZXUUNDWnJQNWxrT2RqOC9uS3cwTFZMbGNucFNkblYxQUNCRlhWRlNjYjdmYmZ3U0FTMGVtUDNlaFVYTXpBRkJDNzFLdExld3pWWjljTGsvSnlzcmE0dkY0Q3N2THkrZmpqOWlFQVA1WUpRVUFTaWtYREFZYjJ0dmJQNitwcWVtUlJsU3YxeTgybTgwM3llWHljUURFUHArdjFHcTFmdGpVMVBReUlsWkV1MlY1NFFPQlFMUE5adnR1d3RwdGY5czVKMzgvQmNrQXNHd2ZtYkxzM3BONHJQSHo0TkIxa1RaeTFUWWhJZUhSdUxpNEJ3QmcvLzc5RjdhM3QzL1YyejBVRmhhYUFiUjJuL2ZvMGFQM3lHU3luTkF0VW81U0dtQVlSaDYrWDU3bi9aUlNuOWZyTGQ2L2YvOGxBQkFYRjNjM3k3S2REaGtNdzhoVkt0WEpBSkNVbFBRU3BiUlQxSEFjMTN5NGRuVkRtWTVRWUQ0TThaWEpFeFdWU2pVeE9UbjVYNFFRcHJXMTlZUHE2dW83RUZvcGZkRmdNQ3pVYXJVWDFkZlhQd0VBWXJFNEtTWW01dTVENlZjdWw4Y1JRdGlHaG9Zbkdob2FuakFZREJmNy9mN0tpb3FLcThKMXFxcXFibFVvRkpQRVluRWlwYlFCZ0tPeHNmRXhtODMyWDdmYnZTMGpJMk1sME5VeEt2S1lVbnJVT3krSDgzMHMwQk5Cb0FvSUhDUGk0K1B2QkFDNzNmNFZBUEE4N3dRQWo4ZGpMU3NybTVXVmxmV2pUcWU3ME9Gd2JFaE1USHhlcFZLZENnQ3BxYW4vQ0FRQ3RSMXRnbUt4T0piak9MZkg0OW5XMHRMeW9sZ3NqbE1vRkRIaDFWZWZ6MWU2Zi8vK0t6MGV6MzRBVnIxZWYza2dFS2gzT3AwL2F6U2Fzd0tCZ0hYVXFGR2JJdWZtOFhocTYrcnE3a2xPVG40bElTSGhjYnZkdnVZMG8yYjhRd21tbTZRRThQSGM1OGFmQzE3cjcvNVNVbEkrWWxsV1hWOWZmejI2aWROSW1wdWJYMllZUnFiVDZTNDJtODMvUndqcDRrcWRrcEx5dHNsa3VqNFlERFpicmRiUEtLVUJuVTUzWG1KaTRndHF0WHAyZVhuNStlaTJiZC9jM1B3eUlZVFI2WFFYbVV5bTY5dEZJajFQY1M4aFdBRUFDUXpCL1VvVzE4a1l2TytsV0Y3YitKeUg1M3M4Z1BSNi9XS2U1NTBNdzZnTUJzT2k3Z0wxSUpqS3k4c3Y2QkJOblgzbjV1YnU4L3Y5QjhyTHk4K0lyQ3lWU3JOOFBsKzUwV2k4dGkrSGlwaVltTDlFbnZ0OHZsSkJvQW9jNzlUVjFkM244WGgyT3AzT255c3JLeTl4dTkxbGthbE5xNnFxRmpjME5EemFrVFVxWUxWYVB3a0VBcGIyOXZZK3ZmZ0J3R0F3M0JVTUJoczhIay9kM3IxN3AzZkVKS1hWMWRYWGRYeEhSdjVvZE96WnMyZTJYcStmR2w3Wmpkd3hHa2dISlk3alhEelB1M2JzMktIcTdYcE9UazVCWHphMUFuOGdlSkFOWHdnQUkwSVBVdXNnejJYSUk1ZkxwNDBhTldwak1CaHMyYlZyVnh3QVBqTXo4M3V0Vm50MlVWRlJybGdzWnVWeStYUkNpTmh1dC85MzFLaFJPeGlHNlhUaHQ5dnRxelFhemVsOTlkL1UxUFI4WFYzZFhYbDVlVFFZRExhd0xLdHZiR3g4MnVWeXJjL0t5dm92cFRSUVVsS1NucHFhK2kybE5LQlVLdlBESHF0OTVacStYOGxnbm9UQkFZN2lPbnNRZnBBK1Z3NDFHczJaV1ZsWlA3YTB0THhZVTFQemY3MzExMzMxVWFsVXpzbk96bDdOY1p3MWJJOVZXVm01T0QwOS9aT091YzBBWUFrUE1XclVxQTF5dVh4c1RVM05YMXBhV3Y3Vlc1OXF0WHI2aUJFamZ1TjUzclY5eHc2MWE4NlVBb0JNN0RrYldnMktoeHVxclorT0tDLzNBVUM0cmRWcVhhSFZhcyttbElwMjd0d1ppNGhNTC8ydG9DWW5KNzl5dUNzbWhZV0ZKUHl3NnV0aEZtYkNoQWxPcjlkYldsSlNjbmpSNVFVRUJLS0tUQ1pMSTRUd0hvK25lckRuTXBRWmRpdW9NcGtzTFRFeDhaWEd4c2EvdTF5dWc4YWxsMHFsMlRFeE1UZlcxTlRjRFVBeGV2VG8zL3grZjIxNWVmbVpoekZtcWw2dlh3SkEydERRME1QQlJLRlFKTVRFeER6bjlYcDNkRjhkR1R0MmJLTllMSTd0NWRlZU9ENCsvcDdJZ29hR2hzY1RFaEllN20wT1hxKzNwcTJ0cmROck1pNHU3djZFaElSSDYrdnJIenlFbUcxbWlVVFNKWGFjMysrM0FDQVNpY1RRUy9tSjRsVjdyQkNscHFhK0FnQWN4N1daemVaYk5Sck5IS1ZTZVJMUU5TODFFQkpwTzNic1VJVUZUMkZob1ZrdWwyYzFORFE4RXhNVDh5ZTlYbjlKVlZYVnRUNmZyeWJjSmhnTWR0cG5jUnpYWnJmYlY4WEV4TnppY3JrbWNSeG5ZeGhHbnBpWStMWkNvWmhZVjFkM3UxS3B6QS9YYjIxdC9iRDdoSzlMTkY4MVQ4TEF4OVBBM3h2YXZxLzNCTUpwblhxTkttQXdHSllBZ01WaStlUlFYeFNPNC9ZREFDRkVGaTR6bTgwM0FVQkRROE9EK0VPY0FvQzl2cjcra2N6TXpDK01SdU0xWVlIYUhiL2Yzd3lFdHVjSVFKMmc5d0RrcDU0MVNRb0kzb3RQTVR6cVNzbC9wSmx2L3ZqVUN1NEtJT1FZd1RDTVZLdlZMakFhalJkYUxKWVBEdVYrYW1wcWJoV0pSTHJ1ZWNkN3cycTFmbEpaV1hrRkFEaWR6dlZPcDNOOVVsTFNpLzIxYVcxdGZRZEQzSVpSUU9CRXdPdjFWZzMySElZRHcwcWdLcFhLY1JrWkdkK0x4ZUlranVNc0pwTXBZRFFhcit1dGJsZ1F4c2JHM21FeW1mNGtrVWd5YW10cjc1TEpaTGs4ejN2Nkc4ZGtNbDBmZVM0U2lmVHg4ZkdQQVFEUDh4YU80NXpoYTRGQW9OMW1zMjNRYXJWbjZ2WDZpOXJhMnI2TDNBcnBCMm00enpBTkRRMlB4OFhGUGRSYlphZlR1U0VzVUdOaVl1NU1TRWg0RkFqWjNJV1BJM0U0SEd2MjdkczNGd0FTRXhQdmlZMk52VFB5ZWxOVDAvT0VFRkZNVE14dDNjdnI2dXJ1T29UNUR4dmk0dUx1VXlnVWVlRnp0Vm85UzZWU3plSjUzZzBBZHJ2OU80ZkRzZHJuOHgzdysvMEgzRzUzajdBbUhvOW5Ed0M3WEM1L0dRQ1ZTQ1RteUlEVHpjM05YVVJ1UzB2THN3YURZWkZHb3ptenBhWGxGWlpsalFhRFlTR2wxTi9VMVBScFltSmlweGlxcnE2K09ySnQrNnk4U1NEc1ZaUlNTQmxjczdLMDRxQ2lVNmxVVHVjNHp1dDJ1d3NQOFdYUmgrM05uRTduR28xR2N3NEFLQlNLQ1IzM3U2bDdBNy9mdnhVQU9tdzhlME1WSHgvL0NBQzB0N2QvQVFDcU5kdFdPV1pQK1pVUWNtcXZMUWlTS1BDMmlUSGZhTkw3MGdCUWk4WHlYMEtJWEt2Vkx0RHI5WXNPVmFCR1VsaFkyR20ya0plWDUvRDVmR1hGeGNXVHd1ZVJkYnQvaHZxRFV1cXJyYTM5NitIT1IwQkFRT0JFWTlnSVZJUEJjRmxLU3NxN2hCQlpYVjNkMzV1YW1wNHlHQXpYTWd3ajY2OWRkWFgxclRLWmJKVEw1U29VaVVSS0FBZ0dnLzJ1RVBhWERTTXhNZkdma2VjK242L1VaclBsMU5UVTNKbVdsdmF1WHErZjE5VFVkTWl4SnB1Ym01OWpHRVpxTXBuQ1dUYlEydHI2WVhWMTlUVUkyUUhHNXVYbE5mSTg3d0JnVEV0TCs1ZkJZRmdJQUc2M3U5QmlzYndmYmllVHlVYWJ6ZVkvQTJCY0x0ZTI3bU5GNWk4K2xIS0JFQ0tSeUJRSUJKckVZbkVzQU96ZnYzOHhBTGRlcjErWW5wNytxY1BoMk5qVTFCUVpMMDhVRXhOemsxS3BuQW9BNDhhTksvWDcvUlYxZFhWM3ltU3lVUUNRa0pEd2RPUVlEb2RqdmNmamFRaWZ1MXl1SFM2WGE0dFNxY3kzV3ExdkFqQWJESWFGTnB2dFcwU3NjSnRNcHV1Ny83MnU4RE5ZSkFPKzlsSTg3K0UvenN2TCt6anllbSsyV3hLSkpOSHY5OWZnRUFLUjUrWGxkWTd2OVhwTDZ1cnFiZzRMVkVLSXVKK200YjU3Mkk1RzlFa3RGc3ZIQnc0YzZQdzhzTUI5UFBBYlJSODJUUlNOZDFRMXZrZDA1bGZkYnZkMkFFMU9wL05IQUZDcjFiTUJ4QUZvUE5oOVJUSnUzTGlxeUhPSlJKTFp2U3hNWVdFaGtjdmx5UktKSk1kbXMyMEYwQjRPOUMwRThoWVFPSDQ1d3QzUExzVEV4TnlzMFdqT0t5OHZQelB5ZUdCbmZtSXdiQVFxeDNGV3Y5OWZYVk5UOHllMVdqM2ZhRFJlYWJGWVBvcmM5dTVPZW5yNngrSHRPcFZLZFFxQWh3RkFvOUdjMVpzWUt5a3BtZUoydTdkMWVPbVc3dDI3ZDN6NFdsNWVIdTJlcFdMaXhJbGVudWQ5QU5EVzF2YUJ4K01wOW5nOFd3N252Z0tCZ0lWbDJSNGlPelkyOXA2TzdYNFdDQWtZbzlFNDMyQXdMR3h0YmYxUUpwTmxxVlNxR1R6UDIxcGFXdjZwVXFuT05KbE0xM0VjNTI5c2JMeTNtMkRxdklmZTVpQUkwLzV4dVZ4YnJGYnJ0OW5aMmFzNml0d0FFRjRwVnlnVTNXMGthVkpTVXFkRGt0ZnJMYlBiN1N0alkyUHZCMExPVlR0MjdNZ0MwSlNWbGZXVFVxbWM0dkY0aWlJN2tNdmxTUXFGWWp3QWlNWGk4VEtaTEsyamZEd2lkSnJYNnkzcnZzWC9UNlZ5ZklsR01XRjlnSWZENFZ6dDgvbTZoNDQ1S3BxYm0xL21lYjdkNVhMdHR0bHMzeUFpZUxuSDR5bFJLQlRqSlJMSlZJL0hVeFBaVGlxVlR1Nm9zN3Q3bjYydHJmOVNLcFdueWVYeWNZUVFGaEdtQ0lxMVd6YzY1K1IvUjRDZXFZYUFac3J6cDYrbW9nZjFBQWdoSkNFaDRSOEF3UE84bTJFWVJXeHM3R1c5ZlI3Nlk5ZXVYVm5oNDd5OFBLdmY3OTlmWEZ5Y0h6N3ZYbCt0VmwrV2xKVDBiRmxaMlN5bjA3a3VYTjU5MjcrMXRmVWxyOWRiZVRoekVSQ0lKZ2VKeHVHT3JIdTAwVGlxcTZ2dlJvZVB4TUdlTTlHTXhuR291TjF1L25CM1AyVXlXZHJvMGFON2ZJWWo3eS95ZURqL1NCMDJBdFZtcy8xa3M5bHl6V2J6MHJpNHVIdWRUdWNHcVZTYW9kZnJMK3VuelRlUldTUVlodEdJeGVMNFlERFl4bkZjNXlxUVNDUktaVmxXeG5HY0RRQzJiOTh1eTh2TG85MC9VRktwTkx0NzJkNjllK2VGVTZjQlFHVmw1Ulc5ZlJBanl3NGNPSENOeFdMNUFnQVNFeE9mNm0zdVZxdDFwVWdrVXZNOHovdDh2c3EydHJhUEFBVDlmdjkraDhOUnFGUXFwNlducDcrdlVxbG1xVlNxV1VBbzdsdHpjL05qTHBkckRRQVRRcm1GZzNWMWRVKzN0TFM4RTlrL3k3STZBSHh6Yy9NYmNyazhXUzZYVDdUWmJPczlIazk1WDYvbmNLVWprMG1QbFVXWHkxWEU4N3lyNDhjUFFXakYyd3lncGFLaTRoS0R3WENKWHErL3RLeXM3Rnk5WGo4M0lTRmhuc2ZqS1pKS3Baa1pHUmx2Mkd5MmxScU41dlQ2K3ZwN0FIVEpnbVEybXg4bmhFaUN3YUFsTGk3dVhyRllITWR4bkVNcWxXYnA5ZnBPb2VaME9uOTFPcDIvUmpRMWpSa3padHU2QUtVQUlRQlFYVjE5UGRCL0RORkFJRkFyRW9rU0VJcEQyZThxYW0xdDdXUG80NkZndFZyZlZ5Z1VMeVltSmo1aXM5bFdveU8vTlFCMVhGemN3d0RRMnRyNlZ2ZDIxZFhWandMdzUrYm1GaG9NaG9VZWoyZFhVMVBUUHpvcmNQUUJNSmdQUXJwODJST0todWYyTmJSclRLWnpBVUF1bDArUXkrVVRJdXZvZExwRmh5dFF1NHRRcVZRNm9qZGhHa2FqMFp3R0FFNm5jM3RrZWZmdGY1dk45b1VnVUFXT0IzcUx4bEZkWFgxRCtIbzBvbkdJUkNMOS92MzdMd2FBeHNiR3A0RlFHTFp3ZEl0d1dYZU9NaHJINGRCNHVMdWZYcSszYnQrK2ZhY1FRbFFBRUJNVGM0dEdvNWxmWGw1K3RzbGt1bG1uMDUxYlRnZjhiQUFBSUFCSlJFRlVYbDUrbHRGb3ZPSlE3Tm1ITXNOR29BS0F3V0M0T0NrcDZZVmdNTmhXVmxaMlVYSnk4b1A5NWN1dHJhMjl1N2EydGpNdVcyeHM3SDJKaVlsUE5qWTJQdG5jM1B3Q09rTHBqQm8xYXFkY0xoL244L2xza2UwRGdVQjliVzN0blFDUW5wNys3OGp6cEtTazU4VmljWUpVS2xWSC9oRldWbFplRVNtS0pSSkpGaUdFalN6ckVNSU1FTElWWlJoR3BGUXFUd3RmTjVsTVY1bE1wczU0Y0FDUWtwTHljbk56ODNOR28vRjZzVmljZ0k1VnRFQWdVT2R3T0g1UnFWU25TQ1NTNVBqNCtNZkN0cTJ0cmExdnQ3ZTMveWNySyt2SFEzbDlFeElTQUF6dlgzeDkwSmRnNCt4Mit5cWRUbmUrU3FVNjFlbDBiaG8vZm54WlhWM2QzYTJ0clc5ck5KcVpBS0JXcTNPU2s1TmZCY0JYVlZWZHIxS3BwaVluSjcrazAra1d1Rnl1WHhvYkc1K1A3RlFzRmllYlRLYVJWcXYxQzdmYnZTTXhNZkVKQUNndkx6ODdQVDM5TTRQQmNHUDNpZGhuVGpLZHVudGZ1ajgyNlNPSlJKTGExTlQwdkZRcVRkUHBkQmRsWm1aK1hWRlJjUzJBcHI1dTBPVnliZFRyOVlzVkNzVkV0OXZkWjZ6VWc5SFUxUFNLV3EyZXE5Rm96aGs3ZHV5ZTl2YjJsUUNnMCtuT0U0dkZpVmFyOVJPTHhkTERxU3Q4RzlYVjFWZU9HREZpZlVKQ3dpTldxL1Zidjk5ZkRBQ3FkVnQzTkowMitWdWxpSndIQUJUVXhsQmlwUVRqRjJiRS9POTdGMlFldjcrbXFLZ29EUjN2bDFLcEhKdWRuYjFMcVZUbWgwTkNoUWZLeU1oNER4RXJ2K0dIcUU2bnUveFE3bE92MXk4T08wa0JpRkdyMWZNQXdHZzBubWV4V0phRjZ3bWZKWUhqbGZBUFRZdkZzaUk3TzN1MVhxKy9LQ3hROVhyOUlwUEpkSDMzYUJ3MU5UWDNqUm8xYW9OR296bkhiRGJmM04zWk1keG5lM3Y3djBlTUdQR2JScVBwM09xdXI2Ky90K1BRRkJhb0VXV2RxTlhxNlZLcE5DTWNqVU90VnA4RFFJT0lhQnpSNUFoMlB3TnhjWEVQcTlYcU9aR0ZrYy9aUTMzbURuV0dqVURWNi9XTFUxTlQzeWVFc0Iycm44MDFOVFczMXRUVTNBb0FTcVZ5Ym5aMjlxcVdscFpYdzJYZFVhdlZwd0dBVENiTEdqbHk1TWF5c3JJRkFKcFpsdFYyVk9raVVDbWxQcGZMdGFPM2MwcXBEd0I4UGw5NVlXRWhDZHVjQVVDa0dVRFlqcVdYbEdvNkFMRGI3YXRabHBWRkNsUzMyNzNkNVhMOVFnaVJCd0tCV3JQWnZKUlNTbDB1MTI5YXJmWkN1OTMrczl2dDNod01CdHVOUnVNU3A5UDVhMVZWMVdLSlJESmFwVktkcEZRcXgwb2trb3pXMXRZMzNHNTNhVkZSMGFodzN5S1JTSm1lbnY1dnFWUTZBZ0FzRnN1N0RRME56eDNPZXlId0IyMXRiUi9vZExyems1S1NucXV2cjMrQVpWbWRXQ3lPQVNCaUdFWUJBTW5KeVcrSVJDSkRRMFBENHlLUlNLTFQ2Yzd0YUU1WWxvM1Y2L1dYV3EzV3I5R3h2VVlwRFFRQ0FVZERROFBkWHEvWFl6QVlGdnI5L3YxMnUvMlhxcXFxNi94K2YzVkhHQ1VPQUl4eStkUjlRZjQvbjR6TmpyL1B5WkdkTFpiMzYrcnE3Z0dnSHoxNmRJNVdxejE3d29RSjVXMXRiUiszdDdkL2JiZmIvNGR1Y1U3YjJ0byswdXYxaTQxRzQrS2pFYWdBdVBMeTh2UE5adlBOUnFQeEdxUFJlRFVBNnZGNGlob2FHaDd1eU4vZDUxYWZ3K0hZMk5qWStHeGNYTnc5R1JrWkg1YVVsSnlFanRYZkRUYnJNNmNiamVkNUtTQUh6bU1aV2h1a1pGT2lSRHo2TnNyajdzYW1UeER4WThMbGN1MzJlRHc3NUhMNUJMMWV2Nml4c2JIVG1URGlQZWpDOXUzYlk5SE4xRFV2TDYvRjUvT1ZGeGNYVCt1dFRYSnk4c09FRUFtbDFKZVVsUFFLcFZRVVRzbllqWENXS2c1QytsYUI0NFNCanNaeHVQUFI2WFJIRlkyak95cVZhc3lJRVNOMmJOKyt2YnRlaWsxUFQrOWNIRGlNM2M4UDVITDVXTGZiWFZoVFUzTmRjbkx5QnlLUlNGZFpXWGwrVEV6TXZYcTkvckxTMHRKSXN5OGp1cjZHdzRaaEkxQ05SdU5WUE05ekxNdjI1NFRSSjNLNVBGR3RWcy9oT003QmNaeExwVktkbEp1YnUySC8vdjJ6V1piVmRBak9MdGxNSkJKSitwZ3hZL2IyZFg2VVNJSGV0L2lEd1dDVDBXaTh3V3ExZm1YOWYvYnVQRDZxNnV3RCtPL2MyU2ZKWkxLU2pUV0JCQkpDWmtKQUJSUUNLaW9WMUdyRnBTN1Z1dFNsYjFIUld0ZStTaFcxclZiZWl0WFd0bTZJSXU0TEtJcEZKV1FtSkNSaENTU1FFTEpQTW12bXpzdzk3eDlabW9RUWtwRGtUc2p6L1h6OE9MbHp6em5QaEEvaHlibm5QTWRtZXlNK1B2N3h4c2JHVi8xK2YzMUxTOHNuUU51cEhRYUQ0VnlEd1hDZUlBaGF0Vm85dWFOOUlCRHcydTMyTDlwM1pJY0JFTFJhN2NUUTBOQXpvNktpYmxDcFZJbkhqaDE3Z2pHbWpJdUx1MCtuMDJVMk5qYisyK2wwNW5IT3E5RzI3cFgrQWUySDV1Ym1EMXd1MXpjaElTSG5kUHpXYkxmYlAyci9oU1VaZ0ZSVlZiVTZPanI2ZXFWU0dUcDE2dFJ2Z2JZMWw2SW9Wc2JIeHo4NWVmTGtOMVFxMWIxMWRYWFBBRzFIbUJZWEY4OUYreTlNcGFXbE13RUlDUWtKajhURnhUM2NNYmJYNnkzVDZYUm5yTXFhc1NOVm8yRE5uRXROMWRWM0hxNnVlYkg5bG9hU2twSnpKaytlL0dKRVJNVFBvcU9qYi9YNWZJMTJ1LzJ6bnAranBhWGxDNWZMOVUxVVZOVE5sWldWVDZPWFRVVURtQTBNMU5mWHYzQ2lmN3hPMW1kMWRmWDl2YzJzWEZadzhEK094WkhQNnprK0NQMDY3MXNBc0o5aldpRW9WVit0MEFqYVMxSVRLME9xcTd1MUtTMHQ3YlkrdUsvUE1ISGl4TCtkcUNxSVJxTko2Ym81ck1PZVBYdW14OFRFM05aK3VNTDFVNmRPL1hqU3BFbXZkcnh2TnBzbHpybkUycFltQ0FCUVVsSXloUjd6a3lEUnJScEh4OFdocnNZeEFLcUlpSWdyTUVUVk9QcHlDazgvWTVWS1pheFNxWXhOVFUzdFhOSnpvdGRWVlZYMzFOWFZkWHRLTmxhTW1RUzFxYW5wNWZyNittZVNrNU0vSDB6NzJOall4eGhqU3B2Tjl2clJvMGZ2VVNnVUlWcXRkb2JINDdFckZBcWp6K2VyNjluRzYvVWVPbmp3NEdJQW1ERmpSbm5YcjVPVGs3ZHFOSm9wUGR2bzlmb0V2VjUvWVh2Tnd4UFNhRFRoQU5EUzB2S3hRcUV3dEs5akJBQ0lvbGpyY0RpK2lZcUt1bHFqMGFRQVlFMU5UYStwMWVxTXVMaTQxVDM3Q2cwTlBidmoxS0lPRG9kamEzMTkvWXNHZzJGK1NrcktKMERicksvVDZkeCs5T2pSZTVxYW1yNENJSGk5M3RLWW1KZzd4bzhmLytmMmUwU3IxUm9PU2xDUDQvVjY5M205M2tNOUx2TjkrL1pkTW5IaXhPZERRMFBuMjJ5MnQxMHUxMjY3M2Y1NVNFaklHVGFiN1IyNzNmNngzVzcvVkt2VlR0Qm9OSmsxTlRXUGRhd2JkVGdjWDBSSFI5OVRWMWUzcnNjWUxUM0drWnhPNXc2djEzdUFjKzRUUmJHeXNyTHkvc1lGNlV6aWdzUTVGd0plY2VWMzFUVWJlclJyTEM4dnY3SzJ0dmFwME5EUVJYVjFkWC9FQ1J3K2ZQajZhZE9tN1V4T1RuN3A0TUdEeTAvMSt6VWN3cmJtZFZ2VGFmakcrcjF6Y2M1TjRQZ1hGOWlmSGJsejlvWjl0Zk9yd2ZSOStQRGhCMnBxYXY1dzhqdi9TeFRGc29hR2h2V05qWTB2ZWp5ZXdzTEN3bW5SMGRFLzFXZzBVeFVLUlZoN2xSRVZZMHpCR0JQOGZuOGpKYWNrR1BSV2phUGo2K0dveHRFZlJxUHhBcVZTR1RVVTFUaDZ6b2IyM0xoMENrOC9ZYkZZdEZGUlVWY2tKQ1E4NWZmN0cwcExTODhCWU91b2ZWMVNVaklsS2lycXBuSGp4djAyRUFnY2wxdU1GV01wUVgxbnNHM0R3OE12aTRxSytvVWtTZTc2K3ZvbmdiYnlVMmlieGRRQllJRkE0TGdORUJxTlprclgzWG85dis1TlNrcEtrZHZ0emo5Wmd0cXhLOXRtcy8xVHE5WE82SnFnQWtCVlZkVnZEQWJEa3REUTBETmNMdGMzRG9kak80RHROcHZ0MzBCYjJhMUpreWE5MWRyYVdsSlNVcEtCOXNlbUhVc2QvSDUvSXdEWTdmWlBhMnRybngwM2J0d3F4cGdtTEN4c1NWaFkyQktkVHZlc0lBamFuaWZuMU5YVi9RVW5LT1krMXZYMmc2cWQ3ZkRodzlkMnZWQlpXZG56UkNLcHRiVzFvcXlzck51NkpaZkx0ZHZsY25XMjdXTU0yTzMyejR1TGk2ZDFmRjIrY0pLV1FmbTlvbTNYK3lzVC83TzdaM0xheWUxMlc5dC82SjlRYTJ0clJXRmhZUUpHMmMrVjBLMTVyenR5YzlJWThEdUF2OXU2MEp5ajNXWVp6R2EvZXEvWE8rQkRLbzRjT1hKTGx5OGJHeG9hWGhyRTJJU01xSkd1eHRFZkVSRVIxd0JEVTQyall3T1dTcVdLam9xS3VuR29qaGlPaTR1N2I5eTRjUThxRkFwRGUvL3hack81cWVzOU0yYk1PQVFBYnJjN3I3R3hjVkNUYXFlRFVmVVB5VERvMkRtTmtKQ1FxY0R4YTE2TVJ1UHl5Wk1udnc2MEpYM3RmOWs2SG1HNzIzOHpnOS92Ny9aYmp0dnQvdEhuODlWV1YxZXZBWURwMDZkL0w0cmk0WU1IRDE0SkFBa0pDUTkwMU1VRW9GQW9GRkVBRUFnRW1tdHJheDg3V2VBNm5lNU1BUEI0UEpWZDE1KzJkNmFQam83K1pjYzZOcTFXYTQ2T2p2NWwrL3E5OEtTa3BOV3hzYkgzY001OVI0NGN1UTF0TzhlYkFVaEdvM0VSQVBoOHZtNi9hZnI5L3FiQ3dzSlVBSmcxYTliQmp1cytuKzlZVVZGUkp0QldyeE45ckE4a3dTVkdFZk13d0xJWVI1bmVVejJnbVlvKytIR1NIZi9CS1BTcnZJZWR1WFBTR1dPWCtCVEt6ZFhaMlRrSitmbnVrN2NrWkd5U3BScEgzd3dHZzJISXFuRjBMQk1LRFEzTmlJeU12TDYzWlVOZDlmZnBwODFtZXhlQU5pUWtaRzU0ZVBpRnBhV2w0d0d3K1BqNHAxMHUxNDkydTMzanVISGpubzZNakZ5NWQrL2VPWDMxZGJvYjB3bXFScU5KbmpGanhsN091YmRqUTRvb2lwM3JSY2FORy9mYnhNVEUzd01RNnVycTFuYk1iTXljT2ZPd1FxR0k0SndIRkFwRkdBQTRuYzV2dXZiZHZqbWpHODU1cThmaitRRUFlandDVllpaWVORHBkRzQvZE9qUTllakhia09kVGpjOUVBZzQ0dVBqN3pNYWpTdTZ6dUFhRElZbENvVWlRcElrVDFOVDA0Ym82T2pyRWhJUzFxaFVxcGk0dUxpSEdHTWF2OTlmZC9qdzRXdWRUdWUzNmVucEI3c3VOK0NjQjVxYm05L3RPcDVTcVl6c2JRMWQrMjkvZExUcEtPTmVsRDFYNHV4K3hyZ1lBSzVqMzFmMWVUcmE2WTRCbkxjRXJuR0hLM1lEaUF3UGsyWUFPTzZ3Q2tMSXlRMVhOWTYrUkVaRy9sU2hVR2pGSWFqR01SajlmZnJwOVhvUDF0VFVQRDV4NHNTL0FZREg0Nm5TNi9VNVJxUHh5dGJXMW4wZWorY281NXgrT2NZWVRGQzdyZ1AwZXIxbHJhMnRSWUlnR0RubkhxZlQrVjFkWFYxbjRYNmJ6YllwT2pyNnhvYUdoaGU2L3ViVjNOeTh5V0F3WE1BNTkzbTkzaGE3M2I2dHVycjZmL3NhdDdtNStWMVJGRTlVOEZ6Y3UzZnZoV2lmeGV6NlJuMTkvYnFPUndGZGxaZVgveW91THU1MlVSVDNDNEtncksrdmY2M2o4OWxzdHZmVmF2V0V1cnE2NTl4dTl5NjczZjZCUXFFd05EWTJ2aHNTRW5LRzArbjhycWFtNXYvUW5nalgxOWMvcTlQcHp1Q2NCeVJKYW1oc2JIeXY2K0wyUUNCUTUzYTdmOXk3ZCs4eUFFaExTL3MwRUFqVStmMStwY1BoMkhiZ3dJSEwyNjkvTkpiWHk1ekl1SEhqN3RkcXRkTnFhbXFlNnJwZ2ZqQzBXdTFrbFVxVjJQRjErL0dpdTlySCtSK2owYmk4c3JMeUtyZmJYZDFMYzVhWW1QaUV4bTcvUkdMQy80R0JmZTVvTGJwMFo5RU9vOUY0c1NpS3UwN1Fybk5zeHRpNDN0N2puTmVPOXJXUkxEL2YzWnlidlZSZ2ltYkROdXRBZDgyeUNSTW0vSi9ENGZoR2txUkd6cm5DYnJkL0NnREp5Y21iR1dPNnNyS3k4MEZQR01qWU1HelZPRTRrT2pyNkdnQm9hbW82NVdvY1hUbWR6ajI5N09Edk1PQ25ueDFzTnRzbW44OVhielFhTDBsS1Nub1dBT0xpNGg2SmlvcTZ5VzYzZjNIbzBLRVY2UEtVZHl5aUduc25kOUxDNDRUMEpUMDl2Vnl0Vm85dkwwRjBTdVZDa3BLUy90UzFlTHNvaW9mYlp3dVFrSkR3YUZ4YzNDUGw1ZVhYMkd5MjEzdTJEUWtKV1p5YW1ycmxEaWIrY0lWUmYwWk5RUEplWlpjMFJhV2xFMUpUVTBza1NmS1VsNWRmNm5BNHZnc05EYzJZTm0xYXR6VmlEUTBOTDBWSFI5L1NzOStPOTQ0Y09YSmNmZFcrOUZhU3Bjc3UrV2lUeVhTTU1hWnN2OTd0eEplVG5SVFR3V2cwWGhJVEUzT1hYcTgzQzRLZzlmdjlkZFhWMVE4Mk5qYitzNzhub0xsY3JtLzI3ZHUzRUdoYm94MFNFcExWMjMxSlNVbHJYUzdYVGtFUWRDcVZLcTZ5c3ZJdW04MzJtY2xrcW5PNVhEL3MzNysvY3lOaVNrcktKNzF0a3V4bERURkxUazcrVUsvWHp5NHJLOHZwdVo2UEVDSXJkVnBhMnJlaUtGYjNmUHA1b3FOT3RWcnRwSWtUSi81RHFWUW1xZFhxU1l3eGhjL25xNm1zclB3Vlkwd1RFUkZ4UlZoWTJOTDIyZUFqRlJVVk56aWR6a0Z0M0J6dHh0d002aUJRY2tvR3BJOGpZWTlicjlYeitOditLaTB0UFhQcTFLa2YrLzMrbXA3alRaNDgrZDhkcDVQWmJMYlhPd3JDeDhmSHJ3S0FmWGJuUDJEVUtkYmFQQ0YraFdhR3grT3g3ZCsvZjFGS1NzcW5ScVB4VW9mRDhaMGtTVTJOalkydlJFVkYzZWp4ZUlyY2JuZGVSLzk3OSs3TlNVdEx5N1BiN1I5VlYxYy9scGFXbG9kVHdEbjNNc1kwWGEvRnhzWmVqajVtRHZwelVreFNVdExhMk5qWWV3S0JnTDJscGVWOW44L1hvTlBwTWxRcTFVU2c3WHZmOVg2TlJwUEtPUStJb3RqNUNOQ2tZbHBybDZOZW82S2lmbnFpSkIwQVFrSkNPdGVNeGNURTNLRlFLSXlNTVZWb2FPaUNqajhubjg5M1ZKSWtaMStIaEhUQnE2dXJiMGxOVGQyZm1KajRTbGxaMlhuOWFFTUlHUmtEZnZyWjJ0cGE0ZlY2cXdPQmdLZTV1Zmw5bDh2MWJYTno4MmRvWDJyUWZ2SmdlSFIwOUJYaDRlSExuVTdubUYxcVJBa3FJY09BY3k2S290am5JKzkrSmlpOUNnUUNMVXFsTXJLdXJ1NVRoVUpoMUdnMHFZRkFvTlh2OXgvdWVwL1A1NnNHMmpiVkdReUdDL3grZi8xVEJ5cGVmdXBBeFV2Snlja2ZoNGRyWnFqVjZnbU1NVzkxZGZYdkdHTXFqVWFUNG5hN3l3NGZQbnhUWkdUazlTMHRMWjlXVjFmZlAySENoTDhDZ04vdmR3S0FKRW4ranRlbnd1MTI3KzZhMkFGdEp6SjVQSjRDdlY2ZjAvUCsvcHdVWXpRYWw4Zkd4dDRqaW1MbHdZTUg1M3M4bmlOZHVsQUJ4ODFXNnN4bXM5dnI5ZTRyS1NsSkJ3RFhrdGszY2k2OGdpajlsdENLaWo0L3c5NjllM01tVFpyMEw3L2YzMXhkWGIwNkxpN3Uzckt5c212VDA5UHpKRWx5ZXp5ZVBTRWhJWE9hbTVzM3RiYTI3b3VJaUxnRStPK01jZGRTTlQxNVBKNmpUVTFOcjBSSFI5OFpHaHFhTzFablV3Z0pVazI5WGV5NmxLQ25pb3FLcTA3U1owdERROFBMRFEwTkw1OVNaS01jSmFpRURBTlJGTXRQTmpONm9wbldQazR1NlJRUkViRWNBT3gyK3djMU5UV1BtYzFtN3ZWNmkwNnc2MU01Y2VMRXZ3QkFJQkJvaW9tSnVjTmdNQ3dPQ1FrNUF3QXlNaks2YlVBb0x5Ky91dXRHZ3A0NkRwc3dHbzByakViamloUGQxNS9QQVFBdExTMmZkRTFROVhwOVFtaG82UHhqeDQ0OTBsdUMycCtUWXFLam8rOENnR1BIamozWUl6a0ZBRjk2ZXZyZUh0ZVVBS0JXcXlkMXZIZDl2VmV6UGtyTGxZejk0bzhaeWVYL3MrZmdFMmlyNElHU2twTEpYUnUzdHJaV2k2SllydGZyNThiRnhkMnJWQ3BqQUxpOFh1L0J4c2JHZjNMTy9TRWhJWE9PSFR2MnRNZmorYUVqUWUydit2cjYxNk9qbysrTWpJejhPU1dvaEpDeGdCSlVRb1pSYjBub1lCL3JkNlhSYU5JNDV3RzMyMTJKOWhsQnZWNmYwM1U4bjg5WFcxUlVGQmNYRi9kQVlvamViRll4Zk9JRndzTENGb1dHaGk2U0pNa050SjFjNVhBNHRuaTkzc09pS0I1MnU5Mzd0RnJ0cEk2YXZYRnhjYXVqb3FLdWIybHBlUjhBTEJaTGhObHN0alUxTmIxWlVWRnh1OWxzUHE0RzhFQTBOVFZ0VEVoSWVMVGo2N0N3c0o4QkVCb2JHOStOajQvL2ZZL2IrM1ZTVEVoSVNEWUF1Rnl1YjAvdy9ldDF0bElRQkgzSGV3Y0J2T3lSY0x0ZWdhdGpJbjU5emJ6VTUrY2U4MFVFQWdGSHozckcrL2Z2bitueGVLd0dnK0VDZzhHd3JMeTgvRm9Bek9mejFXczBtb2xhclhZbUFNVEh4OS9uOS92cnVwN2MxaDhlanllZmMrNE5Dd3ViTjVCMmhCQXlXbEdDU3Nnd0N3UUNkcHZOdGdrQW9xT2pyenZSZlNjN3VhVHJlL1gxOVE5SFJVVmRtWlNVZEc5VlZkV2E5bkVjZnIrL0dnQTBHczIwOXVOM29WUXFvKy9Tc3RiRldvVTJEZXJvWHhRWFh3M0FIUkVSc1hMeTVNbHZPQnlPSFQzckE3YTJ0dHJyNit0ZmpJbUp1ZDN0ZGxzZERzZm5Db1Vpc2owdUd3QkVSa2F1akl5TVhIa3Fud05vTy9tczQ3Vk9weHNmRVJIeHM5YlcxaEpSRkk4N0ZyaS9KOFVJZ3FBREFNWllyeWVhOVl5alkvTlpSVVhGbFUxTlRXOTNYTThIRks3RmMzN1FDOEpzYUF4LzF1czlabEVVeTNVNlhlYlJvMGQvMjlyYWVpQTVPZmtkQVBENWZGVUE0SFE2djlab05GT21UNStlcDlQcE1udkVQNkNaMHk3OG9pZ2VVNnZWNHdmWm5oQkNSaFZLVUFrWlpuNi8vOWlSSTBldUIvcE9VQWR5Y29uSDR6bGl0OXMvRHc4UHY2eSt2djVsQUdodWJ0NXcrUERobXdEQVpETDVPT2NpQU54cVVMc1hheFZhajhUeGprdHNBZUFHQUZFVVN3QkFyOWViZWhtaXFiS3k4bzdvNk9oYjdYYjdsOVhWMWIvVjZYUnpIQTdIZHdBd2VmTGtmem1kenUzMTlmWHJBYUMxdFhYL1lENUhUeEVSRWJmcjlmcTVKMXEvMWQrVFlrUlJyTkJvTk5QYVQ3S3BPc213WVpHUmtWY0RRR1JrNUhVUkVSSFhIang0Y0JrQU1DRGdnTzg2QnFVRmpOMHdUNi9CeDlXMXordDB1c3pFeE1Rbk96cElTa3I2WjhmM01TUWs1R3k5WG4rRzNXNy92TFMwZEJZQXBLV2xXZlI2dmNsaXNZUUJjUGExNXJRUEV0cXFpaEJDeUdtUEVsUkNocGxHbzBudFQwbWpBWjVjb21hTUNXcTFlb0pPcDhzQUFLL1gyN0ZCU21DTUtUbm5YcDZlcm5hTjA2OEFnRGU4RWlvbCtEbzZjTGxjZXlSSmNyVWZrOXRSYnk4R1FLOEhMeGdNaHJPNmZpMElnbGF0VmtjRGdDaUtuU1dwQm5vQ1MxZXhzYkYzQUVCTFM4dkcza1BvMzBreFRVMU5HK0xqNDMrWG1KajQrNWFXbG0zb1h0NUxCNkR6WUlJSkV5WThwMVFxbzUxTzUzYU5Sak9sUitLb0Q5dHFMWGZtNXZ3T0RHdnZEeEg0ajM2djlmRGh3emY0Zkw3NjZPam9XM1E2M2N5alI0L2VaVFFhTDdYWmJCOU1uRGp4WmFWU0dWVlRVL05rZTZ6ajlYcDlGZ0FrSlNVOVVsVlZkVzkvdng5ZENDcVZLcTVqMHhzaGhKenVLRUVsWkpoMWZjUVB0TTJvbm1xZldWbFpOa0VROUsydHJhVUdnK0ZDQUhDNVhOYjJ0N1h0NDdxY1NZYWJHRmdhZ0FQLzhraFRlNFptdDl1L05CcU5LMEpEUTg5Mk9wM2Z6NW8xYS8vUm8wZnY2N3A3Vkt2VlRvdUxpM3M0SVNHaFd4RnF2VjZmMDdHSnFiS3k4azZYeTdYN1ZEK1hJQWloWHE5M3Y4dmxPdTZjN29HY0ZIUHMyTEUvaEllSFg2alg2ODJabVprbHpjM05tem5uTHAxT2wyMjMyN2ZXMU5ROEJyVFZqbzJPanI0SkFEOTI3TmlERXlaTTZMWnIxbUF3TEp3OGVmSWJLYnYyWFYyV2s3WXJSbUN6NzV1UzlNSXpyU3kwb2FIaHRhYW1wcjlObVRKbDg4U0pFLzlkVmxhV3E5Rm96QTBORGErT0d6ZnUxMjYzdXdJQW9xT2ovd2NBa3lUSkhSc2J1OHB1dHc5NGs1TmVyNThsQ0lMZTVYTDlNT0J2S2lHRWpFS1VvQkl5akZwYVdqYUxvbGhWV1ZsNUI3b2MraEFhR3BvTEFKeno0MDVIT2NuSkpRRGFkckF6eG5SMWRYVi9UVTVPZmpNUUNEZ2NEc2ZYQUtEVDZXWUJRQ1M0ZzNFOEFRWXdKdDByTWZaK3ozNmFtcHIrWVRRYVZ5UWxKVDFUWFYzOWtFS2hNS3BVcXRpd3NMQjVpWW1KZjJhTUtZeEc0eVZHbzNINTNyMTc1ekRHZkFDUW1wcHFiVzV1L3JDMnR2YmhFOFhZbjgvUm0rYm01dDVtVHdkNlVveHI3OTY5NXlRbUpqNWdOQnF2aUlxS3VsNlNwSURQNXl0dmJXMHRBaEF5YWRLa2RaR1JrVDhIZ09ycTZrY2REc2QyemprSEFMVmFuUzZLNGo2ajBiaENvVkNFdXpodldYZXMvdWxiNG1NMkxOTXA5UnQ4RWxwVXF1am01dWFQeXN2THIvSjRQRHZDdzhNdlRVeE1mSzYydG5hTlFxR0luRFJwMHA5cmEydi9GQjBkZmFmUDU2dmR0MjlmYm1wcTZsY1RKMDU4dFdQNVJYOFBDK2hZNjl2YzNIemNBUXlFRUhJNm9nU1ZrR0YwOE9EQnpqSk00OGVQZno0Nk92cVhhRnRDcVFRQXQ5dGRPSmgrRHgwNmREa0FUSmt5NVIxQkVFSnJhMnVmaklpSXlKMDhlZkw3YUYrbitLQlJHdzdHak9ENEttVHJyczFtcy9tNGZwcWJtejl3dVZ6ZmhJU0VuSk9Ta3ZJcDBMYXIzK2Z6K1FWQjBGWlhWei9zZERvM2pSczM3ZzlwYVdrN3U3WTFHbzAvNlhwVVlHOGJvUHJTMi8wOXIzWDlldi8rL2JrbjZxdTB0TFMzZGJUT28wZVBQbmowNk5FSGUxd1hwazJidHExOWFRT3ZxYWw1dkdQTnF5aUs1VnF0TmkwakkyTlB4ODArbisrb3crSDQ0Y2xxeGNWUjRSSE9KU3IrYXJuSHR6dzhQUHdpczluY2JST1cxK3M5ZFBUbzBjZjlmci9UNi9YdVNVbEorUUFBamh3NWNxMG9paVdIRGgyNkpqdzhmSEZIbWFtT3d3TFVhdlZreHBqNkJCOHZOaW9xNmxhWHkvVzl6V2I3NkVUZkEwSUlPWjFRZ2tySUVITzczYnQ3SzlMdmNEaTJHQXlHaXdBRU9PZGV0OXU5dTZLaVl0V3BqTlhjM1B5T1dxMmVldlRvMFQ4QTBNWEh4KytUSk1tVEp2bU9MQndmZVRFNGZGeVM3Z2Jha2lHdjEzdW9SeGQ4Mzc1OWwweWNPUEg1ME5EUStUYWI3ZTJPUi9VbEpTVVpuVGR4L21CTlRjMmZUaVhXSUNMdDM3Ly84dVRrNVBYMTlmVi90ZHZ0bjNhOFVWMWRmWlBiN2I1THFWU09Bd0JKa2hycTZ1cGVBZUJ2Ym01Kzd4ZmZXellEQ0FCNE1qSXk4a0tGUWhIUzNwVDcvWDZieldiN0RFQnJiVzN0a3dDZ1ZDcmovWDUvYlV0THk1Y0E0SEs1dHJoY3JpMmNjNWRTcVl4cm4xbEhURXpNSFNxVktycTNZS2RNbWZJUzU5eDcrUERoYXpDR3orVW1oQkJDU1BCU29uMk5hUmZIN2V4MjVzNzUyTGw0RG5jdHpubHBaTUk2Tldhem1mZjNjZmNZcEFWTkpoQkN4aGdxV1VMSTZPSUgwTnJqbXRUekpzNmt2ek5nbDkvdGZtQmt3aHA3WEF1eTQrMkw1aTRmZ2FGYTBmYm5UZ2doWThhQTFvd1JRc2h3NkpnOUhlZzZWcm00Rm1USGM3V2lFaHcrU0h4eTZMYThHcmxqSW9TUTB3bk5vQkpDeUFDRmJNOC9CbzYzd2FDRmd2MUI3bmdJSWVSMFF3a3FJYWNKdm5DUzFya3dKK3ZrZDVLaG9GU3dSOEhoQTNCTnkwSnppdHp4RUVMSTZZUVNWRUpPRTA0aDlub0l6T0pjUE9jcHVXTVpDN1JmL25pQU03NGVnRUpRS05mS0hROGhoSnhPS0VFbDVEVEFzN1AxRFB3Uk1EQ0d3UGR5eHpOV2VMbTRobkY0R0xEQ2xadDlmS0ZaUWdnaGcwSUpLaUduQWFkUnVBbU14WUVqUDJSci9uRW5ScEhoRWYzVjdxTVMrTE1Bd0tHZ1dWUkNDQmtpbEtBU01zclZ6MHNOWXh3UEFRRGowZ21QSGlYREl5QzJQc2NBSnhoeTNiazVaOGtkRHlHRW5BNG9RU1ZrbE5OcERMZUFzV2dPL0JEeTlhNVA1STVuckRGK1YyUUR4eDhBUUdKdHZ5Z1FRZ2c1TlpTZ0VqS0s4U1haNFJ4NEVBQVk0NVFjeVVUeStkWURhR0tBaXdNS3VlTWhoSkRSam83UEkyUVVjMG1LV3htREVaeC9HN28xYjR2YzhZeFZZZHV0OVR3N080N2w1L3Zram9VUVFrNEhOSU5LeUNqRnp6eFRCL0JWQUFERy8xZm1jTVk4U2s0SklXVG9VSUpLeUNqbDBmbG1Ba3dKWUZmbzFsMWZ5aDBQK1M5NnpFOElJYWVHRWxSQ1JpbjlWN3QyaGloYngzT0pYeTkzTE9TL25MbXpyM1V0bm5PUXo1OFpJWGNzaEJBeVd0RWFWRUpHTWZaRm9RdEFzZHh4a0s3WTVRQW11alhhT3dFOExuYzBoQkF5R3RFTUtpR0VEQ25wTHdBZ2NmejhVZm9aU3dnaGcwSS9QQWtaWlZ5NTJXWlg3dXhIWEF1eTQrV09oUnd2NUt2OEx4bHdtREdXZk8vaU9SZktIUThoaEl4R2xLQVNNc3B0Rm5zS0FBQWdBRWxFUVZSSUVGWnpKanpLVmNKdjVJNkZISThCWEFKL0RnQTRjSWZjOFJCQ3lHaEVDU29obzBoemJuWXlBeTVuSEI0d3p6Tnl4ME42eDhGZUI3Z1huSi9YTkQ5N2d0enhFRUxJYUVNSktpR2ppQkxDVFdDTVNlQ2JRN2Z1cVpVN0h0STd3OWFkalp5emY0RXhwdFlJcStTT2h4QkNSaHRLVUFrWkpmakNTVm93ZGpNQUJDVDJyTnp4a0w0SkVsNXFlOFd1cExxb2hCQXlNSlNnRWpKS2VGajBSUUNpQUc0MWJ0dTVTKzU0U045Q3R1M2N4WUZTQUxHT2hkay9rVHNlUWdnWlRTaEJKV1NVa0pod0d3Qnd6djR1ZHl5a3Y2UVhBVzZGSUFUa2pvUVFRa1lUSm5jQWhKQ1RhejA3YTZwZnBkN1BPUnloeXRiNDlnTDlwdzJ6MmN3QndHS3gwTThrUWdnaE5JTkt5R2dRVUtwK0RnQ01ZZFBwbHB3U1FnZ2hQVkdDU3Nnb0lBRnhBUGNHL1B3dmNzZENDQ0dFRERkS1VBa1pCY0sreXJ0WlpOSzQ4Ry95OHVTT2hReWNJM2RPcm10SnpuZnVzM1BHeXgwTElZU01CcFNnRWpKS1JHN0piNUU3QmpJNGpPRTZ6dGs4cnNJTmNzZENDQ0dqQVNXb2hCQXl6Q1RnbmZhWEY4a2FDQ0dFakJLVW9CSVN4Rnk1c3k5d0xjbjVwWE51eGppNVl5R0RGOVljK0FyZ1hnNlc0MXc4bC80c0NTSGtKQ2hCSlNTSVNSQWU0Snk5aEZEOVVybGpJWVBIOHZQZGpMTVBBVER3d0VxNTR5R0VrR0JIQ1NvaFFjb3pQM3NDWTFnQWNKZTlPZkRPeVZ1UVlDWXg2VjBBQUJNdWxqa1VRZ2dKZXBTZ0VoS2svR3JGY2dCZ0hGOGs1T2U3NVk2SG5Cb2U0RnNZNEdmQS9QcDVxV0Z5eDBNSUljR01FbFJDZ2hSai9QcjIvNzhoY3loa0NCaTI1VGRJd0hZT3FIVGE4RXZsam9jUVFvSVpKYWlFQkNINzRqblRBR2JtbkRmcm12bG11ZU1oUTBPQTlEWUFjR0NGM0xFUVFrZ3dvd1NWa0NBa3RDY3dET3dUbHAvdmt6c2VNalFVbkc5QjIyUCtLWExIUWdnaHdZd1NWRUtDRWVjL0F3QUoyQ2gzS0dUb2FML0tQK2hVdEJwRHQrNmNKWGNzaEJBU3pDaEJKU1RJdU00MUpZQXhNOEJkWWJXdWorV09od3l0dUM4S1hYTEhRQWdod1k0U1ZFS0NqVjh4RzV4ekFOdFpjYkVvZHppRUVFTElTRlBLSFFBaHBMdVFyM2Q5NEpwblN1SnFWWXpjc1pEaFViY3dQVlRMZElsaGRaNXkraVdFRUVLT1J3a3FJVUVvNUQvV2FnRFZjc2RCaGtlSUVMS0ZNOHgxeDRZc1F6Rm9HUWNoaFBSQWovZ0pJV1RFOFk4QUFJeGZKSE1naEJBU2xDaEJKU1NJZUJkbXA5RXBRNmMvaVFuL0FRRE9jSWJjc1JCQ1NEQ2lCSldRSUNJS3drYzZyYUhCY2JaNXV0eXhrT0hqQ1RqekFBVEEyY3dES1NrYXVlTWhoSkJnUXdrcUlVR2laYUU1aFRHV0REQm42TGVXdlhMSFE0WlA3TFppSndBckdKUnhFeUxueVIwUElZUUVHMHBRQ1FrU0NvVmlMZ0F3enI5akFKYzdIakxzdmdZQU1MNVEzakFJSVNUNFVJSktTSkRnbkMwRUFNNzRmMlFPaFl3QUx2RWZBSUFCT1hMSFFnZ2h3WVlTVkVLQ0JHUDhQQUNBSkh3dWN5aGtCQ2laUDcvdEZUUExHd2toaEFRZlNsQUpDUUtlWE5ORWdFMEEwQlQ2OWM3ZGNzZERocC91Syt0aGNGNERJTGJsN0xsVDVZNkhFRUtDQ1JYcUp5UUkrTGx5TG1NQXdIZktIUXNaUVF3Yk9NZDREZTNqSjRTUWJpaEJKU1FZQ0RnSEFCZ0hyVDhkUTBLMzV0MHRkd3lFRUJLTTZCRS9JY0dBcy9NQWdJRi9JWGNvaEJCQ2lOeG9CcFVRbWZHRlVEbzUvd1FNbWJxdmR1MlNPeDQ1K1AxK09sR0pFRUpJSnlaM0FJU1EwOE9oZW52cXA4VkhIbEVyaGRQaXlZeUNDYmc4ZThxT01LMzYrZUVjcDNYK25HbVNCaXNDaXRaL2hIMVJXRGVjWXhGQ3lHaEJNNmlFa0ZPV2Q2VCs0anZmMnY3V1p5V1ZPcmxqR1FvYXBRSzNuWjB1U1p3ckFReHJndXJYOEQ4QjdBTHUxeDRBc0drNHh5S0VrTkhpdEpqcElJVEk1NjFkQng3NythdGJOd1JqY3JvZ0pSN2pJMElHMUNaRXJlSzNuWk1lK05OWGhRSmp3MytpRndQeUFFREJNSHU0eHlLRWtOR0NabEFKa1prcmQ4NmpqUEZTM2RhOGpRd0l5QjFQZjVYYmJNWXZpcXIvZHN1L3Y3M002ZlVOMnpqUm9Wb01adFhBZVRPUzhNcTFDeEhnSE8va0g4UmZ0dTNCaitWOVAwRTNhTlg4Ri9QVEFuL2NVamhpUHhzbHp2YTBsUmhEK2tpTlNRZ2h3WTRTVkVKazVGcVFIYzhaSHVGQU13UGVsanVlL3RwZjJ6emxqMS9zZWUvRmJYdG1EZWM0UzlQSDQvY1h6eGxRRzhhQVdZbFJZTzFabitqekl5WlVod1VwOGRoWDI0eG10OWhydXdpOWhsOTNScXIvajFzS1ZaMFhwY0hIM20rU1ZBcUZBQTVNSDRIUkNDRmtWS0FFbFJBWmNUWExBQUFHdGtmdVdQcXJ1S3A1OGVyM2Zuai9nOEtLMElHMFV5c0VqRFBvVVdsejlydk5aOFdWK0t5NGNrRHgzWGRlRnZRcUpiNDVjQXdmRmxaZ3k5NHFpUDYrTTgzb0VDMi81b3hwdmo5dExWUVBhTEFoRUZydjJlK0swMHNBUythWFE4SGVHVDJ6NklRUU1sd29RU1ZFUmdKWXBnUkE0aGdWQ2VyRy9MSjdyL3I3RjQvdnFXN1M5dWYrUkdNSXpwbVdnSXN5Sm1EMnhGaGM4TUpId3hxZldpSGduZnlEZVBxTGduNjNpVFhvcEpVNUtiNC9iUzJVNVR3blZsd3NPc2JsbERPR1pMRStleXFRdjFlT09BZ2hKSmhRZ2txSWpEaG5jOEVBRnVSSG5OWndIdkxKOTN2WDNmYm05bXVhWE40K0Y0Um1Ka1ZoZWVZa3JNaWFoRmxKMFozWGp6WTc4WS9yY2djMGJsV3pFM2U4OVIyYVhONSszUzhHSkpRM092cmRmM3k0WHJyY25DeitlV3RSdnhMdTRjSVlTZ0VraTB5WUFZQVNWRUxJbUVjSktpRnlhdCs1clpKNG50eWhuRWh4ZGRPRVA3Ky84NjJudjdDZTJaLzdEemM2RUpBa0dIVnRFNUpsOVMyNDlLK2Z3OTdhKzlyUHZ0aGNYcmhFLzREYjlVZFNSSWkwZk5aazhmbXYrMHBPUjJJUktnQ3dVZ0RMd0RBRHdIc2pOQ2doaEFRdFNsQUprUWsvTTBubjRwZ0VjTitPYmJ1Q2N0YXNvdEYrNXYyYmZ2enduZnlEVWYxdDArSVI4ZVJuVmp6MWVRRXVOVS9COWdQSFVHTjNEMHQ4T3BVQ3Yxd3dBeDhVVnFDOG9mOHpweE1pUTZVTE15YUtMMjdiMCtmTUtST0VZUzh6QlFDTVl6OW5nTUNRUEJMakVVSklzS01FbFJDWmlQcVl5UUFZNSt6d0ltQjRwZ2xQd2NkRlIyNjlZdjBYeitVZmFSaFVmZE9POGs0bm8xY3JNVE1oY3VBRE1PQjNGMlRqZ293SldIdnBtZGhVVUk0WHZpN0Nkd2RyK213Mk1TcE1Pbi9HZVBHdjN4YkwrbGkvSzg3OE94bUVCMFdHVCtXT2hSQkNnZ0VscUlUSXhNdVZ5UUlER01QSnM3Z1J4RG5Ydkw3ejRKOSsrZTl0TjlmWTNZcmhIRXRnd0s5ek0yR2VFSDN5bTd1SURkUGhyT1E0QUlBL0lNRmExWUNEOVMwUUEzMC9rcDhjSFNibHBpYUo2N2VYQkUxeUNnQ2hXeTJGQUFybGpvTVFRb0lGSmFpRXlFUmdtQUlBbk9PUTNMRjBxS2gzeFQveHFlVmZqM3lZdDdnLzk4ZUg2eEdoMTZEa21HMVE0MGtjZVBJenk0RGFoR2xWZU91bUpkaG9PWVJQOXh6R2gwV0grN1dKS2puR0lDMUlqdmU5OHAvU0lVdE9PZWNNZ0JxQUJvQUt3WGs2bndUQUI4QUxRR1NNamNpeUJVSUlPUldVb0JJaUV5NWhDeFA0UFVxTy90ZEVHa1lWZFRiVFF4Lzk4T0ViT3c4a251Z2VsVUpBenNRWTVLWWxZc1dzeVREbzFEampxWkhkMHhPUU9DNzZ5OENlaEtmRWhrdG5USTcxLytPSGZRTXJKWFh5WkU0RklBWkFVdnYvUjd5T2FqK0lBT29CVkFHb2EvK2FFRUtDR2lXb2hNZ2s3T3U4WWdERmNzY0JBRnYyVmw3ejgzOTkrOUoveW83cGUzdi96Q25qY01mQ0RGeVFNUUVHYlZzTzV2VUg0R3oxd2ZMYm53NW9yTklhRzY1K2RXdS9TMGYxNUI3Z3J2NXA0OElsOC9pWXdMOS9QREFjeWFNR2JjbnA5OFBROTFBN0UwQUxLRUVsaEl3Q2xLQVNNb1p4emhWdjdDcDcrcGYvK3ZiT3cwME8xWW51KzdHOEZ2SGhlaVFZUXpBL09SNC9sdGZpL09jL0dyWVNVRU1sZFp4Um1wa1lLYjIxcSt5RW42MHZqT0ZrTTZocXRNMmNqZ2JCT3NOTENDSEhvUVNWa0RIcXdERkh6QiszN1A3N2c1dDNYblN5elVVU0I5NnpsdU05YXpsbUprVGlVSU05NkpQVHREZ2pueDRYS1cyMEhCck9uM01DUmsvU3AwRndycEVsaEpEajBBOHJRbVRRY25iV1ZHZHV6cHZPM05tL2xtUDg4Z1o3MnROYjhuZmMrOTRQSjAxT2V5cXFiZ3I2NUhSNmZBU2ZHbXVVTmhVTVBqbU5ETkg2dFNxRmRTQnRKRW5Dc21YTGtKK2YzKzM2dm4zN2NPT05OdzQybEg2UGZkdHR0dzNyR0lRUU1sSm9CcFVRR1NoVXFtU0FYUWtnQ3NDZlJuTHNabzhuZDVPMTRzTVdqMWQ3bVdueVNCMlZOR0lVZ2dDSDE4YytMS3dZZEltc01LMUtlbnhaenNzclowOTlhaUR0Tm0zYWhQcjZlanp6ekRPZDE2Wk9uUXBSRkZGWldZbVZLMWQyWGovNzdMTlBLYUdVSkFscjE2N0Y2dFdyQVFDY2MremNHZFFuNWhKQ1NMOVJna3FJSERqaXdBQncxbmRWK1dGUWNyUjUzdXIzZnVoMU05VHA0TnE1cWRLZnZpcGtnMjJ2VVNyNHd4ZG1iN3h0WWZydEEybFhWVldGdDk5K0crKysreTUrODV2ZjRLV1hYa0pFUkFSMjdOaUJGMTk4RVk4Ly9qaDI3ZHFGTysrOGM3Q2hkY001eDRZTkd6b1QxQTdubm50dXQ2OVhyVnFGcFV1WERzbVloQkF5VWloQkpVUUdIQ3lSdGIwNE50SmorNlFBYnh6a0R2clJZS0M3L0xzU0dQRHdSZGxiZm5OdTFzOEcybmI5K3ZXNCsrNjdrWlNVaE56Y1hPemN1UlBubjM4K0VoSVNjTjk5OXlFakl3UHZ2dnN1QW9FQUZJcmhPLy9neXkrL0hMYStDU0ZrcEZDQ1NvZ01CTVluY0RCdzhNTnl4MEwrNjNjWFp2L24vcVhtOHdiVDlxR0hIc0t0dDk2S3A1OSt1dlBhdW5YclVGVlZoYVNrcE01cmMrYk1PVzZOS2lHRWtPNG9RU1ZFQnB5elNXQ0FBRjRoZHl5a3pkMkxadWJkTW52OCtZOE1zcjFLcGNJcnI3elM3Vm9nRU1DY09YT3dlZlBtem1zNU9UbWRyKzEyT3p3ZXo0REdxYXFxd3QxMzN3MEEwT2wwbUQ5L2Z1ZDdQYi91OE4xMzN3MW9ERUlJa1JzbHFJVElnSU5QWkdDUXdHZ0dOUWhjZDJicW50c3Z5RndXRnhibU9wVitWcTFhaGRMU1VxaFUzY3V1TGwrK3ZQTzFKUDEzWDlxenp6Nkxqejc2YUVCajVPZm5keWFja2lUQjZYVENZRERBWnJQaGlTZWU2TFpCaXhCQ1JpdEtVQW1SZ1FBMmdRTUk1VzVLVUdWMlNkYms4dnZQTnkxUENRdXJPOVcrbXBxYXNISGpSdWoxYlh2UWVwdEJ6Y3ZMNjN6OTJHT1A0YkhISGh2VVdKSWs0WkZISG9ITDVjSnp6ejBIVVJTeGUvZnVidmU4OGNZYnVPaWlpeEFlSGo2b01RZ2hSQzZVb0JJeXd1cm5wWVp4QmgwNFBHeGJzVlB1ZU1heXhha0pkZis3SW1mRnRISEdRMFBSbjBxbDZpd2xGUWdFY094WTJ4NjRyak9vUU50aitoMDdka0NqMFF4cUhKL1BoNGNmZmhnMU5UVjQvdm5uajN0ZkZFV3NXYk1HRm9zRml4WXRvZ1NWRURMcVVJSkt5QWdMVVJuRHBiWVROSnZram1Vc216dHBuT1BQUDUyM0ltMWNaT0ZROWJsKy9Yb0FnTmZyeGVyVnE1R1Nrb0x0MjdkM20wSDErWHlZTjIvZW9KTlR6am51dXVzdTZQVjZyRnUzRGpxZHJ0djczMy8vUGRhdVhZdkV4RVM4OXRwck1CcU5nLzlBaEJBaUUwcFFDUmxoelE1L1UzaTRjREVEbzc5L01zbElpQlQvZnQyaVMxTGpqTjhQZGQrN2QrL0c3My8vZTZTbnArUCsrKy92M0xRa1NSSUVRVUJaV1JtaW9xSUczVDlqREt0V3JjS1VLVk1nQ0cySEFicmRidVRsNVNFaElRRnIxcXpCYmJmZGhnc3V1R0JJUGc4aGhNaUIvb0VrWklRbDVPZTdBWHdvZHh4alZYS01RWHovdHFWWFRJNDJiQjNLZnJkdjM0NE5HemJneUpFanVQUE9PN0ZreVJJRUFvSE85MWV1WEluS3lrcW9WQ3JjZXV1dGd4NUhraVJvdFZyczJMRURKU1VsS0Nnb1FGRlJFVXdtRTY2OTlsb3NXclJvV091c0VrTElTS0FFbFJBeVpveVBDQlgvL3ZORnQweU9ObXcrK2QwRDA5TFNnc3N1dXd3TEZpem9UQkFaWTUyUDROOSsrKzBoR2NmcGRPTGVlKzlGUWtJQ1VsSlNjTlZWVjhGc05uZHV6Q0tFa05NQkphaUVrREZoWEpqTzk4Y3I1djkyWGtyOFA0YXdXd21BQ0FETGxpMDc3azFCRUlhOEJxbkJZTUNiYjc0NW1LWmV0TVZMQ0NGQmp4SlVRa2FZZmRIc2l4V0NjQU9YcEUyaFgrLzZwOXp4akFVUmVrMWd6WW96bnIwa2E5S3pROXkxQ0tCK2lQc2NMdlZvVDZZSklTVFlVWUpLeUloajZSeFlBY2IyeVIzSldCQ2lVVW1QTFp2OWordk9TbjFnR0xyM0FxZ0NjQ2FBR0FDRDI1cmZUdnprZ3h5KzYvdjdtREV5VDMzWHZVK2Z2RVcvZU5HV25GYTF2eWFFa0tCSENTb2hJMHhnaUFRQWNMVElITXBwVDYxUThJZVdaVy8rMWFLWk53M1RFRDYwSlg5MkFDb0F3cWwwRnZqaUV3V3ZyQUJUcXh5NDY5NXZoaUpBdEQzVzk2RXRPZlVOVVorRUVES3NLRUVsWklReEJoMEh3QVJ1bHp1VzA5MGpQOG4rK3Q0bFdaY09WLytNTVk2MnhHOUlaaVlkdVhQcUdRTTRCeGhqbzJYcEFDR0VETGxUK20yZkVESndIRXdMQUFFdTBPUFdZZlRBVXZPTzFlZVp6cGM3am9GUWNNa0xBQXo4bEpZS0VFTElhRWN6cUlTTU9LNEZHQVRHVytVWVhhZFNCK2FseEhua0dIc2tUSXdLVmR4MlR2cWUvNW1mZkFGanpDOTNQQVBCQmRhMmlZa3h0Y3loRUVLSXJDaEJKV1NFY1VETEFIRElrNkRtVElwNTRadmZMSDlQanJGSGdsTVVNNC9hN2YrSmlvb2FkVXNvT0FRdndNRlBjYk1WSVlTTWRwU2dFakxDV1BzamZnR0NMQWtxWTh3SklHZ3FDS1NrcEdoME9sMkdRcUhRS2hTS25mbjUrYWU2a1Nkb1B0dEFlWjJvMEJxazVjelBhK1dPaFJCQzVFUUpLaUVqakhPdVpZeUJ5L1NJUDVoTW56NDlYcWZUdlNkSjBoekdHRGpuVzlMVDAxY1dGeGMzeVIyYkhLSisvTkVPNEFPNTR5Q0VFTG5SSmlsQ1JwakFtQVlBRkg1NVpsQ0RSWFoyOWx5dFZwc0g0QXpHbU1BWUV3Q2NwOUZvZnN6SXlFaVdPejVDQ0NIeVlYSUhRRWd3NDV3ekFHcTByUWs4NVRxWEFPQysvNjQ1Z3NNVm8xMXkzZzVjOGpQYnFmYUg3blV1eGZiU1IwSE5aREpkeXhoYkQwRExPZitHTVhaTysxdjVBTElCMkRubmwxcXQxcTN5UlVrSUlVUXVsS0FTMGdmT3VScEFMSUFrdEowVUZJeTdxenVPMjZ3Q1VNY1lDK2JqTEFXejJmd0h6dms5akRFR1lMM0ZZdm1WMld6MkFZRFg2OVdvMWVyWEdHTlhjczRsQVA5anRWcGZBQkQwU2ZkUWNKMmZIYy85aWxjQkhBM2R1bk80RGhjZ2hKQ2dSMnRRQ2VtYkJtM0o2ZmR5QjlJUFp3Sm9RWkNldHo1MzdseURLSXB2QTFnS1FKUWs2VmNGQlFWLzYzcFBjWEd4Q0dDbHlXVGF6eGg3RU1DZnpXWnpSbE5UMDEwVkZSV24vWklJaFplSCtCVll5am5LNUk2RkVFTGtSR3RRQ2VtYkdtMHpwNk5Cc003d0lpc3JhNm9vaW5tTXNhV2M4enJPK2FLZXlXbFhWcXYxRVFCWEFYQUF1RGtpSXVMenpNek0yQkVMV0NhaUlpQUFBR09RNUk2RkVFTGtSQWtxSVgwVEVLUkpYeTgwQ01LLzAxbFpXUmN5eG41a2pFM2puQmNFQW9Ic2dvS0NIU2RyWjdGWU5raVNkRGFBSTR5eHN4VUtSWDVHUnNiMEVRaFpQcEtxYmRrVjUyTmlTUU1oaEp4STBQMWpSa2d3a3lRSnk1WXRRMzUrZnJmcisvYnR3NDAzM25qUzlvMk5qWjI1aDkxdXgrN2R1d2MwOW0yMzNUYXdnR1ZtTXBsV0NZS3dtVEVXQWVBOVFSRG1GUllXVnZXM2ZVRkJRWUhYNnpWeHpuY3d4cExVYXJYRmJEYi9aQmhEbGxmYnBqendNYkxtbGhCQ1RvVFdvQkl5QUpzMmJVSjlmVDJlZWVhWnptdFRwMDZGS0lxb3JLekV5cFVyTzYrZmZmYlozUkpLaDhPQjg4NDdEMXUzYm9YUmFFUmxaU1VlZXVnaGZQQkI3MlV2SlVuQzJyVnJzWHIxYWdCdGsybzdkKzRjcGs4MnROTFQwOVVhamVZVkFOZnd0b3o4Y2F2VitpZ0drWGkxMTBSZFlES1pYZ1p3QTJQc0E1UEpkTC9WYWwwTG5GNlB3bGxBRXFCUWdERjJXbjB1UWdnWktKcEJKYVNmcXFxcThQYmJiK1BkZDk5RklCREF1blhyOE9hYmIyTHAwcVdvckt6RTQ0OC9qclBPT2d0dnZ2a20zbnp6emVObU8rMTJPd1JCZ01GZ0FBQ0VoNGZEWmp0eGxTbk9PVFpzMkhEYzlYUFBQYmZiZjU5OTl0blFmdEJUbEo2ZUhxZlJhSGFnTFRsMU1zWXVibDlUZWlxemdwTFZhdjBGZ0FjQStCaGpmekNiemE5bFoyZnJoeVRvWUtGVXRsZFdvVWY4aEpDeGpXWlFDZW1uOWV2WDQrNjc3MFpTVWhKeWMzT3hjK2RPbkgvKytVaElTTUI5OTkySGpJeU16dVJWb1ZBYzE3Nm1wZ2F4c2JFUWhMYmZDMk5qWStIeGVORFMwb0x3OFBCK3gvSGxsMThPMldjYWFpYVRhVFpqN0VNQWNaSWsxYlcydGxacE5KbzNaczJhcGZKNnZmdHNOdHRydGJXMXp3TUlkTFF4bTgwblRNYjZlZy9BTlpJa3BXVm5aMStjbjU5L2JBZy9obXdZV01mUDVGTTk3cFVRUWtZMVNsQUo2YWVISG5vSXQ5NTZLNTUrK3VuT2ErdldyVU5WVlJXU2twSTZyODJaTStlNE5hb0FjT1RJa1c3M3FkVnFqQnMzRGhVVkZaZzFhOWJ3Qmo4Q1RDYlRsWXl4VndIb0FvSEFNWVZDRWE5V3EyR3oyZDdpblB1TVJ1UEZpWW1KejRXRmhlV1dsWld0UUpjazlVUnFhbXFlQWdCQkVIU3hzYkYzZFZ4VHFWU1JFUkVSbHd1Q01KdHp2dHRrTXAxcnRWcjd2NkEzU0FXNFg2ZUFFaHp3eUIwTElZVElpUkpVUXZwSnBWTGhsVmRlNlhZdEVBaGd6cHc1Mkx4NWMrZTFuSnljWHR1WGxwWmkyclJwM2E2bHBhV2hxS2lvVzRLYW41K1B1KysrR3dDZzAra3dmLzc4enZkNmZ0M2h1KysrRy9nSEdrSm1zM2t0NS93M0FJVFcxdGF0V3ExMnNkZnIzVmRjWER3UFFDTUFWRlpXUGpCOSt2VHZEQWJEc3BpWW1OdnI2K3RmT0ZtLzFkWFY5N2Uvak81SVVEdXVoWWFHL2thajBXd0drTXNZMnpWcjFxeXJkKy9lZmZ5YWlGRkVFSlI2QUZCdzVwWTdGa0lJa1JNbHFJUU13S3BWcTFCYVdncVZTdFh0K3ZMbHl6dGZTMUx2KzF0Mjd0eUpPKzY0bzlzMWs4bUVIVHQyNEpwcnJ1bThscDJkM1psd1NwSUVwOU1KZzhFQW04MkdKNTU0b3RzR0xibWxwNmVIcXRYcVRRQ1dNTWI4blBOZitmMytxd0hnMkxGakQ2TTlPVzFucjY2dWZpdzVPWGxqVkZUVURmMUpVUHRTWEZ6c0JMRFliRGEvd0RtL1hhRlF2RzB5bVRLc1Z1dmpBUHluMHJkY3VCTzdlWWkwQW1CT3VXTWhoQkE1VVlKS3lBQTBOVFZoNDhhTjBPdmI5dWIwTm9PYWw1ZDNYTHQ5Ky9haHBxWUdjK2JNNlhiOTdMUFB4dlBQUDQvR3hrWkVSVVYxZTArU0pEenl5Q053dVZ4NDdybm5JSXJpY1dXcDNuampEVngwMFVVRFdzTTZWTEt5c3FZeXhqNW5qRTBHMEJBSUJDN1p2WHYzZDFsWldXc0J3T1B4SEhmNmxpaUtlUUNnMVdyVGhpb09pOFZ5cDhsazJzODVYOHNZZThoc05zL3dlcjNYdHlld280cGg1ODVHQUp0UGVpTWhoSnptS0VFbFpBQlVLbFZuS2FsQUlJQmp4OXIyNW5TZFFRWGFkdnp2MkxFREdvMEdBUEQ2NjY5ajhlTEZuVHY0TzB5WU1BRVpHUmw0L2ZYWGNkZGRkM1ZlOS9sOGVQamhoMUZUVTRQbm4zLyt1RGhFVWNTYU5XdGdzVml3YU5HaUVVOVFaODJhZFo0Z0NPOEFNQUN3ZXIzZUM0dUxpMnNBZ0RHbTZxTnB4L1R5U2RlZkRvVFZhbjNCWkRLVmNzNDNNTVl1VTZ2VjB6TXlNcGJ1MmJPbmNpakhJWVFRTWpLb3pCUWhBN0IrL1hwczNyd1pHelpzUUVwS0NoWXNXQUFBMkx4NWMrZC9HemR1aEVLaDZFeE9TMHRMOGZubm41K3drUCtOTjk2SU45NTRBMlZsYmNldmM4NXgxMTEzUVJSRnJGdTNEbUZoWWQzdS8vNzc3M0hsbFZlaW9hRUJyNzMyR3VMajQ0ZnhFeDh2S3l2cmJvVkM4UkVBQStkOFkxMWQzYnlPNUJRQVBCN1BYZ0JRcTlWemU3YlZhRFN6Mis4cEd1cTRyRmJyRnAvUE53dkFQc2JZRExWYXZTY3pNM1BCVUk5RENDRmsrRkdDU3NnQTdkNjlHMWRmZlRYQ3c4T3haczJhenVzZGEwL0x5c282SDllNzNXNzg3bmUvdzA5LytsTWtKeWYzMnQvOCtmTXhiOTQ4L1ByWHY4YlJvMGZCR01PcVZhdXdkdTFhNkhTNnpuN3k4dktRa0pDQU5Xdlc0T2FiYjhZTEw3d0FvOUU0ekorMkc2WFpiUDYzSUFoL0JLQ1VKT2xScTlWNlJWVlZWYmNkNXphYjdlOEFrSmlZK0JpQXJnR0d4Y1hGUFFvQURRME42NGNqd0QxNzlsUjZ2ZDVNQUI4RENGTXFsZDlrWldWZFB4eGpEUWRIN3B6TEhZdm5iSElzbm4ybDNMRVFRb2ljNkJFL0lmMjBmZnQyYk5pd0FVZU9ITUdkZDk2SkpVdVdJQkQ0NzVQcWxTdFhvckt5RWlxVkNyZmVlaXNBNE1rbm4wUklTRWpucnZ3VGVmenh4M0h6elRmajRZY2Z4c3N2dnd5dFZvc2RPM2FncEtRRUJRVUZLQ29xZ3Nsa3dyWFhYb3RGaXhiMVdtZDFPR1ZtWnNZcUZJb3ZBV1FDOEVpU3RMS2dvS0RYdFpLMXRiVi9DUXNMVzJJd0dKYk5uRG16cExtNStYMEFNQnFORjZ0VXFrU2J6Zlo2WTJQamE3MjFuVEpseXNhTzE0Y09IZnJwWUdJdExpNFdBU3pMeXNwNlNoQ0VWWUlnL04xc05xZGJMSllIRU95YnB4aFBZMkFyT0dkNzVBNkZFRUxrUkFrcUlmM1UwdEtDeXk2N0RBc1dMT2hNRUJsam5iT2NiNy85OW5GdGZ2bkxYOEpnTUVDdFZ2ZlpkMGhJQ1A3MnQ3L0I1WExCNlhUaTNudnZSVUpDQWxKU1VuRFZWVmZCYkRaM2Jzd2FhVmxaV1RtQ0lId0tJSXB6WHVIMyt5OG9LaXJhMjBlVFFGbFoyWXFZbUpqYm82S2lib2lLaXJvZUFQZDRQSHVPSFR2MmFFTkR3eXM0d2FsU1JxUHhzcUdLdTZDZ1lMWEpaTnJER0ZzUDRCNnoyWnpoY3JtdTJMZHZuMk9veGhocWpNTUFCakRheFU4SUdlT1kzQUVRRXN3NDUxRUF6Z0x3Z2R5eDlNUEZBSFl3eGhwUGVtYy9aV1ZsWGNVWWU1VXhwZ0h3dGRmcnZYZzRkc2QzbkJobHNWaUcvR2RTWm1ibUdVcWw4aU1BVVFBcWZEN2Y0cUtpb2tORFBjNVFjT2JtdkFyR2JtQk0ra1hJbGwydnloMFBJWVRJaGRhZ0V0STNFVUM5M0VIMFV6M2E0aDBTSnBQcFNjYll2eGhqR3M3NS8xa3Nsdk5HWSttbXdzTENIempuMHdFVUFwaWtWQ3BMWnMyYWRaN2NjZldLc1ZnQWdGK29remtTUWdpUkZUM2lKNlJ2WGdCVkFNNEVFQU5BYzZvZFNpVkZjYjZOYjd6QVZlcGE3UU9QM1hIeUZpZmxSVnR5V3RYKytwUWtKQ1RvNCtMaVBnS3dDRzNsb0c2MVdxMHZuV3EvY3JKYXJmVUFUR2F6K1MwQVAxVW9GSitiVEtiYnJWYnJYM0dDNVFieTRMRUFBeE1rU2xBSklXTWFKYWlFOU0ySHR1VFBEa0NGSVhqcUlCU1ZSQVIyV3dHQnFRRjhjNnI5b2EyMnFBOXR5YW52VkRyS3lNaElWcWxVMndBa2NjNmJBNEhBQllXRmhUOE1RWXpCUUxKWUxGZGtaV1U5d2hqN0hXTnNuZGxzenJCWUxIY2pTRFpQTWM1aU9BT1k1S2NFbFJBeXBsR0NTa2dmR0dNY2JZbmZLYzlNZHVCQUkxK2NJd0VJQjJOTmJJaUwxZy9XckZtenpsTW9GTzhEMEhIT0MwUlJ2S0JyZmRQVFJVRkJ3V01tazJrUGdOY1pZN2ViemVaTWxVcDEwWTgvL21pWE96WXd4QUtBMXFHZ0JKVVFNcWJSR2xSQ1JoZ0RKSEEwQWt4d25wVVpkZklXd3k4cksrdlhDb1hpRXdBNkFPK0lvamozZEV4T08xaXQxbmNEZ2NCc3pua3RnUGsrbisvQXpKa3poK3o0MWNIZ1o1NnA0NENlY1hoWWZyNWJ6bGdJSVVSdWxLQVNJbzlhQUdCSzFUaVo0eERNWnZQZkdXUFBBVkJ3emgreFdDdy9hNjhsZWxvckxDemNJNHBpQ3VjOEQwQ3NTcVhhazVXVnRmeWtEWWVKVzJpTkFBQXdicE1yQmtJSUNSYVVvQklpQzFZTEFGQUlzWEpGa0phV0ZtVTJtM2NCdUI2QXlEbGZiclZhSDBkUWJSb2FYc1hGeFU2cjFUcUhjLzVQenJrZ0NNTDdKcE5wRldRb3dhZHZGZW9sUDg0S2NOdzYwbU1UUWtpd29UV29oTWlCOFJxQVFXS1lJTWZ3SnBOcE5tUHNLd0JoblBPamdrRnREeEFBQUNBQVNVUkJWQ0NjazUrZmYxQ09XSUtCMVdxOXptdzI3d0h3SkdQc0daUEpsR20xV20vRUNLNFBadm41UGdEZmo5UjRoQkFTekdnR2xSQVpjSWtkQmdBRlI5SklqOTFlZlA4SEFHRUF0Z2NDZ2RTeG5KeDJzRmdzYXdIOGhIUHVaWXo5M0d3MlcyYk9uQmtoZDF5RUVESVdVWUpLaUF3NHBIOXlqc1ZjRU5hUDVMZ21rMmtOWSt6ZkFCUUExbGtzbHR6Q3drTFhTTVlRekN3V3kyZWM4elRPK1ZFQW1TcVY2ckRKWkpvbGQxeUVFRExXMEZHbmhJd0I2ZW5wYW8xRzh5R0Fjd0ZBa3FSYkN3b0tSalE1N3N0d0huVTZHTm5aMlNwSmtyWXd4aFlBQU9mOEtxdlYrdFp3anVsYVBQdTNITUpTeHFVMUlWL3QrblE0eHlLRWtHQkhNNmlFbk9aTUp0TkVqVVpUQnVBOEFBNUprdVlHVTNJYWpQTHo4MzFXcS9VY3h0aExuSE13eHQ3TXlzcjYzK0VjazB0c0JvQUZuQXN4d3prT0lZU01CcFNnRW5JYXk4N09QZy9BSVFEak9lY2xQcDl2VWtGQlFaN2NjWTBXK2ZuNXQzSE83d0FRRUFUaFFiUFovQjZHNmVjbUU5aEVBT0NNVnd4SC80UVFNcHBRZ2txSUREakFuTGx6UG5ZdXppbmt3L1QzMEd3Mi81cHovamxqVEFDd3lXcTFaaFlWRlZHTnpRRXFLQ2hZSjBuU09RQWNBQzR4bTgwSFRDYlRrTTl5Y281SkFLQ0UvL0JROTAwSUlhTU5KYWlFeUlBQkhJeWJBRGJUa3pzcmZxajdONWxNL3dEd1J3RGduRDlzc1ZndVE1QWNxVG9hRlJRVS9NZnBkRTdobkZjQW1BS2dNak16ODR5aDZwOHZoQktNSndCYzBuNWxyUnlxZmdraFpMU2lCSlVRbVRDZ0FnQUNVQ2NQVlo4cEtTa0dzOWxjeUJpN0RvQWZ3TVZXcS9YM0dFUEY5NGZML3YzN0c2eFc2eFFBbnpQR05FcWw4bnV6Mlh6RFVQVGRoTXc0Z0FrQXEyV0FOQlI5RWtMSWFFWUpLaUV5NFdBSEFFQUFtellVL1psTXB0bGhZV0ZIQWN3RVVNTVlTN1pZTEI4T1JkK2tFN2RZTEVzNTU4KzFmLzJxMld6KzQ2bDJxbFZwNDlxN1AzYXFmUkZDeU9tQUVsUkNaQ0pCMmdjQUhEenRWUHN5bVV6WE1zYnlHR09oQUw0ekdBemo4L1B6ajV4eWtLUlhWcXQxRmVmODUyaWJtZjYxeVdUNk1pVWxSVFBvRGdPOGJaa0haelZERXlFaGhJeHVsS0FTSWhQV3Ryc2VqTFZ0amhra0lTc3I2eW5HMkQ4NTUxeVNwUFVXaTJYQnRtM2IvRU1USlRrUnE5WDZMNy9mbndtZ2hURzJKQ3dzN0tESlpKbzR5TzZTQUlDRFZ3OWRoSVFRTW5wUmdrcUlUQlFCUlFVQWNNNG1EYWI5cEVtVHRHYXorUk5CRU80RDRHZU0zVkpRVUhETDBFVklUcWF3c0hDUDMrOVA1SndYTThZU0Fld3ptVXlMQjlvUEI2WUJBR050eXo0SUlXU3Nvd1NWRUptNEFoM2xoUGlBWjkzUzA5TW5SRVJFSEFCd1BvQVdTWkxPc2xnc0x3OXRoS1EvQ2dzTFhWYXJkUmFBOXhoakdnQmZtTTNtT3diU1I0alkrcmpreDFsK3hqY09UNVNFRURLNkJNV3hnb1NNUlJ4Z3JzVTVUb0RweGVhQU1USS92NlUvN2RwbjZENWxqS2s0NXlXYzgza0ZCUVhOd3h6dXNBcTJvMDRIaVpsTXBzY1lZdzl4emptQVY2eFc2ODF5QjBVSUlhTVJ6YUFTSWhQV3RzRm1Id0FvRE9qUFJpa2hLeXZySHNiWUZnQktBTzlacmRiMDBaNmNua2E0MVdwOU9CQUlYTVlZQ3pER2JqS1pURHRTVTFQRDVBNk1FRUpHRzBwUUNaRVJsM0F0RXdNSjRWL24vOWpYZmVucDZXcVR5ZlNxSUFock9lY1NnUDl0TDc1UGdzenUzYnZmODNxOTB6bm50WXl4TS9WNi9RR3oyVHhkN3JnSUlXUTBHYzJQMHdnWkU5TFMwcUwwZXYyWEFFd0EzSnp6bjF1dDFuZmxqbXNvblNhUCtMdEpTa3JTeGNURWZNTVl5d0hRQ3VDSzN1clNPaGZQUGhkZ3J3RHN6ZEN0TzFlUGZLU0VFQko4YUFhVmtDQ1dsWldWcGRmcnl3Q1lPT2RWUHA5djV1bVduSjZ1cXFxcVBJSWd6QVB3YndCYUFKdE1KdFA5UGU5cjI4SFB4blBPSTBZOFNFSUlDVktVb0JJU0JNb25UZEwydkdZeW1WWUtnbUFCRU00NS84YmhjS1FVRlJVZGtpRThNa2o1K2ZrK2k4WHljd0NyQVFpTXNTZk5adk5iQUJRZDk3RDJrOFFZc0YrbU1Ba2hKT2hRZ2txSXpKeUxjeXd4eWJHT3VvWHBvZTJYVkdhemVTMWo3QTNlNWlXcjFicXdyS3pNSzJ1Z1pMQzR4V0o1V3BLazg5SDJxUDluSnBPcGNOcTBhZEZ0NzJJNkFERE9TMlNNa1JCQ2dnb2xxSVRJalRNUmdGSW42TTJwcWFsaFpyUDVBd0QzQVBCeHp1KzBXcTIzeVJ3aEdRSUZCUVZmaXFLWXlqbXZZSXpOQ0EwTkxjM096all6eGpJQlFPQitTbEFKSWFRZEphaUV5SXd4dmdzQXFuejgvSkNRa0VJQVN3RTArdjMreFFVRkJldmtqWTRNcFQxNzlsVFcxOWZQNEp4dkFSQnQ0TklPRHNTQ3c2SGRWbkJZN3ZnSUlTUllVSUpLaU53NEt3Q0FVckRWQUNZQktHU01wUlVXRm02WE5TNHlMS3FxcWp4V3EzV3BKRW5yeHl1WUJnQ3JrN2l6dlM0dUlZUVFVSUpLaU55RVo5MkJtUUNRSkhBRmdIY3NGb3NwUHorL1FlYTR5UEFLRkJRVTNMSlVyWGdkQUhZSGVMelpiUDVvVWkrYjVRZ2haQ3lpQkpVUW1TUWxKZWxNSnRQNnIzejhMZ0JJVVRDdnhXSzVBb0FrYzJoa2hQeEVpMFlBT0J4QUs0Q0xJaUlpaWpJek01TmtEb3NRUW1SSENTb2hNa2hQVDQrTGlZbjVsakgyQ3p1SHl3czBxaG5UdEM3Sm1TSjNiR1RrQ0dCbUFKaW54ZzJjOHhMR1dJcENvZGlkbFpVMVQrN1lDQ0ZFVHBTZ0VqTEN6R1p6dGthajJjTVltODA1cndLUW93VzJBNERQanh5Wnd5TWpTQjhJWEtJS0JLYlBSdWo3OWZYMXN6bm5IekxHSWhsalcyZk5tbldEM1BFUlFvaGNLRUVsWkFTWnplWnJBUHo0LyszZGVWeFU5ZjQvOE5kblp0Z0haQWYzZlMyM3dZWGNja203bWJhcFpXcGwzclRsOXJXOWJyZlNyTzZ2dXQzTTB2YXl6S1d5TkxVeTl6VXpGeUJ4VjBBRUZGQjJab0FaWnVieit3T1p5NDRIWVE0d3IrZmpZY0paWHh3bWVmTTVuL2NaQUVFQWR0cHN0aDdSMGRFbklXVVVBRWl0aUZBMUlEbVYyQldWNGJFcjZwVFl0YXZvU3ZQVUhRRGVFMEo0YURTYUx3MEd3M3ZnVzFJVGtRdGlnVXJrSExyKy9mdS9CV0M1bEZKSUtaZEVSMGVQam8yTk5RRUFoRGdHaVh5TmxHN3F4aVNWMmFPam81KzIyKzB6aFJCV0FFOGFESWJ0WGJwMDhWTTdHQkdSTS9FM2M2SUcxcTlmUDMrTlJ2TU5nSWtBaXFTVVQ4WEV4SHhTZGhzSmFBVmdVeWVoK2d3R2d3U0E2T2hvL3B0MFJlL2V2U04wT3QxR0lVVG9sWWY3ajQyT2pvNVRPeGNSa1ROd0JKV29BZlhyMTYrclJxT0pRa2x4bWltbHZMbGljUW9Bcmx5Y3Vpcmo2SUZmbWNZTVBHOGFNK2lPcXRZZlBYbzB5bWF6OVFZUUpZVG9JS1U4MUw5Ly96Rk9qa2xFcEFvV3FFUU54R0F3L0UyajBmd0ZvQk9BWTBLSTNqRXhNWHZVemtXTmc0QVlLU0hhMmUzeWJIWGJ4TWJHWHJwMDZkSndLZVgzUWdoL0ljUnZCb1BoY1dmbUpDSlNBd3RVb3ZxbjZkKy8vek1BTmdMd2tsSitkK1hoKzZrMTdTUUJUZDZvQWQzelJ4aDZPaWNtcVNWL1NKOVFDYlNYUUo1KzU2RVROVzE3cFhucVhpbmxHd0IwQUQ0d0dBeWZYZm1ZaUtoWllvRktWSS9hdEdualpUQVl2aFJDL0JlQVZVbzVMeVltNWw0QTF0cjJOWTBlZUw5R296a0ZuWFpCd3ljbE5Ra3Y5NzRRRUFCaXIvSXRUbVZNVE13clVzcTdBUlFCbU4yL2YvODkzYnAxQzI3WXBFUkU2bUNCU2xSUCt2YnQyem9rSkdRSGdKa0E4bXcyMnoweE1URnZYUFVCaEMyNjVHL3dVVlBOWDM4QTBFQWVVYkpUVEV6TWo4WEZ4WU1CSkFzaGJ2RHg4WW5wMjdmdmRRMlNrSWhJUlN4UWllcEJSRVRFWUkxR0V5T0VpQVNRYUxQWmhodzVjdVFuSmNjNHREMzZoSUEwQ1lpTytVUDZoRFpRVkdvRXBCUkRBVURheFI5Szl6MTY5T2hSSVlSQlNybFBDTkZHcTlYdTc5dTM3NFQ2VDBsRXBCNFdxRVRYcUYrL2ZnOUlLWDhYUW9SSUtmZms1ZVgxUFhMa3lIR2x4eGtGV0dYSk8wb0plTG1QYm9DbzFFZ0lpT0VBb0xISnZYWFpQeW9xS2lNL1AzOE1nSzhBK0dxMTJuVUdnK0g1K3N4SVJLUW1GcWhFMTZCdjM3NFROQnJOMTFKS0RZRDNZMkppUnNiRnhlWFYrWUJTN0NyNVczTmovU1NreGlabjJNQk9FQWlBUkpyM25rUEpkVDFPWEZ5Y09UbzZlcGFVOHA5U1NnSGdiWVBCOEZ3OVJpVWlVZzBmaWsxVXhxcERaOGF1T0hCMnhabTBuS3U3eFM3dDhENjhIc1ZoblZIY3JrK2R6dW5sN21hNW9YUDQrdHQ2dDMvNHhxZnU2aWVnM1FISVEvcnRod2JWNllDTndPdS9SczMvSlRieDJVeFRrZjVxdHRkZFRnUUFXRU02MU9sOFdxM0czcWROOEpHSGIrd3orYVp1WVFsMU9vaVRtTVlNdWtNQ1B3SFlyTjkrOEcvVmJhZmt0YWk3bEFEM3MvdFJFSGtQb0sxN2MzL1oxK0tFUHUyejYzd2dJcUpyeE1lVUVGMng4Y2paTnMrdGkxNXpLaTNiVjlHT25XNHErVHN6djY2bmRqK1JtalhGYnJjbkRoSDR0N3VVZGdCOVpKY3VIaUl1emx6WGc2cmx1ME54OTg5WnVldGxrOWw2OWYrK2FJSksvcTc3TmRURVhjcnRuMk1xV2c1Z2FGMFA0Z3pTYnU4S2pRWWFvTm9HS2NXdlJXMEkwT00ySUtmd1d1TTVYb3NBT0dXQWlGVERXL3hFQUhZZXY2UmZkdkRjRnNYRmFUMDZtWm8xTTNCYlZDNGdZZ0hoWVd6amY0TmFXZXBxNzVuMFRzK3YzYjlFVVhGYWo0NWV5T3F2eG5tVjBPODgvRTVoVWE2ZlYxRnVsVTk0YUN5dlJiWE9UVVFFc0VBbEFnQnNQWlB3eG8vUkNhbytJUDlpVG1IcE15MTNBQUNFR0tWZUd1V2tsSnEzTjBldHZKQmpVcTJ3S2l5MmVxcDFiaVZDOXAzT0YvdE9WemxjM01oZWkwUkVxbUNCU2k1dnlZN1kyOS9iSHZ1RTJqa2s3Q1Z6d3UzWUlpRFhhRFh5cU1xUkZIbHAvY0ZGbTA4bVI2cVpRVUkyNlhuMWplNjFTRVNrRXM1QkpaZTJQanFwMWZ4ZkQzeHRzZG5WanVLZzMzbHdNNEROYXVkUVl2M1I4Mk1mK25ySEhMdThtamRGY2wxNXd3WjFzK2tzbHdKMi9aVlRjVjFqZkMwU0VhbUZCU3E1ck1NWEwzcC90djNzV2s4M2pmL0E5aUZPTzYvUlhJeVRhWlhxa3licjhNV0x3Zi82SWZxYnppRitIcDJkZEU2YmxJaEp5cmlxOXdodFREVHU4cjhhNFQ0K2Y4eUFxYjdiRC85WXVweXZSU0tpOGxpZ2tzczZlRFpqeHRsTE9ZTVBuYjljN1RZNmpVRG5rQmFLajUxYmFFRmFYa0dWNi95OTNIRmoxNWJZZlRaVjhYRWJvNTNIMHY5ek1jY1lYbE9oMHk1UUR5ODNaZi9jU0NseDVsSnVsZXQwR29HeFBkdGd5OGtVUmNkVWt3UTBCUUtqSmFEVldPUytzdXY0V2lRaUtvOEZLcm1zcU1TczRYdmlhdjdCN09XbXEvYUhlMDF1N3RrV3E2UGpFZVRqaVp3Q00yeGxibjNuRkZvUWxaU0JFTDBuTGh1THF0emZORHlpcGRTSnFkQUl1Mzc3b2ZjVkIzQ2lkVWNTcjY5dEZDNnlReGcybjFUMlRIbzNUY2tVZVFIQTE5TWRlVVVXeHpxclhXTDdxUXNZMTdNdHRpZzhybHBNSXdmMkFZU1BrRExlWjI5VXVSZGVZMzR0RWhHcGdRVXF1YXhqYVprVGE5dkdEb244d21MRnh6YmJiQUNBVnY3ZUdOQStCSnRQbEMraWpPWmlkQWpTbHlzS05PSi9mU25GV20xcm5RWUxwWlNuQVRUcUFqVWwyOWk3dG0wS2k2M0lMYlRVdGxrNWJ0cVNBbldTb1JNU012SVFuWlJSYnIxTlNtU2F5ai8zVXpUaTl4NFJXamxZUWtCQ0hLeTRyakcvRm9tSTFNQXVmbkpaR2ZsRnl1K1hLbVF5VzZHcDVtZDlDeStQY3A4UDZkTFM4YjdzTFM2YllnRVVDWUd1Y2xqdmdJYk1lSzFNNW9aOXRKTkdDSmpNMWlyWFpabkt2NDlCKzBEOXhZYk1jaTJrRktNQlFBanNycml1TWI4V2lZalV3QUtWcUFINWVicGg1K25hYTZaZ3ZXZnhuWWJPVDVaK0xvNGZ0MERpRDBCb2pHNmVZeHMwWkNPM0ppWUIxVDBkb094U0Q1M0dQbTlpeEt0T0NWVUhFbUlzQUJRTHVWV044OWYxdFVoRXBBWVdxRVFOU0FJWTBiVlZyZHROSDlSdDZhUytIYUlyN0x3WkFBVEV1QVlKMTBUYzBiY0RXbmk1MTdyZDRJN2h4eWIzNy9LNUV5SXBsai9DMEZNSUJBQXl4WC9ib1FRMU1selRhNUdJeU1rNEI1V29KaElZM2IyMTR0M3lpMHJtQ3VZV1d0Q3FoWGVOMjNZUDg4Ky90VS9iMXhkV1dHNkRiYmNXV2tnaGh5c08wTWpZVWJmcnVPUDBCZWkwbWxybnIvcDZ1aFhQSHovd3laMVAxekZnQTlPNDZZWklBRUtpMHZ6VHE2YmlhNUdJeU5sWW9CTFZ3R1N4WXNmcEMzWGV2NFdYTzNiVWNsdDFrcUhUYTJPNnQ2MTBFajhaRldXVWcvS0ZFTjBLUmc1dTQ3M3JRTk41cGxJRnZ4NDlYK2Q5ZjR4T1FJZWdtdDg5ZGZ6MTdYZVA3TkZ5WjUxUDBzQWs1RmhBd0E1WjU0eHF2aGFKaUp5TkJTcVJRcjFiQmNKTnA0RzdWZ3NoQUl2VmptSzdIYkVwbVpXMmRkTnFNS0pyUzJ5dDVubWROM1p0ZFdINkRSMC9mYjJLZFdJWHJQbGpzQm5BWkp2V2ZodUFqK3IxQzFHUnAwNkxIdUgrY05OcTRLN1RvdGhtUjdIVmpvVE12RXFqcGJmMzZZQ0x1U2JFWDg2cjhsZ2h2cDRGTDR5NWZzNHFad1N2TS9tbGxQRFN3KzJuK2p5cXMxNkxSRVRPeGdLVlhKYUFrTURWUDVkSUFCalRvdzEybnJrQW0xMVdXbmRqMTViWUc1ZUtzcXZTY2dzUW9xKzZ5VjBJZ1FuOU92eWpSMGhJZm5YbjFOanR2MG1OWmpJa2JrSWpMVkNWWGtkL0wzZDBDL1BId2NSTGxkYjFiaDBJazltS2hJei9GYVB1T2czUzh3c3JiUXVVZFBqUEdYYmR0MzA3aEo5VG50eDU5TnNQYndWUWJYTlVVM2d0RWhFNUU1dWt5R1cxOVBldVBNeFVDN3VVMVZZUlJWWWJLdFlZM3U0NmJEOVY5UjNUY1QzYkhINXFWTzlmYWpxZjFXYmRDd0JDSUZKcFZtZlJlK29VUFQxZXF4RW9LclpWdWE2bzJBWlBOMjI1WlQ5RUoxUXF3a3BkMXlvZ2Y4SEVBZjlRY3Y3R3FDbThGb21JbklranFPU3llcmNLV1BaSGZOb3pWN3U5UkVuVHpwQk9ZZkIwMDZMWUppRWg0YTdWb05obXgrOXhhWlhlRzc2NnQrcHMyY0pIZG0wWk9Gc0lVWFdsZGtXTFBYK2R6Ujg1Y0tvc0VOdXVOcWV6ZFEzeC95TXB5M2pWajhMS05KbFJZTEhpeHE2dElBQVUyKzNRYVFRMFF1QklTaWF5Q3NvLzI5Um1sMGpLTWxZNmpydFdLKzhkMkhXbEVNSmNhV1VUMHhSZWkwUkV6c1MzQ3lHWHRlbDRjdUNxZzJlWC94R2ZPcmJJYW5Oenhqa0ZnSEEvbjV6N0k3dDkvSCtqZS8vTEdlZHNhSnVPSjNkNWY4ZVJkU2RTczN2YTdOSXBkMlY4UGR5S2J1clJac1BpZTRmZjQ0enoxVlhPc040Qk9nL1B0ZEtPbjN4M0h2cWd1dTM0V2lRaUlpSWlwekNOR1RUQk9HYVF6Qjh6YUkvYVdZaUltaExPUVNWcUl1U3czZ0V5SXNJcG8ydFVQMG9lTHdYZ0doNHZSVVRraWxpZ0VqVUJwakdEdmpCNWVHYVkvRFZqMU01Q1NvamJBVUFqN2V2VlRrSkUxSlN3UUNWcUNpU1NBYUdSVXR5cWRoUzZPcmtqQm5jRjBCNUF1dmVPcUJpMTh4QVJOU1VzVUltYWdOSjNJQkpBazMvYlUxZWgwOGt4QUNDQXZRS1ZtdXFKaUtnR0xGQ0ptb0Njd3RSREFJb2daTys4a1JIQmF1ZWgya21CT3dCQVN2bXIybG1JaUpvYUZxaEVUVURiL1NtRmtOZ0JDSTFHcStWdC9rWXVaMWp2QUVpTUVSTEZabFAyV3JYekVCRTFOU3hRaVpvSUtld2JTejdBelNwSG9WcTRlM3FNaG9ET0Ryay82RUJjWHUxN0VCRlJXU3hRaVpvS0czWURBSVFjcVc0UXFvM05Ka1lCZ0lUWXFIWVdJcUttaU84a1JkU0VHTWNNVEFKRVc0MjBEL2JlY2ZpZzJubW9haElRNXRFUm5UenN0a3l4NjY4Y3RmTVFFVFUxT3JVREVOV25nSUNBNlNFaElZOTZlWG4xQWVCbU5wdFBaMmRuTDB0UFQvOEFnT085eGcwR2d3U0FuSnljbnhNU0VtNHJjNGhnZzhGd0dRQ2lvNk5GMlcyam82TkRBR1JVdDExZHRHclY2clh3OFBCWEFDQWhJZUd1bkp5Y244cXVMejAzQUVncGJUOFUyQXFtZU90UVlKUFRBVFJZZ2RyY3I2UFZhazNOeWNuNUlUazUrV1VBQlhVOWIzVUVJQU5pRWlKRFFrSWU3ZHUzTDY4aEVaRkN2TVZQelVhN2R1MCs3OWl4NHdwUFQ4K3UyZG5aMzJWbFpTMTFjM01MYXQyNjljSXVYYnFzQTZDdHVJKy92Ly9FZ0lDQXFTckVCVkJTQ05ydGRpTUFCQVlHVHF0dXUwdVhMbjJRbVpuNTVWNkxYWjYwU2l6UEs0cG9xRXl1Y0IyRkVONGhJU0ZQdFd2WDd2Mkd5TU5yU0VSMGJWaWdVck1RRUJBd0xUZzQrQ0d6Mlh3Nk5qYTJWMUpTMHB6azVPUi9IRDE2OUxyQ3dzS2pmbjUrRTBKQ1FoNnJ1SitVMHRLMmJkc1BBQVE1TzdPdnIrOFFEdytQVHJtNXVSdnRkcnZSMTlkM0FnQy9xclpOU1VsNVBTa3A2ZUh2VDUyOTYrRjhHNzYyNjNvMVJDWlh1WTd4OGZGM0EwQkFRTUNrK3M3elJxOU9iNGJ3R2hJUlhSTVdxTlFzaElTRVBBb0FxYW1wOHdCa2xsbVZkL0hpeFFVQUVCUVU5R0RGL1M1ZHVyUllwOU9GZE96WXNWNUhnZlI2L2ZYOSsvZTMxclNOdjcvL0RBREl5OHZibUorZnYxMnIxWG9HQlFYZFZkTStOcHN0QVFDRUVKNzFsL1ovZUIydmplbW1BZjJmYkJuOHo2VitXbDVESXFKcndBS1ZtZ1Z2Yis5K0FGQllXTGkvNGpxTHhYSUlBRHc5UFh0VVhIZmh3b1YzQ3dvS2pnUUVCRXozOC9PN3BlR1RPcmdGQkFUY0RVQm1abVp1eXMzTjNRU1VqR0RXc0U5QWFHam84d0JnTkJxM04wUW9Yc2RySTIzaWJ3Qnd5aXA1RFltSXJnR2JwS2haRUVLNDFiRGFmdVZ2V3hYcmlwT1NrbVoxNzk3OVFMdDI3VDZKaTRzYnFmRFU1ZDdDc213alNjWFB5emF3K1B2NzM2TFQ2WUlLQ2dwaUFLUWJqY2JmQU1EWDEzYzBnSEFBYVJXT2M3bjA0Nktpb2xQTGc3M1g5MjQvNkV1ZnkwVnpSV3lzU1dIbWFybmFkYnh3NFVLbFcrM1hSQ05tQU1EdTRtcmYyWlRYa0lqb0tyQkFwV2Foc0xEd2xMZTNkMTkzZC9mQmhZV0Z5V1hYZVhoNERMaXl6ZEdxOWkwb0tJaE9UMC8vYjNoNCtEOWJ0bXo1ZXNYMU5wc3RYNnZWK25wNGVBU1l6ZWFNSzhkc2NXVmR1VWNJcGFXbHZRMEFibTV1d1VGQlFiUFMwdEwrVTlVNUF3SUNaZ0NBRUVLMGF0WHFMUUN3MiswRkdvM0dPeXdzN0o3MDlQUnl0M2t2WGJyMGdkMXV6ekdaVEVkemMzTTNYRDk2MEZZQUk0d2g3bHNCZkhjMTEraHF1TnAxQkdDNXFndHpGZkpHUnZRQTBNdG9sOVpEeFZMSGEwaEVWSGNzVUtsWnlNN08vc3JiMjN0UjY5YXRGK1RtNW00RFVQckQyamM4UFB4VkFNakl5UGlzdXYwdlhyejRxcisvL3gxVjNkWXNMQ3o4UzYvWER3OEpDWGtvSlNYbEJRQUlDZ3A2QUFCTUp0UGhDc2Y1SjFBeTd5OHdNSEJtNmVjVitQbjUrVTBFQUM4dnIzNWVYbDc5eXE3MDkvZWZWckVvU0VsSmVSMy9lNndRdE1DUGRtQ0VnTGdEOVZpZ3V0cDFyRThhaldZQ0FDUVZXV0p0MEJwNERZbUk2bzRGS2pVTDZlbnBTM3g5ZlcveTgvT2IwTHQzN3hNNU9UbnJBTURmMy84Mk56ZTMxdG5aMlNzek16T1gxWEFJYzNKeTh0KzdkdTI2RnhYZXdPTFNwVXZ2NnZYNjRhR2hvYyszYU5IaWRpbWx6ZFBUc3hjQW1acWFXdVdvVkUwQ0F3TW5hN1ZhVDR2RmtuenMyTEVPdUhMYjE4ZkhwM2YzN3QxamZYeDhCbmw0ZUhReG04MXgxUjFESSsxYjdFSURLVEZhQWhyeHYxdkgxOFRWcm1NOWV3QUF1bnE2TGNpN25ET2IxNUNJcU83WUpFWE5oUzB1THU2TzVPVGt1Y1hGeFdsQlFVRXpnNEtDSHJCWUxCZVNrcEptbnp0MzdqNVVtS05YVVg1Ky9oK1hMbDFhWEhGNVRrN08rc1RFeExzTENncWlkVHBkZTNkMzl3NG1rK21QdUxpNFcwMG0wN2Fxam1VMEdvL0Z4TVJVK1F0Z2NIRHdEQURJeXNwYWlUS0ZwY2xrT2xwWVdQZ1hVR3VEQ2p4M0hqNHRKT0tFRUNGRll3eERhOXBXSVplNmp2VWxmOHpnWGhEaWVpbGxocjg4dkpIWGtJaUlpRnlTYWN5Z2Z4dkhESkxHTVFQNW9IU1ZtY1lNK0pkeHpDQnBIRDNvRzdXekVCRTFCeHhCSldxaU5EYmJieVVmaWJIcUppRTdORE5MUHJLdFVEVUlFVkV6d1FLVnFJazZuaDkxUUFLNUFIcm1qSTdvckhZZVZ5VUJJVzIyV1lCODAyZEhWSlczMlltSWlJaGNobkgwd0srTVl3Wko0NmlCTDZxZGhZaUlxTDV3QkpXb0NkTkFiQUFBb1VHRTJsbUlpSWlJaUhCNWFIZmYzQnNIRGxRN2g2dVNnRmJ0REVSRVJFUkVEc2JSQTk4MGpoNTRLbi9rd0h2VXprSkUxSnp3UWYxRVJIVWdSMEpuRW1JV2dGQzdzQ1dxblllSXFEbmhIRlNpWmtBQzJvSlJBNGJLbXlKYXFKM0ZWWmcwZzBjRENBVndzc1hPcUFOcTV5RWlhazVZb0JJMUE2WXhBMWZZTlpyZkMrd2F2dXVQazBqSW1RQWdJTDlUT1FvUlViUERBcFdvT2JETDN3QkFDdHlsZGhSWGtEZW1SNUFRY2hJQVc0SEYvcm5hZVlpSW1oc1dxRVROZ0RSYk5nR3dDV0I0MWsyZGVKdS93Zm5kQVFoM0tlV3VrTDFScVdxbklTSnFibGlnRWpVRHZuL0VYZ0xrRGduaDRXRVBucUoybnVaT0t6RWJBQVRrTXJXekVCRTFSeXhRaVpvTGlXOEJRSmJjZXFZR2tqL0MwRk1LRElaRXRrOVN6bXExOHhBUk5VY3NVSW1hQ3p0K0E2UmRTSEdqSEhtZFh1MDR6WlhHVFRzVkFDRHNQNHU0T0xQS2NZaUltaVVXcUVUTmhIN1hvVFFKN0pFQ1hpYU45MlMxOHpSWDBpNytBT1FtS2NXWGFtY2hJaUlpYXZSTW93Zk9ObzRaSkkxakJ2MnNkaFlpSXFLNjRnZ3FVVE1pWU5rSUthV0FISFV4SXNKYjdUeEVSRVIxd1FLVnFCbngzbkhrZ2hCNEEwSk9iK2tiWlZFN0R4RVJFUkVSTlJEVHlFRVA1NDhadE5jNGN1RGYxTTVDUk5UYzZkUU9RRVRVRkVpTmZGSkE5TkJvSlorUVFFVFV3SGlMbjZnWnU4VEhUZFdMd3BFUnd5QkVEMGlrZUcwLy9KUGFlWWlJbWp1T29CSTFROGFSQS90SkxiNkJ4RGtBdDZ1ZHA2bVRHdTJjS3grdEVJQk4zVFJFUk0wZlIxQ0ptaUV6ekJrQ3VFNEljUk5IVWErTkhOY25WQXJjQThDcWdXV0oybm1JaUZ3QkMxU2laaWhvVjJ3S0lIWUQ4UFlVWG5lcm5hY3BNMW5kcDBuQVhVaHM4ZDV4NUlMYWVZaUlYQUVMVktMbVNzcHZBRUFqTlBlb0hhV3Brb0JHQ00xY0FMQUpmS3gySGlJaVZ5SFVEa0JFRFNOL2VQOFE0ZTUyRVpCMnE3a292SVdudTkxa0YrTWxOTmY1N2pqNHN0cjVtZ0xqcUlGam9CSGJCSERPZS92QnpnS1FhbWNpSW5JRkhFRWxhcVo4OThaY0JyQVpFTzQ2RDgvdEpxbTVCS0ZaSllRY3AzYTJwa0pveENNQVlMZkw1U3hPaVlpY2gxMzhSTTJNaklod00vbUxrWURtSGdIY1dGSlZpZjVsTm5GVEpWZ1RKS1hjQ0NIYXcyeitVTzBzUkVTdWhMZjRpWm9aMCtoQmE2WEFuZFZ1SUhGTXYrTmdieWRHSWlJaVVvUzMrSW1hbTJMYlB3Q2tWNytCNUFncUVSRTFhaXhRaVpvWm43MVJxUksyZTFITkErV2w0QzMrMnNpUm5QNUVSS1FtRnFoRXpaRHY5cWlkQXZaNVZhM1RjTzU1clV5YVFYK2F4Z3hhWnhvZTBWTHRMRVJFcm9nRktsRXo1YjM5OEZ1UTlpMFZsMHMyU2RXb1lOU0FvUkNJa0VDa2QxWlJwdHA1aUloY0VRdFVvbVpLQUhaWmJKc2hnUEx2ZmlSWm9OWkVDczBUQUtDUjhpdHgvTGhGN1R4RVJLNklCU3BSTSthN04rYXlrUEp1QUZiSFFzRmIvTlhKR1RHb294UnlFb0FpdTlBc1Vqc1BFWkdyWW9GSzFNeDU3emowQnlEL1dXYVJ1MnBoR2psM0hSNEdoQVlTUCttM0g2amhTUWhFUk5TUVdLQVN1UUNmN1ljV0F2aTE1RFBocldxWVJrb09IdXhuQXg2RGhJUmQva2Z0UEVSRXJvd0ZLcEVMRUlDVWx1SUhCWEFla0hhMTh6UkdSaC83ZENIZ0N5SDM2bmNkK2t2dFBFUkVyb3dGS3BHTDhOMGJjeGxXT1FXQVZVNkJWdTA4allrRXRCQjRGZ0NrSGUrcm5ZZUl5Tld4UUNYRk9ueG9mR0xTV3RObUtlVURIVC9LbDFMS0J4N2RWTGlTeXhyL3N2dWYyUFdHZHVTNDczdU51R3hWTzB0aldyYncvNjA3SkNBNkpmdTBoSDdyZnIvR2xvL0wxRnZXK2JoeG93QUFJQUJKUkVGVTRhUDg5OVQrTjVmSUZRbTFBMURUYytlUHB2MXJKM2xIcXAyRHJvR1VnT0QvL3FWa1ZpYUsxNjJHQ0EyRDI0UzcxSTVEamNzaUljUlRhb2NnY2pVY1FTWEZlZ1pyRXRYT1FOZUl4V2s1SWpBSTdyTWVaWEZLbFhUNjJQaWsyaG1JWEJFTFZGTHNsazY2T0xVekVCRTVROEtqZWo0UGwwZ0ZMRkJKc2YvYmFuNVk3UXhFUk02dzhJQzVsOW9aaUZ3UkMxUlNMR2FXejcvVnprQkU1QXlIMDJ4dDFNNUE1SXBZb0pKaWQ2MHBtS3AyQmlJaVoxaDF1L2NXdFRNUXVTSVdxS1JZaHdCeFVlME1SRVRPd0NZcEluV3dRQ1hGcHZWd082cDJCaUlpWjJDVEZKRTZXS0NTWXJNMkZzMVZPd01Sa1ROOGNjVFNXZTBNUks2SUJTb3BGdnVRZm9IYUdZaUluT0huTTFaMjhST3BRS2QyQUdwNnBxNHZ2T3U3MjczVWprRkUxZmpIdjk3Q245Rk5meWJPUDJiZWpWbFRiMWMxdy9vcDNqL3piUzJJbkk4anFLUllLMTlrcUoyQmlLclgwTVdwMEFqb0Ezd2I5QndBY1BMc3VRWS9SMjNZSkVXa0RoYW9wQmlicEloY203UkxHTFB6MVk3aEZHeVNJbElIYi9HVFlyTTJGczJOZlVpdmRnd2lxc0drVzhkZy9PaWhhc2VvazJPbjQvSGVaeXZWamdHQVRWSkVhbUdCU29wZGFaTGlxQUpSSTlZcU5CajlydXV1ZG93NktTZ3FVanVDQTV1a2lOVEJBcFVVZStDWG9nbkxKbmlxSGFOZUZCWVc0cjFGSCtLWFh6ZWpxTWlzZVAvMjdkcGd3WUtYMFB2NlhoQ0NyUlJHb3drdnZmSWFmdi85VDBncG5YcnV6cDA3NHQxMzNrQzdkbTJkZWw1cTN0Z2tSYVFPemtFbHhYemNaT01aM3JnR0dSbVpHRHI4WnZ5NFprT2RpbE1BT0orVWdwa1BQb3AzRnk2cDUzUk4wOHhaajJIdjN2MTFMazZ2cGNpUGp6K0hPKzZhWHVmOWlhckNKaWtpZGJCQUpjWCtFZUYyVU8wTTllR2xWMTZ2ZGwxb2FMQ2lZNjM2OWdlY1BIWG1XaU0xZVFrSjE5WjE3ZVhUOEozaFJFcXdTWXBJSFN4UVNiRzdmeXA2VnUwTTllSFFvZWhxMTJtMVdzWEh1M3laVDkrNlZnWEdQTFVqRUpYejQybHJHN1V6RUxraXprRWx4WTdQMXM5RE0yK1NTazFOVnp0Q2s5V3RXeGQ4OC9VblRqL3ZrbzgreDRvVjN6djl2TlM4ZlJKdGlWUTdBNUVyWW9GS2lqV25KcW5ac3gvQTNaUHZ2T2JqM0hQdmcvV1FwbmtRUXNEZDNkM3A1OVZxbEk5NkU5Vm0yNzNlUDRwcGFxY2djajBzVUVteDV0SWtCUURlM3Q0SUNncTg1dU5vTkp3dFE5UWNYV21TZWtydEhFU3VoajlWU2JIbTBpUkZSRlFiTmtrUnFZTUZLaW5XWEpxa2lJaHF3eVlwSW5Xd1FDWEZyalJKRVJFMWUrOGRNTitvZGdZaVY4UUNsUlNiODF2UnpXcG5JQ0p5aG4zMys2eFVPd09SSzJLQlNvclorTG9oSWhmQmQ1SWlVZ2NMRFZMc3BTSHV1OVhPUUVUa0RHeVNJbElIQzFSUzdOYlZoUytwbllHSXlCbDJucmVGcUoyQnlCV3hRQ1hGVHM3MllZRktSQzdoNWQxRjQ5VE9RT1NLV0tDU1lteVNJaUpYd1NZcEluV3dRQ1hGMkNSRlJLNkNUVkpFNm1DaFFZcjllNFQ3RHJVekVCRTVBNXVraU5UQkFwVVVHN0dpNERXMU14QVJPY1BSeXpZL3RUTVF1U0lXcUtUWW1ZZjFMNmlkZ1lqSUdSNzRwWEN5MmhtSVhCRUxWRkpzN3BiQ1VXcG5JQ0p5aHVnSDlVdlZ6a0RraWxpZ2ttSlpSZUF0THlKeUNXeVNJbElIQzFSUzdMOWpQRGFwbllHSXlCbllKRVdrRGhhb3BCaWJwSWpJVmJCSmlrZ2RMRkJKTVRaSkVaR3JZSk1Va1RwWW9KSmliSklpSWxmQkppa2lkYkJBSmNYU0NoQ2tkZ1lpSW1kZ2t4U1JPblJxQjZDbTU2c0pYajhCR0taMkRpS3EzczQvRHVOaSttVzFZOVJKZWthVzJoRWNFaDdWTHhLUHFaMkN5UFd3UUNYRituNWhmRHZ1RWIzYU1ZaW9Hc01HOWNQdkIvL0NzZFB4YWtlNUpnUDY5bEk3QXRLTWRnKzFNeEM1SWhhb3BGamNJL3BuQWZEUkswU04wS240Sk54MTYwM29lMzBQV0N6RjBHbzFhQjBlaHFRTHFRQ0FvQUIvNUp0TXNGaUtvZEZvMEs1MVN5UW1Yd0FBNlBVKzhQYjB4S1dNVEFCQXAvWnRrSEErcGVUQVFpQTBPQWlYTG1jQUFEcTJhNDN6S1JkaHQwdkg1K2VTU280VEhocU15NW5ac05sc0pldmF0OEc1SzhjSkN2U0h4VktNZktNSkFOQ21WUmhTTHFZN3Nra3BrWldUQ3dtSmtKQmdGSmt0OFBSd2IrakxWcTFScXdwbUFlQVlLcEdUc1VBbHhaN2JVVGpzbmRGZWFzY2dvZ29Ta2k0aUplMFNNckt5Y2VpdjR3Q0F2cjI2NGVUWkJNUWxKa09uMVdKRVpJUmpYYnRXNGZEeThzU1JFMmNBQUtPSERrSjA3SEZrNXVSQm85R2dZN3Myam5WZW5oNHdtUW9RbDVnTUFHamZ0aFdPbllwSHNkVUtvS1NZUFhZcURqYTdIZm5HQXVUbTVTRXpKdzhBMExaMU9FN0ZKY0pzc2NEUHh4dURESDN3KzhFWUFJQk9wOE81NUF2SXl6ZkIwOE1kTjk0d0FNZE94OEZtczZPZ29BaHVPaDBpKzE4SE41M1dlUmV5akpOejlCK0xoMVU1TlpGTFk0RktpcDNQUTdqYUdlckxoeDkrams4L3JiNUpWMEFnS0RnUUdWZEdsS3BUVkdTdTcyaE4xcmx6NXpGNXluMU9QMjlXZG83VHo5bVlwR2RrSXlINUl1eDJPMDZjaVlmZXh3dWU3dTVvMTZZbGR1NDdDTDJQRjFyNDZKRnZNa0h2NHdVQmdlNWRPdURFbVRqb2ZieWcxV3JSd2s4UGMzRXg5RDVlMEdtMUFDVDBQaVcvalBycGZXQ3oyaHlmQ3dqb2Zid2NCU29BK1BwNncycTFJZDlvUk50V0xXRXVMZ1lBV0N6RkNBa0tRRTVlSHV5UThQTDBRRWhnQUFyTlJUaVhuSUplWFR2aitPazRTRWprRzAzbzJMWTEwaTVuSVAxeUpySnljbkRrWkJ3aXJ1OEdJWVRUcit1VkpxbW5uSDVpSWhmSEFwVVVheTVOVW41K3Zzakx5NGUxekEvWXNvUVErUDdiTDZIUmFKQ1FjQjdQLzNOK2pjZHpkM05yaUpoTmpzVmlRY0s1ODRyM2F4RVlBaDhmUFd4Mk85SXZLTi9mbFJrTENuSDg3RGtBd0lHb296aDZJZzRBY01jdG83RHZRQXppRXBJaGhNQTl0OStNMVJ1MndHNjN3OVBUQThNajNSQjE1QlFBd0wrRkhsYWJEWEVKSlNPazRhRkJLREpiSEovMzZkVU41NVBQSXpNN0Z3QXdhdWdneENXbW9OaFNVb1NPR1JhSnBPUTBGQlFXQVFENjkrNkZUVHYzQVFEY2RHN28yTFlWRGw4WnVXMFZGZ0pmdlRlT25qd0xBT2pjdmkyeXNuT1JtWjJMK0hNcG1ESDVWa1RIbmtSQllSRXVwbDNHak1rVEVKOTBBVjNhdDJud2Exa1JtNlNJMU1ISFRKRmlmYjh3dnExMmh2cnd3dk0xUHozRzI5c2JHazNKL3lKdDI3YXFjVnV0Vm90ZXZYclVXN2FtU3FlcisrKzhlcjB2aEVaVGNnd1ZSc3FhS2t0eE1hS09uWWJkYmtkU1NpcWlZazlBU2drcEpYN2F1QVBIVDhkRFNnbTczWTV2Zi9vTk5wc05Va3EwOFBYQi9zTkhITnNPanh5QWZRZGpISitucG1mZ3EyL1hPVDQvY3Z3ME1ySnlISjkvOXMyUHNKZ3RqczgvV2JZYXBvSkN4K2ZMdmwvditQakU2WGdFQnJTQVRxZUZsQko3L296RzlUMjd3c1BkRFZKS2JOaTBDeGxaT2ZEMGNNT2pNKy9HK2swN0hjY3ltZ3J3eGNvMU9ITXVXWlh1ZmpaSkVhbURQd1ZJTVNubEUyZ0dUVkpTU255MWJCV1dMUG0wMm0waURIMXgzWFU5OGVPYURTZ29LS2h5bThEQUFIeTk5R08wYVZOekVlc0sxbS9ZaUFXdnZWV25mWVVRY0hOM2g3WFlDcnZkVnFkajNIVFRLUHpuclFWMTJyY3BrbExpOE5GVHlNMHZhVGpLeXNsMWpHRFd4dC9QRjBaVEFheFhHcGxhaFlVZ0l5c2JCWVZGS0w1eWE3NCs2TFJhdUxtN0l5dzRDQmxaMmJEWjdRQktHcWt5TXJNZDV5L1ZNalFFT2JsNUtEU1huellURWhnQUx5OFBETzdiQ3o3ZXpwc0QzL016by9uVXc3NmVUanNoRVFGZ2dVcDE4TXJ1d3BXdmpmQ2NwbmFPK3BLZG5ZT2MzRnpJSzkzSVNyaTV1NkZsZU5nMWpSdzJONWN1WFlieFNvZTJNM2w0dUNNOFBBeGFyVHJOTkdvNEdYY2VGK3J4V2FkV3F4VzdkbSt2dCtPVmlodzhGSHA5L1R5YXp0UERIWkg5cm9QT2VVMVRpNFFRbklOSzVHVDhxVXFLeFY2eWQxRTdRMzBLQ1BCSFFJQy8yakdhamREUUVJU0docWdkbzltN21KNVJyOFVwQUZ5NG1GS3Z4eXVWbkpLRW5qM3E1NW1tUldZTFlrL0h3WEJkOTNvNVhtM1lKRVdrRGhhb3BOaTZ5ZDZyQUF4U093ZVJxOHJLemNmSitQcHZKSFBUdWNIVHMvN3ZacnU1MWUrUG1xeWNmSnc1bDR4dUhkdlc2M0dyd2lZcEluV3dRQ1hGT24xc1hKVHdLTjlKaWtndHgwNG5RRXJsVTFKcTA2cFZhN1JxMWJyZWo5c1FraTZtbzJWb0VIeDl2TldPUWtRTmdITlFTYkhtMGlSRjFGU2RUVWpFSDFFeHRXNG5ydnhIbFA1VFgvcHhWY3RRK3ZDRThzdi85MEFGQWFQUkNMUFpYT2tuUjNCZzRKV2RCU1FrNENpZUJZQ1NqMHNXU2NjMkFtVTJxMko1dVczK2Q1aVM0d05vSFI2TzRZTUhYSGxlYThQcDlMRVI1eDd6NWM5S0lpZmovM1NrV0hOcmtpSnFpakt6czJHMzJkV09vUTRoRU5EQ3oxbk5pV3lTSWxJQmIvR1RZczJ0U1lxb0tRb0tDRkE3Z2t0Z2t4U1JPamlDU29yeEZqOFJ1UkNPb0JLcGdPOGtSWXAxKzlUNEg3VXpFQkVSVWZQRkFwVVUrK04rNzVmVnprQkU1QXhYYnZFVGtaT3hRQ1hGUG9teTlGWTdBN21tbzBlUElpSWlBaGFMUmUwbzVDSVNIdFZ6T2hPUkNsaWdrbUovcHRycjV5MWhpSWdhdVo2ZkdSOVZPd09SSzJLQlNvcjlNc1Y3dWRvWmlJaWNZZWMwNzZWcVp5QnlSU3hRU2JIbTBDUjE4T0JCVEpzMkRZTUhEOGJFaVJPeGYvOStBUCs3aGJ4djN6NU1uandaTjl4d0ErYk9uWXVjbkp5cldrL2xYYzMxcXU1N0FRQjVlWGw0N3Jubk1HVElFRXlZTUFFSERoeFE0OHNnRnhhdTE1alZ6a0RraWxpZ2ttTE5vVW5LWkRMaDVaZGZ4dDY5ZXpGeTVFaTgrZWFiNWRadjJMQUJuMzMyR2Rhdlg0K01qQXk4ODg0N2l0WlRlVFZkcjVxK0YvUG56MGR1Ymk0MmJOaUFyNy8rdWx6eFN1UU1iSklpVWdjTFZGS3NPVFJKalJvMUNwMDZkVUo4ZkR6MGVqMHVYTGdBcTlYcVdQL29vNDhpTURBUW9hR2htRGx6SnZiczJWTnUvOXJXVTNrMVhhL3F2aGRaV1ZuWXMyY1Bubnp5U1FRSEJ5TTRPQmdQUGZTUWlsK0Y2eWdkK1k2SWlNQ0FBUU53MDAwMzRiWFhYa04rZm42NTdZcUxpN0Y4K1hMY2UrKzlHREprQ0NJakkzSG5uWGZpMUtsVEtpV3ZmMnlTSWxJSDMwbUtGR3NPVFZLTEZ5L0doZzBiMEtkUEgzaDRlQUFBN1BiL3ZXMWthR2lvNCtPUWtCQVVGQlJjMVhxTmhyL3pWYVdtNjFYZDl5STlQUjBBMEs1ZE84ZStlcjNldWNGZDNONjllK0hwNlluejU4OWp3WUlGbUQ5L1BoWXVYQWdBS0NvcXdtT1BQUVlwSlo1OTlsbjA3dDBiVnFzVlI0OGVoWmVYbDhySjY4K1ZKaWsrcUovSXlWaWdrbUpYbXFRaTFNNVJWeWtwS2ZqNjY2L3h3dzgvb0ZPblR0aS9mejgyYjk1Y2JodWowUWh2YjI4QXdQbno1eEVhR2xxdStLeHRQWlZYM2ZXcTZYdFJXb3hldW5USjhYRnAwVXJPbzlGbzBMRmpSeno4OE1ONDRva25ITDlZTEZteUJHYXpHVjk5OVJYYzNkMEJBTzd1N2hnOGVMREtpZXZYNmp1OVZ2WjVXTzBVUks2SFAxRkpzVjZmR2Q5UU84TzFLTDJWbjVxYWlyeThQSHo3N2JlVnRsbXlaQWxNSmhQT256K1BwVXVYWXVMRWlZcldVM25WWGErYXZoZHQyN1pGcDA2ZHNIanhZdVRsNWVIQ2hRdjQ1cHR2Vk1sUGdObHNocGVYRnpRYURheFdLOWF2WDQvWnMyYzdpdFBtcW5lSU5rL3RERVN1aUNPb3BOaUdLZDV2QXZpMzJqbnFxa09IRHBnNmRTcWVlKzQ1aElhR1l1clVxZGkzYjErNWJmcjA2WU03N3JnRFpyTVp0OXh5QzJiUG5xMW9QWlZYM2ZXcTdYdngxbHR2NGRWWFg4WFlzV1BSdFd0WFRKNDhHY2VQSDFmcnkzQkpkcnNkcDA2ZHdrY2ZmWVI3N3JrSEFKQ1VsSVNDZ2dMMDd0M2twNlBYNmtxVEZHL3hFeEUxZG0vdk55K1Z6VlJzYkt3MEdBelNaRExWYVQyVngrdlZOSlYrM3d3R2d4d3dZSUM4ODg0NzVhcFZxNlRkYnBkU1NubnExQ2xwTUJoa1RrNk95a21kNGoyMS84MGxja1VjUVNYRmRwd3ZOandmMmJ4djZ4RlJTWk5VNmR6aHNscTJiQWtoQk9MaTRoQVIwV1NubzE4VncxZkdXZUFJS3BIVGNRNHFLYmJwSHArdjFNNUFST3J4OC9QRDRNR0RzV3paTXJXak5MaGxFN3grVkRzRGtTc1NhZ2VncHFmbnAvbjVKK2J3ZVQ5RXpkWFJvMGN4YytiTWFrZFFnWko1cUE4KytDQWlJaUl3Wjg0Y2RPellFU2FUQ1ZGUlVXalhyaDA2ZCs3czVOUU5acEVRZ2lPb1JFN0dFVlJTN0VxVEZCRzVzSGJ0Mm1IbHlwWFE2L1Y0L1BISEVSa1ppUWtUSm1EbHlwWFE2WnJQN0RHK2t4U1JPamlDU29xOXZkKzg5UGxJOXdmVnprRkU1QVFjUVNWU0FVZFFTYkZ0aWNVRDFjNUFST1FNUTc4eFRWYzdBNUVyWW9GS2ltMlo2dk9GMmhtSWlKemhqUnM5dDZpZGdjZ1ZzVUFseGZwOFlaeXZkZ1lpSW1jWTFWNTdXZTBNUks2SUJTb3B0blNDNXdkcVp5QWljZ1kyU1JHcGd3VXFLZlo3a3EyMTJobUlpSndoNFZIOUlyVXpFTGtpRnFpazJNWUVhNlRhR1lpSW5JRk5Va1RxWUlGS2lyRkppb2hjQlp1a2lOVEJBcFVVWTVNVUVia0tOa2tScVlNRktpbkdKaWtpY2hWc2tpSlNCd3RVVXV6Z1JWdTQyaG1JaUp5QlRWSkU2bUNCU29xdE9XMGRvWFlHSWlKbnVPbmJnc2xxWnlCeVJTeFFTYkh0OS9wOHFuWUdJaUpuZU1UZy9xZmFHWWhjRVF0VVVzeXcxUFNpMmhtdVZtWm1KcFl0V3dhYnplWllkdWJNR2Z6NDQ0ODE3cGVXbG9hc3JLeHl5eXdXaStQalhidDJ3V3ExVmxyZUVLeFdLeTVmcnIxUEl6NCtIbmw1ZVlxUEw2WEVwazJiYXYwNk1qTXo4ZnJycnlzK2ZuTm5zVml3YnQyNk9sMzcwdjBuVEppQTFOUlUvUHp6ejlpOWUzZWxiZkx5OGhBVkZWWGwvdG5aMlhqeHhSZkx2Y2JMT25EZ0FPeDJlNTJ5VlpmM3hJa1Q5WGE4eG01eWQxMksyaG1JWEpGTzdRRFU5THd6Mm1NcGdDWlJwSDd6elRjNGQrNGNIbmpnQWNleUw3NzRBdjcrL2pYdWw1YVdobGRmZlJXZmYvNDVRa0pDWUxGWWNNTU5OemlLaEdlZWVRYTdkdTJDcjY4dmJyamhCdXpmdngvdTd1NEE0TmhXaWVxS0R3RDQvUFBQc1dQSERxeFlzUUllSGg3VmJ2ZmhoeCtpb0tBQUgzNzRJYlJhTFc2ODhjWWF6OW05ZTNkODl0bG5zRnF0V0xWcUZYNzc3VGNzWExnUVdxMjJ5dTN6OC9PeGJ0MDZ2UExLSzFmM1Jia0ltODJHenovL0hFZVBIcTNUdGRIcGRFaE5UWVhGWWtHTEZpM3cwa3N2NGZiYmI4ZFRUejNsK0Y1RVIwZmp4UmRmeER2dnZJTmh3NGFWMjcrZ29BQmJ0bXpCRzIrOFVlbllKcE1KOCtiTnc4Q0JBL0hhYTY5Qm85RWdJaUtpMWt6WFgzODlsaTFiVnVXNml4Y3Y0cjc3N3F2eE5RdmdxczVUMXBZdFd4QVVGS1JvSDJlNDBpVDFsTm81aUlpb0ZoOUdGWDBpbTRDMHREUTVmUGh3bVppWTZGaDI1TWdSYVRBWTVJQUJBeXI5bVRKbFNybjlQLzMwVTdsdDJ6WXBwWlJtczFrYURBYkhPb1BCSVBQeThod2ZtODFteDdyU2JjK2VQU3V6czdNZGZ3d0dnNHlOalMyM0xEWTJ0dHh4cFpUU1pES1YrNU9abVNuSGp4OHZOMjdjV0dtZDNXNTM3SmVabVNsSGp4NHQzMzMzWGNleVBYdjJ5RldyVmptMjNibHpwNXd4WTRaOCt1bW41YWxUcHh6YnBhYW15aEVqUnNnRkN4WlVlejNQblR0WEthdVVVbTdkdWxVYURBYkhuOGpJU0RsbHloUzVmUGx5YWJQWnltMXJOcHZsOHVYTDViUnAwK1RRb1VQbGtDRkQ1SXdaTStRUFAveFFhZHVLeHgwMmJKaDgrdW1uWldwcWFybnZRMDEvS3ZxLy8vcy9hVEFZNU1HREI2djhHa3ZQbVpTVVZPMTFxTXJtelp2bC9mZmZMNHVLaWhUdFYyckFnQUV5TGk1T1NpbmxxVk9uNUx2dnZsdnBlaXhmdmx4R1JrWld5cDZVbENRTkJrTzUxMEpaSjArZWxFT0dESkd2dmZhYWxGTEtqSXlNY245aVltS2t3V0FvdHl3M043ZmFyTlc5RGlveUdBd3lNVEZSNXVYbDFmcW45UHlOMUh0cS81dEw1SW80Z2txS3JUbHRIZkdZb2ZxUnZNWmkwYUpGbURwMUt0cTNiNDkzM25rSG8wZVB4bHR2dlFWdmIyKzgvZmJiR0RKa0NBQ2dxS2dJczJiTnd2RGh3d0VBZDkxMUZ5NWR1dVE0enZ6NTgvSE5OOThvUHIrdnIyK2xrZHFLeTNKeWNpcnRWNXFqb3BkZmZyblNzalZyMXFCRGh3NEFnTURBUUx6d3dndll2WHMzYkRZYnRGb3RldmJzaWRqWVdFeWRPaFh1N3U0SURRM0Z2SG56MExWcjEzTEhDUThQeCt1dnYrNFlCYTVwOUt2c3VyS2phSjk4OGduQ3c4TmhOQnF4Yjk4K0xGNjhHS21wcVhqdXVlY0FsRnpueHg1N0RJbUppZmo3My8rT2dRTUh3bTYzNDg4Ly84UUhIM3lBZ3djUDRxMjMzb0pHVTM3bTBTZWZmSUt3c0RDY08zY083N3p6RHA1NjZpbDgrKzIzQUlCMTY5WTV0dnZqanovd24vLzh4NUdqb3ZUMGRPemZ2eC8rL3Y1WXQyNGRCZzRjV08zWFdKV0xGeTlpNHNTSk5XNVQrcHFxaTd2dnZydmM1eXRYcnNRcnI3eUNPKzY0QXdBd1k4WU1YTDU4R1ZMS2N0dFpyVllJSVNDRXFQSzRQWHIwd0VzdnZZU29xQ2pZYkxaS281VDUrZmtBMENDamwxcXRGanFkRGw1ZVhzakx5OFB4NDhmTDNWMUlTRWhBWUdCZ3ZaKzNQbDFwa3VJSUtwR1RzVUFseGE0MFNUWHFSNi9zM0xrVFo4NmN3WUlGQzdCdTNUcHMyclFKYVdscENBNE94b0lGQy9EVVUwOWg4ZUxGYU4yNk5aNSsrbW0wYTljT0R6LzhNQUJnN2RxMWxZNW5zVmdRR0JpSXNXUEhBaWdwQnUrNjZ5NEF3QTAzM0ZDcHFMcFdxMWV2UnVmT25XdmNwcW9pY3R5NGNSZzNiaHdBbEx2RlgxeGNETFBaak9Ua1pEejAwRU9PNVdYbk80NFk4YitITSt6YXRhdlNzWk9Ta25ELy9mZFh1UTRvS1hMYnRtMExBT2pac3ljS0N3dXhjdVZLekowN0Z4NGVIbGk4ZURIT25qMkxiNzc1QmgwN2RuVHMxNk5IRHhnTUJqejAwRU5ZdlhvMXBrNmRXdVZ4MjdWcmg4ek1UUHo3My8vRzVjdVhFUklTNGpnZjhMOENxMnlPc3Rhdlh3KzlYbytwVTZkaTZkS2x5TXZMZzUrZlg1VmZTM1ZmMzhhTkd4MmZaMlJrNFA3Nzc4ZWFOV3ZnNWVWVjQ3NDZYZlgvMUY2K2ZCblRwMC9IaGcwYjRPbnBXVzZkWHE4djkvbFRUMVd1azh4bU02U1VLQ3dzckRiSCtQSGpNWDc4ZU1mbm1abVpDQWdJcVBmWGJVVmZmdmtsQWdJQ01IZnVYR3pmdmgxLy9QRUhjbk56TVc3Y09HZzBHdnozdi8vRkxiZmMwcUFacnRVakJ2Yy90NnNkZ3NnRnNVQWx4UVl2TXoxNzRBRWZ0V1BVYU51MmJUaC8vanlHRFJzR204MkdCUXNXd00zTkRaR1JrV2pSb2dXZWZmWlpQUExJSS9EMTlVVmtaQ1JlZU9FRnh3L3JMVnUySURnNEdBYURBVC8rK0NNS0NncHcvLzMzWSt2V3JZb3lsQzBJU2syYU5LbGV2cjZLVENZVGlvdUxBUUIrZm43UWFEUXdHbzJPdWJFRkJRVVlQbnc0RGh3NEFBQ096NEdTNHJ1MDRjdkx5d3RDQ1BqNitzSm9OSllya0h4OFNyN252cjYrVjVXcGE5ZXVLQzR1Ums1T0RscTBhSUcxYTlmaXZ2dnVLMWVjbHVyVHB3OUdqeDZONzc3N3JsS0JXcGJkYm9jUW9zYTV1Tlh0dDM3OWVvd2RPeFlUSjA3RXA1OStpbDkvL1JYMzNudnZWUjlEbzlFZ0xDek04Ym5GWW9FUUF1M2F0YnVtUXEvMGEvSDA5S3h5RlBPR0cyNXdOTEN0VzdldVV2RmRPZ0thbUppSW5qMTdsbHMzYTlZc0hEbHlwTnkrTnBzTjQ4YU53OGFORzh0OVBVcFZOOHBlZGo3MmpCa3o4UERERDJQU3BFbjQ5ZGRmTVdQR0RLeGV2UnBtc3htUmtaRTRlZklrRmk1Y2lGZGZmYlhPT1JvYW02U0kxTUVDbFJUNzF4Q1A3d0E4cTNhT21yejg4c3VZTjI4ZTNuNzdiYVNscFdIQ2hBbU9kZm41K1RoOStqVHNkanV5czdOaHM5bVFucDZPbGkxYkFnRE9uajJMMDZkUHcyQXc0Tnk1Y3dnTURLelVtRktWMmJObmwydkdXcnQyTFVKQ1FoeWZEeDgrSEN0WHJrUzdkdTBjeTVLU2tqQjkrdlJyL25xZmZmWlpIRHg0RUFEdzg4OC9vMVdyVmxlOTczUFBQWWZmZi8rOTNMNnhzYkY0K2VXWHNXTEZDa1dqakdYRnhjVkJyOWNqS0NnSXg0OGZoOFZpcWZFV2VFUkVCTFp1M1lyOC9Qd3FpK0RFeEVRc1g3NGNOOTk4cytKTWYvNzVKOUxTMGpCKy9IaUVoNGZEWURCZzNicDFpZ3JVaXV4Mk82U1VOVTRWS0cya0ExQnRsNzJYbHhmYzNkMlJsWlZWWllHNmRldFdTQ2t4Y3VUSUt2ZFBTa29DQUJ3N2RxeFNnZnJ4eHgvRFpyTlZPMjJrckxMVFRieTl2UjFGWm5YV3JGbFQ1WEkzTnpmSHgvNysvcGc2ZFNwZWZ2bGxwS2FtWXZqdzRRZ0xDOE16enp5RHMyZlBZdno0OFpWR2pSc2JOa2tScVlNRktpbDJ1VURXZkQrekVmRHk4a0pVVkJTMmJkdUc3Ny8vSGdCdzlPaFIvUGJiYi9qMTExOFJHUm1KVmF0V1FRaUJoUXNYNHJiYmJrUC8vdjF4MDAwM29YdjM3dGl3WVFNQTRNS0ZDK2pYcjUramdBTktSaXZIangrUFhidDJWVG52cjNRMDB0UFRFOTdlM3VYV1ZWeFc4WWR6NmZ6Q2l2TVJhL1B4eHg4RHFEeXFWVG9sb1ZSVm5mM3Z2LzkrcFgzNzlPbURidDI2WWY3OCtYanZQV1U5SXFWZDVTdFhyc1FUVHp3Qm5VNkg3T3hzQUtqeDZRbWxSYWZKWkNwWG9FNlpNc1h4OFNPUFBJSVpNMllveWdPVWpCNjJidDBhZmZ2MkJRRGNldXV0ZU8yMTEzRHMyREZjZi8zMWlvOEhsQlIwN2R1M2Qxejdzakl6TTNIZmZmYzVScDBCWU5DZ1FWVWVwMlhMbGdnTEMwTjZlbnFsdWNGQTVkdjhGUjA3ZGd5dFc3ZkduMy8rV2U1YUFWQTAwanhtekJqSHgyWG52bGFuZE81emJhWk5tNFpWcTFaaDBxUkpqbm5SMTExM0hiNy8vdnR5YzRnYnE0Ukg5WXZFWTJxbklISTlMRkJKc2VYSExPTWU2dXRXKzRZcXlzM054Yng1ODNEdnZmZmkzTGx6T0hEZ0FIYnUzSW13c0RBc1hib1VPVGs1OFBmM2g3ZTNOOTU1NXgyY08zY082OWV2aDVRU1hidDJSVUpDQWdBZ0pTVUY3ZHUzTDNmczlQUjA5T2pSbzlxbUZMUFpEQUMxemt1c1NsRlJFUURncDU5K1FuQndjSTNiL3YzdmY2OTFsR3ZyMXEzbGJ2R1h6amt0ZTR1L092UG16Y1BkZDkrTm4zNzZDWGZlZVdldDJhZE1tUUloQkN3V0M5cTJiWXVYWG5ySk1YSmRXbVRsNXVaV3UzOWVYaDZFRUpWR1J4Y3RXZ1IzZDNlODlkWmJPSEhpUkkzek9hdVNsWldGM2J0MzQ3Nzc3bk04RDNUVXFGRjQ2NjIzOE5OUFA5VzVRRDErL0RpNmRPbFM1VzF5azhrRWIyL3ZjcmYrdDI4dm1jbVluSnlNbVRObk9qN1hhRFI0NVpWWGtKaVllRlVqOVVESkwwRTZuUTQybXczNzl1M0RFMDg4Z1RmZmZGUHh2TnF5YW50c1ZGM2w1K2Vqc0xBUXg0OGZkeXpyMXEwYi92enp6enBuZGFiYmZ5aVlDSTZnRWprZEMxUlNiUGQwbncvUnlKdWtkdXpZZ2JTME5Iei8vZmZZdjM4Lyt2ZnY3eGdwTkp2Tm1EZHZIaElTRWpCNDhHQ01HemNPSTBlT3hKTlBQZ21nNUlkL1JrWUdDZ29LY1BIaVJYVG8wQUVSRVJHT2J1T3NyQ3dFQmdaV1dsYjZBOTVvTkFJb0tZSXFxbTBPNnVYTGw2SFJhTkNtVFp0YTV6V1dkckxYNUdwR1VLdmo1K2VIRHo3NEFHM2F0TG1xN1JjdFdvU1dMVnZDMTllM1VtZDI5Kzdkb2RWcWNlREFBY2NvWmtWUlVWSG8wcVZMcFZIbjFxMWJvMjNidG5qNzdiZHh6ejMzWU5PbVRmamIzLzUyMVYvSEw3LzhBcXZWaXErKytncGZmZlZWdVhWYnRtekJNODg4VSttY1YyUHo1czNWZHZYbjUrZFhHdmtzSFQwdXZaVmVkalM1VjY5ZTVRcTRtaVFtSm1MZXZIbjQrdXV2c1dQSER0anRkb3diTnc2Yk4yL0c2dFdyeXpYQlZYVGh3b1ZhbndGYzM1WXVYWW9KRXlaZzE2NWRpSXFLUXRldVhiRnExU3AwNmRJRnk1WXR3K09QUCs3VVBFcE43S1k3c1VIdEVFUXVpQVVxS2RZVW1xUnV2dmxtM0hqampWVSt3c2JEd3dNclY2NXhPcGFkQUFBS0hrbEVRVlRFK2ZQbjhjc3Z2MkRSb2tXNGNPRUNacytlRGFDazR6b3NMQXdIRHg1RVdGaVlZNVR5MTE5L2hidTdPd1lPSElpdFc3YzYvcTc0WVA1TGx5NGhNREFRNjlldkwzZmVxNW1ER2hjWGh3NGRPdFJiZC9XMWpLQUNKU05kZVhsNXNOdnRTRXhNclBHV2NXa2hXUlZmWDEvY2Nzc3RXTFZxRlc2OTlWYTBidDI2M1ByWTJGanMyTEVELy9yWHY2bzlmc2VPSFhIYmJiZGgwYUpGR0RGaXhGVVhsZXZXclVPZlBuMGNqN3NxZGZic1diejIybXZZc21WTHJiZXpLL3I5OTk4Ukh4L3ZlR0pDUmRuWjJiWGVtaTlyMEtCQitPR0hIMkMzMngzZisvajRlTFJ0MjdiY0tQbnUzYnZ4NVpkZll1Yk1tU2d1THNhSEgzNklxVk9ud3MzTkRkT21UY056enoySGlSTW5Wam1xZSt6WU1TeGN1QkFmZmZTUm9xLzFXc1RIeDJQejVzMVl1M1l0MnJkdmowOC8vUlJkdW5UQjhPSERNV3ZXTE54Ly8vMllObTJhMC9MVXhVTjkzZU5ucXgyQ3lBV3hRQ1hGbWtLVGxMZTNON3k5dlpHU2tvSWpSNDdncjcvK3d1VEpreEViRzR1MHREUU1IVG9VZmZ2MnhULys4UTg4OHNnampnNzRVa3VXTEVGU1VoSmF0V3FGUTRjT0tUcjMyYk5uMGE1ZHV5b0xxTnJtb083ZnZ4OEdnMEhSK1pRb3ZZMGVIeDlmcnRoTVNTbHBWSzU0SFlDUzU4S1d6aUZWV3NpVjljd3p6K0QwNmRONDhNRUhNV2ZPSFBUcjF3OFdpd1YvL3ZrbnZ2cnFLOXh5eXkyMUhuL09uRG5ZdUhFalB2Lzhjenp4eEJPMW5qTTZPaHJuejUvSGdnVUwwS3RYcjNMcmV2YnNpV1hMbG1IdDJyV1Z6bnZzMkxGeXo4SU5DQWhBcDA2ZEFKU01jci94eGh1WVBuMTZ0YmVvMDlMU2FyMTlIUk1UZzVTVUZDUW5KNk5YcjE1d2QzZkg3dDI3SFNQdkw3NzRJc2FQSDQrWk0yY2lJeU1EUU1sam05NTU1eDBNR0REQThiYXpwWE55SXlNajBhZFBIenovL1BQNDlOTlBIYSt0MHJmc25UOS9Qdjc1ejM4NnZnNW5lUC85OS9IZ2d3OGlNREFRa3laTmdxK3ZMeFl1WElqVnExY2pMQ3dNdzRZTnEvU0xYR1BESmlraWRiQkFKY1dhUXBQVWtpVkxzSGJ0V2hRWEY2TmZ2MzdvMzc4L3dzTENFQjRlanFOSGorSzU1NTZEeldiRDBLRkRNV0xFQ0F3ZE9oUkFTWlBTWjU5OWhqTm56aUEyTmhaR285RXhwL1JxN2R1M0QvMzY5Vk9jT1M4dkQ1czJiY0xpeFlzVjd3c0FYMy85TlFCZzc5Njl1T2VlZThxdDgvVDB4T3JWcTdGdDJ6YjgrOS8vaGhEQ3NjMmhRNGZ3L1BQUE82WTV6Smt6QjRNR0RYSThKM1BGaWhVd204M3c5UFIwak14WnJWWllMQlpGSGRoK2ZuNVl1blFwbGk5Zmp1Kysrdzd2dnZzdWREb2R1bmJ0aWhkZWVLSGNreGFxRXhvYWludnZ2UmNyVnF6QTdiZmZYbXVqenJwMTY2RFg2eXROZFFBQUlRUW1UWnFFaFFzWElpNHVEbDI2ZEhHc3EvaW1DT1BHamNPYmI3NkoxTlJVUFA3NDR3Z0xDM1BjU3JmYjdZaVBqMGRJU0FqOC9QeVFtWm1KRFJzMm9IZnYzbzc5UC9yb0k4VEV4Q0E5UGQweGpXUGV2SGxvMDZZTldyZHVEWDkvZnp6NDRJUDQ0SU1QTUdqUUlHZzBHaVFtSmpxT2NmSGlSYlJ0MnhhTEZ5OTIvTDFwMHlaOCtlV1g1YjRIOCtiTncvVHAwL0hZWTQvaDdiZmZSa2hJQ09MaTRxRFZhdkg2NjYvajVwdHZydlpwQWhWWkxCYkhMeVpsWldabUFpaVppMTJkMHRmSkN5Kzg0UGpGd012TEM2TkdqVUp3Y0xCai9mUFBQdzgvUHo4c1diTGtxaktwZ1UxU1JPcW91c3VEcUFZalZoalA3Sjd1VTduZHVCR0pqWTJGUnFOQnIxNjlxcnhkYnJmYkVSTVRnMjNidG1IYnRtM0l6OC9IaGcwYkVCb2Fpc1dMRjZObHk1YTQ3cnJyMExWclYraDBPa1JFUkRpZTd6aHc0RUFjT25RSUF3Y094STRkTzVDZm40L2JicnNOaHc4ZlJtSmlJcVpNbVlJVksxYWdlL2Z1NWM0WkVSR0JOV3ZXSURBd0VObloyZkQwOU1TZVBYdncvdnZ2NC9mZmY4ZnJyNytPdUxpNGF0OER2U1pyMTY3RndvVUw4Y2dqaitERER6L0VqQmt6TUg3OGVBUUhCME9uMDBHcjFVS2owY0J1dDZPd3NOQlJwQlFYRjJQVnFsVUlDQWpBekprenNXZlBIaXhidGd6SGpoMXpOT0tVL3RGb05MQmFyU2dxS29MZGJrZGdZS0JqMm9NcmlJK1B4K3paczlHeVpVdDgrT0dINWVaeWpoZ3hBaWFUeWZGNWVIZzRQdnZzTThkVWhuMzc5aUU1T1JsdDI3WjFGS1VWbTczc2RqdGVmUEZGSkNRa29HUEhqamg0OENDMmJObml1TDRXaXdYdTd1NTQ5OTEzSGQvdndZTUhWOHA1NnRRcFBQNzQ0NWcyYlJwbXpab0ZvR1RlYXVsYzZxdlJ1WE5uUFBQTU0zanNzYnBWWmxGUlVZaUlpTUNXTFZ1cWZZZXEwNmRQdzhQREF4Y3VYTURjdVhPeFo4K2Vjazg5YUN4dS82RWdmc1BkUGwxcTM1S0k2aE1MVkZKTVN2a0VHbm1UbEJKMnV4Mm5UNSt1OUF6SnNzb1dxRC84OEFPbVRKbUNUejc1QlB2Mzc4ZUpFeWN3Yk5nd3ZQZmVlL2poaHgrd2UvZnVLa2VFaGcwYmhwVXJWeUlqSXdOejVzd0JVRExmOVlFSEhzQmpqejJHL2Z2M0l6ZzR1TXBIRGRWbS92ejVHRGx5SkVhTkdvVWpSNDdneXkrL3hNbVRKNUdibTF2amlGbm56cDJ4ZlBueVNuTkxwWlF3bVV5T2gvaGJyVmJIL0VpdFZndXRWZ3RQVDA5Rjh5eWJPaWtsMXF4Wmd3a1RKbFFhT2I1OCtUTHk4dkpRVkZRRW5VNkh6cDA3SzM3YVFPazVObTNhaE5qWVdJd2RPN2JLNlI3Snlja29LQ2lvOUF0UVdWbFpXUWdJQ0tqMHBJblMwYy9hNkhRNitQcjZPcDRxb1pTM3QzZXRCZXJjdVhOeDRzUUphTFZhakIwN0ZzOCsyemhuRFMwOFlON3lUS1RueldybklISTFMRkJKc2FIZm1PSi92OC9iZVJQWkdvR0xGeStpWmN1VzFUNWFxcXpzN0d3RUJBVFV1STJVRWxhcjFUR3llYTFLUjllcVlyZmJVVnhjREt2VkNpbWw0M3dhamNZeE9rcEUxVm9raE9BY1ZDSW5ZNEZLaXEwNGFubC8rdlZ1YzlYT1FVVFUwRHA5Yk1TNXgzejVzNUxJeWVybldUYmtVdXhxQnlBaWNwS0VSL1hOWmpvVFVWUENBcFVVK3pTbXVQWjJheUtpWm1EYStvS3FIM1pMUkEyS0JTb3A5dnQ5M2grb25ZR0l5QmtHaEd0VDFNNUE1SXBZb0pKaXc1WVhjUDRwRWJtRXB3ZDduRkE3QTVFcllvRktpajNhMyswWHRUTVFFVG5EbFhlU0lpSW5ZNEZLaXJGSmlvaGNCWnVraU5UQkFwVVUreWk2K0hhMU14QVJPY1BzM3dwdlZEc0RrU3RpZ1VxSzdiL2YrejIxTXhBUk9VTXJ2Y2hUT3dPUksyS0JTb3FOV21WNlJPME1SRVRPc0dDNFo0emFHWWhjRVF0VVV1emVYdTQ3MWM1QVJPUU1iSklpVWdjTFZGSXN3Rk1VcXAyQmlNZ1oyQ1JGcEE0V3FLVFl3b09XU1dwbklDSnlCalpKRWFtREJTb3B4aVlwSW5JVmJKSWlVb2RXN1FEVTlId1Q5dXdYSTlwcWZ6K1FhazlaZE5qaU5xR0w3c2U3MXhWMjZPS3YrWTNMdUl6THVLdzVMUnZUUWJkNDlaTFhENnY5N3k2UnF4RnFCNkNtcC9YbkJXMHVGRjY0SEtKdDRlYWgwYmRJZWRUN1FvZVBDenNrRnFla2NobVhjUm1YTmJkbG1OdlZyUGEvdTB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TlFRL2orOHZweGdKODZYcFFBQUFBQkpSVTVFcmtKZ2dnPT0iLAoJIlRoZW1lIiA6ICIiLAoJIlR5cGUiIDogImZsb3ciLAoJIlZlcnNpb24iIDogIiIKfQo="/>
    </extobj>
  </extobjs>
</s:customData>
</file>

<file path=customXml/itemProps48.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8397</Words>
  <Application>WPS 演示</Application>
  <PresentationFormat>宽屏</PresentationFormat>
  <Paragraphs>1049</Paragraphs>
  <Slides>49</Slides>
  <Notes>1</Notes>
  <HiddenSlides>0</HiddenSlides>
  <MMClips>0</MMClips>
  <ScaleCrop>false</ScaleCrop>
  <HeadingPairs>
    <vt:vector size="6" baseType="variant">
      <vt:variant>
        <vt:lpstr>已用的字体</vt:lpstr>
      </vt:variant>
      <vt:variant>
        <vt:i4>26</vt:i4>
      </vt:variant>
      <vt:variant>
        <vt:lpstr>主题</vt:lpstr>
      </vt:variant>
      <vt:variant>
        <vt:i4>17</vt:i4>
      </vt:variant>
      <vt:variant>
        <vt:lpstr>幻灯片标题</vt:lpstr>
      </vt:variant>
      <vt:variant>
        <vt:i4>49</vt:i4>
      </vt:variant>
    </vt:vector>
  </HeadingPairs>
  <TitlesOfParts>
    <vt:vector size="92" baseType="lpstr">
      <vt:lpstr>Arial</vt:lpstr>
      <vt:lpstr>宋体</vt:lpstr>
      <vt:lpstr>Wingdings</vt:lpstr>
      <vt:lpstr>微软雅黑</vt:lpstr>
      <vt:lpstr>方正清刻本悦宋简体</vt:lpstr>
      <vt:lpstr>MElleHK-Medium</vt:lpstr>
      <vt:lpstr>华文细黑</vt:lpstr>
      <vt:lpstr>Microsoft YaHei UI</vt:lpstr>
      <vt:lpstr>Lato Regular</vt:lpstr>
      <vt:lpstr>Segoe Print</vt:lpstr>
      <vt:lpstr>Fira Sans SemiBold Italic</vt:lpstr>
      <vt:lpstr>Clear Sans</vt:lpstr>
      <vt:lpstr>方正兰亭超细黑简体</vt:lpstr>
      <vt:lpstr>黑体</vt:lpstr>
      <vt:lpstr>Calibri</vt:lpstr>
      <vt:lpstr>BellCent NamNum BT</vt:lpstr>
      <vt:lpstr>FontAwesome</vt:lpstr>
      <vt:lpstr>Wingdings</vt:lpstr>
      <vt:lpstr>方正尚酷简体</vt:lpstr>
      <vt:lpstr>Gill Sans</vt:lpstr>
      <vt:lpstr>Arial Unicode MS</vt:lpstr>
      <vt:lpstr>等线</vt:lpstr>
      <vt:lpstr>仿宋</vt:lpstr>
      <vt:lpstr>DejaVu Math TeX Gyre</vt:lpstr>
      <vt:lpstr>Aharoni</vt:lpstr>
      <vt:lpstr>MingLiU-ExtB</vt:lpstr>
      <vt:lpstr>Office 主题</vt:lpstr>
      <vt:lpstr>5_Office 主题</vt:lpstr>
      <vt:lpstr>7_Office 主题</vt:lpstr>
      <vt:lpstr>8_Office 主题</vt:lpstr>
      <vt:lpstr>9_Office 主题</vt:lpstr>
      <vt:lpstr>11_Office 主题</vt:lpstr>
      <vt:lpstr>12_Office 主题</vt:lpstr>
      <vt:lpstr>13_Office 主题</vt:lpstr>
      <vt:lpstr>6_Office 主题</vt:lpstr>
      <vt:lpstr>14_Office 主题</vt:lpstr>
      <vt:lpstr>21_Office 主题</vt:lpstr>
      <vt:lpstr>18_Office 主题</vt:lpstr>
      <vt:lpstr>23_Office 主题</vt:lpstr>
      <vt:lpstr>17_Office 主题</vt:lpstr>
      <vt:lpstr>1_Office 主题</vt:lpstr>
      <vt:lpstr>2_Office 主题</vt:lpstr>
      <vt:lpstr>3_Office 主题</vt:lpstr>
      <vt:lpstr>PowerPoint 演示文稿</vt:lpstr>
      <vt:lpstr>PowerPoint 演示文稿</vt:lpstr>
      <vt:lpstr>PowerPoint 演示文稿</vt:lpstr>
      <vt:lpstr>行业背景介绍</vt:lpstr>
      <vt:lpstr>场景运营诉求</vt:lpstr>
      <vt:lpstr>PowerPoint 演示文稿</vt:lpstr>
      <vt:lpstr>认证方式：灵活性PORTAL认证服务器</vt:lpstr>
      <vt:lpstr>WebPortal 接入流程</vt:lpstr>
      <vt:lpstr>Portal页面定制：个性化、精准化</vt:lpstr>
      <vt:lpstr>防代理产品特性1</vt:lpstr>
      <vt:lpstr>防代理产品特性2</vt:lpstr>
      <vt:lpstr>DNS智能重定向</vt:lpstr>
      <vt:lpstr>日志审计，数据分析</vt:lpstr>
      <vt:lpstr>PPPoE代拨网关</vt:lpstr>
      <vt:lpstr>PowerPoint 演示文稿</vt:lpstr>
      <vt:lpstr>方案描述</vt:lpstr>
      <vt:lpstr>代拨上网流程</vt:lpstr>
      <vt:lpstr>代拨流程示意</vt:lpstr>
      <vt:lpstr>上网流程</vt:lpstr>
      <vt:lpstr>多运营商自动选路代拨</vt:lpstr>
      <vt:lpstr>二次认证拨号流程</vt:lpstr>
      <vt:lpstr>PPPOE 直接拨号流程</vt:lpstr>
      <vt:lpstr>运营商二次认证</vt:lpstr>
      <vt:lpstr>支持无人值守的自助开户、缴费</vt:lpstr>
      <vt:lpstr>无人值守网上营业厅（全自助办理）</vt:lpstr>
      <vt:lpstr>PowerPoint 演示文稿</vt:lpstr>
      <vt:lpstr>核心优势</vt:lpstr>
      <vt:lpstr>产品特点</vt:lpstr>
      <vt:lpstr>计费产品特点</vt:lpstr>
      <vt:lpstr>计费产品特点</vt:lpstr>
      <vt:lpstr>超高性能</vt:lpstr>
      <vt:lpstr>认证方式：灵活性PORTAL认证服务器</vt:lpstr>
      <vt:lpstr>Portal页面定制：支持高度自定义，支持源码级编辑</vt:lpstr>
      <vt:lpstr>具有防代理特性</vt:lpstr>
      <vt:lpstr>防私接、防共享</vt:lpstr>
      <vt:lpstr>支持DNS智能重定向</vt:lpstr>
      <vt:lpstr>支持日志审计，数据分析</vt:lpstr>
      <vt:lpstr>支持MAC无感知认证</vt:lpstr>
      <vt:lpstr>支持多运营商同时进行PPPoE/PORTAL代拨</vt:lpstr>
      <vt:lpstr>支持运营商上网帐号代拨</vt:lpstr>
      <vt:lpstr>PowerPoint 演示文稿</vt:lpstr>
      <vt:lpstr>  案例1-成都富士康青年公寓</vt:lpstr>
      <vt:lpstr> PPPoE 代拔方案-上网流程</vt:lpstr>
      <vt:lpstr>  案例2-成都捷普青年公寓</vt:lpstr>
      <vt:lpstr>  案例2-天津理工大学</vt:lpstr>
      <vt:lpstr>案例展示</vt:lpstr>
      <vt:lpstr>案例展示</vt:lpstr>
      <vt:lpstr>案例展示</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MC</dc:creator>
  <cp:lastModifiedBy>itsw163com</cp:lastModifiedBy>
  <cp:revision>109</cp:revision>
  <dcterms:created xsi:type="dcterms:W3CDTF">2019-08-31T06:38:00Z</dcterms:created>
  <dcterms:modified xsi:type="dcterms:W3CDTF">2026-04-21T08:12:02Z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2052-12.1.0.25860</vt:lpwstr>
  </property>
  <property fmtid="{D5CDD505-2E9C-101B-9397-08002B2CF9AE}" pid="3" name="ICV">
    <vt:lpwstr>424A3EDAF0C74C98B7DE7E2385267DE9</vt:lpwstr>
  </property>
</Properties>
</file>