
<file path=[Content_Types].xml><?xml version="1.0" encoding="utf-8"?>
<Types xmlns="http://schemas.openxmlformats.org/package/2006/content-types">
  <Default Extension="vml" ContentType="application/vnd.openxmlformats-officedocument.vmlDrawing"/>
  <Default Extension="doc" ContentType="application/msword"/>
  <Default Extension="docx" ContentType="application/vnd.openxmlformats-officedocument.wordprocessingml.documen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1" r:id="rId3"/>
    <p:sldMasterId id="2147483654" r:id="rId4"/>
  </p:sldMasterIdLst>
  <p:notesMasterIdLst>
    <p:notesMasterId r:id="rId6"/>
  </p:notesMasterIdLst>
  <p:handoutMasterIdLst>
    <p:handoutMasterId r:id="rId53"/>
  </p:handoutMasterIdLst>
  <p:sldIdLst>
    <p:sldId id="263" r:id="rId5"/>
    <p:sldId id="258" r:id="rId7"/>
    <p:sldId id="293" r:id="rId8"/>
    <p:sldId id="306" r:id="rId9"/>
    <p:sldId id="416" r:id="rId10"/>
    <p:sldId id="418" r:id="rId11"/>
    <p:sldId id="307" r:id="rId12"/>
    <p:sldId id="308" r:id="rId13"/>
    <p:sldId id="309" r:id="rId14"/>
    <p:sldId id="310" r:id="rId15"/>
    <p:sldId id="311" r:id="rId16"/>
    <p:sldId id="333" r:id="rId17"/>
    <p:sldId id="313" r:id="rId18"/>
    <p:sldId id="314" r:id="rId19"/>
    <p:sldId id="315" r:id="rId20"/>
    <p:sldId id="375" r:id="rId21"/>
    <p:sldId id="334" r:id="rId22"/>
    <p:sldId id="264" r:id="rId23"/>
    <p:sldId id="270" r:id="rId24"/>
    <p:sldId id="271" r:id="rId25"/>
    <p:sldId id="272" r:id="rId26"/>
    <p:sldId id="276" r:id="rId27"/>
    <p:sldId id="275" r:id="rId28"/>
    <p:sldId id="459" r:id="rId29"/>
    <p:sldId id="279" r:id="rId30"/>
    <p:sldId id="378" r:id="rId31"/>
    <p:sldId id="379" r:id="rId32"/>
    <p:sldId id="409" r:id="rId33"/>
    <p:sldId id="280" r:id="rId34"/>
    <p:sldId id="410" r:id="rId35"/>
    <p:sldId id="411" r:id="rId36"/>
    <p:sldId id="412" r:id="rId37"/>
    <p:sldId id="413" r:id="rId38"/>
    <p:sldId id="414" r:id="rId39"/>
    <p:sldId id="415" r:id="rId40"/>
    <p:sldId id="417" r:id="rId41"/>
    <p:sldId id="316" r:id="rId42"/>
    <p:sldId id="289" r:id="rId43"/>
    <p:sldId id="290" r:id="rId44"/>
    <p:sldId id="292" r:id="rId45"/>
    <p:sldId id="363" r:id="rId46"/>
    <p:sldId id="329" r:id="rId47"/>
    <p:sldId id="330" r:id="rId48"/>
    <p:sldId id="461" r:id="rId49"/>
    <p:sldId id="404" r:id="rId50"/>
    <p:sldId id="372" r:id="rId51"/>
    <p:sldId id="373" r:id="rId52"/>
  </p:sldIdLst>
  <p:sldSz cx="9144000" cy="6858000" type="screen4x3"/>
  <p:notesSz cx="6858000" cy="9144000"/>
  <p:custDataLst>
    <p:tags r:id="rId5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0" userDrawn="1">
          <p15:clr>
            <a:srgbClr val="A4A3A4"/>
          </p15:clr>
        </p15:guide>
        <p15:guide id="2" pos="28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TSW" initials="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5B96C7"/>
    <a:srgbClr val="8AFCEB"/>
    <a:srgbClr val="2E99E9"/>
    <a:srgbClr val="349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250"/>
        <p:guide pos="284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8" Type="http://schemas.openxmlformats.org/officeDocument/2006/relationships/tags" Target="tags/tag51.xml"/><Relationship Id="rId57" Type="http://schemas.openxmlformats.org/officeDocument/2006/relationships/commentAuthors" Target="commentAuthors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handoutMaster" Target="handoutMasters/handoutMaster1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920115" y="397510"/>
            <a:ext cx="5297170" cy="582295"/>
          </a:xfrm>
        </p:spPr>
        <p:txBody>
          <a:bodyPr>
            <a:normAutofit/>
          </a:bodyPr>
          <a:lstStyle>
            <a:lvl1pPr algn="l">
              <a:defRPr sz="2000" b="1">
                <a:gradFill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8" name="图形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408" y="365126"/>
            <a:ext cx="482792" cy="502104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920115" y="397510"/>
            <a:ext cx="5297170" cy="582295"/>
          </a:xfrm>
        </p:spPr>
        <p:txBody>
          <a:bodyPr>
            <a:normAutofit/>
          </a:bodyPr>
          <a:lstStyle>
            <a:lvl1pPr algn="l">
              <a:defRPr sz="2000" b="1">
                <a:gradFill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8" name="图形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408" y="365126"/>
            <a:ext cx="482792" cy="502104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920115" y="397510"/>
            <a:ext cx="5297170" cy="582295"/>
          </a:xfrm>
        </p:spPr>
        <p:txBody>
          <a:bodyPr>
            <a:normAutofit/>
          </a:bodyPr>
          <a:lstStyle>
            <a:lvl1pPr algn="l">
              <a:defRPr sz="2000" b="1">
                <a:gradFill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8" name="图形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408" y="365126"/>
            <a:ext cx="482792" cy="502104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tags" Target="../tags/tag14.xml"/><Relationship Id="rId2" Type="http://schemas.openxmlformats.org/officeDocument/2006/relationships/image" Target="../media/image16.png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6.xml"/><Relationship Id="rId2" Type="http://schemas.openxmlformats.org/officeDocument/2006/relationships/image" Target="../media/image19.png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tags" Target="../tags/tag21.xml"/><Relationship Id="rId3" Type="http://schemas.openxmlformats.org/officeDocument/2006/relationships/image" Target="../media/image31.png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png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5.emf"/><Relationship Id="rId4" Type="http://schemas.openxmlformats.org/officeDocument/2006/relationships/oleObject" Target="../embeddings/Document1.doc"/><Relationship Id="rId3" Type="http://schemas.openxmlformats.org/officeDocument/2006/relationships/tags" Target="../tags/tag25.xml"/><Relationship Id="rId2" Type="http://schemas.openxmlformats.org/officeDocument/2006/relationships/image" Target="../media/image34.png"/><Relationship Id="rId1" Type="http://schemas.openxmlformats.org/officeDocument/2006/relationships/tags" Target="../tags/tag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27.xml"/><Relationship Id="rId2" Type="http://schemas.openxmlformats.org/officeDocument/2006/relationships/image" Target="../media/image37.png"/><Relationship Id="rId1" Type="http://schemas.openxmlformats.org/officeDocument/2006/relationships/tags" Target="../tags/tag26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1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8.emf"/><Relationship Id="rId2" Type="http://schemas.openxmlformats.org/officeDocument/2006/relationships/package" Target="../embeddings/Document2.docx"/><Relationship Id="rId1" Type="http://schemas.openxmlformats.org/officeDocument/2006/relationships/tags" Target="../tags/tag28.xml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9.png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image" Target="../media/image40.png"/><Relationship Id="rId1" Type="http://schemas.openxmlformats.org/officeDocument/2006/relationships/tags" Target="../tags/tag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4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image" Target="../media/image43.png"/><Relationship Id="rId3" Type="http://schemas.openxmlformats.org/officeDocument/2006/relationships/tags" Target="../tags/tag35.xml"/><Relationship Id="rId2" Type="http://schemas.openxmlformats.org/officeDocument/2006/relationships/image" Target="../media/image42.png"/><Relationship Id="rId1" Type="http://schemas.openxmlformats.org/officeDocument/2006/relationships/tags" Target="../tags/tag34.xml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40.xml"/><Relationship Id="rId4" Type="http://schemas.openxmlformats.org/officeDocument/2006/relationships/image" Target="../media/image45.png"/><Relationship Id="rId3" Type="http://schemas.openxmlformats.org/officeDocument/2006/relationships/tags" Target="../tags/tag39.xml"/><Relationship Id="rId2" Type="http://schemas.openxmlformats.org/officeDocument/2006/relationships/image" Target="../media/image44.png"/><Relationship Id="rId1" Type="http://schemas.openxmlformats.org/officeDocument/2006/relationships/tags" Target="../tags/tag38.xml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6.png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tags" Target="../tags/tag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tags" Target="../tags/tag6.xml"/><Relationship Id="rId2" Type="http://schemas.openxmlformats.org/officeDocument/2006/relationships/image" Target="../media/image4.png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tags" Target="../tags/tag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58.png"/><Relationship Id="rId1" Type="http://schemas.openxmlformats.org/officeDocument/2006/relationships/tags" Target="../tags/tag45.xml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5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47.xml"/><Relationship Id="rId2" Type="http://schemas.openxmlformats.org/officeDocument/2006/relationships/image" Target="../media/image59.png"/><Relationship Id="rId1" Type="http://schemas.openxmlformats.org/officeDocument/2006/relationships/tags" Target="../tags/tag46.xml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1" Type="http://schemas.openxmlformats.org/officeDocument/2006/relationships/tags" Target="../tags/tag48.xml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2.png"/><Relationship Id="rId3" Type="http://schemas.openxmlformats.org/officeDocument/2006/relationships/tags" Target="../tags/tag50.xml"/><Relationship Id="rId2" Type="http://schemas.openxmlformats.org/officeDocument/2006/relationships/image" Target="../media/image61.png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.xml"/><Relationship Id="rId4" Type="http://schemas.openxmlformats.org/officeDocument/2006/relationships/image" Target="../media/image8.png"/><Relationship Id="rId3" Type="http://schemas.openxmlformats.org/officeDocument/2006/relationships/tags" Target="../tags/tag10.xml"/><Relationship Id="rId2" Type="http://schemas.openxmlformats.org/officeDocument/2006/relationships/image" Target="../media/image7.png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3064510" y="2855595"/>
            <a:ext cx="4841875" cy="110680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sz="3300" b="1" dirty="0">
                <a:gradFill flip="none" rotWithShape="1"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认证计费平台</a:t>
            </a:r>
            <a:endParaRPr lang="zh-CN" sz="3300" b="1" dirty="0">
              <a:gradFill flip="none" rotWithShape="1">
                <a:gsLst>
                  <a:gs pos="0">
                    <a:srgbClr val="1F9AE6"/>
                  </a:gs>
                  <a:gs pos="100000">
                    <a:srgbClr val="8E65FA"/>
                  </a:gs>
                </a:gsLst>
                <a:lin ang="108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sz="3300" b="1" dirty="0">
                <a:gradFill flip="none" rotWithShape="1"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开局及基础使用方法</a:t>
            </a:r>
            <a:endParaRPr lang="zh-CN" sz="3300" b="1" dirty="0">
              <a:gradFill flip="none" rotWithShape="1">
                <a:gsLst>
                  <a:gs pos="0">
                    <a:srgbClr val="1F9AE6"/>
                  </a:gs>
                  <a:gs pos="100000">
                    <a:srgbClr val="8E65FA"/>
                  </a:gs>
                </a:gsLst>
                <a:lin ang="108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 flipV="1">
            <a:off x="2988469" y="4029551"/>
            <a:ext cx="5438775" cy="476"/>
          </a:xfrm>
          <a:prstGeom prst="line">
            <a:avLst/>
          </a:prstGeom>
          <a:noFill/>
          <a:ln>
            <a:solidFill>
              <a:srgbClr val="8E65FA">
                <a:alpha val="50000"/>
              </a:srgbClr>
            </a:solidFill>
            <a:headEnd type="oval" w="sm" len="sm"/>
            <a:tailEnd type="oval" w="sm" len="sm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620395"/>
            <a:ext cx="2714625" cy="5762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cs typeface="微软雅黑" panose="020B0503020204020204" charset="-122"/>
                <a:sym typeface="+mn-ea"/>
              </a:rPr>
              <a:t>7</a:t>
            </a:r>
            <a:r>
              <a:rPr lang="zh-CN" altLang="en-US">
                <a:cs typeface="微软雅黑" panose="020B0503020204020204" charset="-122"/>
                <a:sym typeface="+mn-ea"/>
              </a:rPr>
              <a:t>、修改</a:t>
            </a:r>
            <a:r>
              <a:rPr lang="en-US" altLang="zh-CN">
                <a:cs typeface="微软雅黑" panose="020B0503020204020204" charset="-122"/>
                <a:sym typeface="+mn-ea"/>
              </a:rPr>
              <a:t>PORTAL</a:t>
            </a:r>
            <a:r>
              <a:rPr lang="zh-CN" altLang="en-US">
                <a:cs typeface="微软雅黑" panose="020B0503020204020204" charset="-122"/>
                <a:sym typeface="+mn-ea"/>
              </a:rPr>
              <a:t>模板内容</a:t>
            </a: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5605" y="908685"/>
            <a:ext cx="85928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ORTAL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模板可以进行页面设置，也可以进行源码编辑，还可以下载后编辑了再上传。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选择用户模板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鼠标悬停后出现菜单，点击可进行编辑或下载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2276475"/>
            <a:ext cx="6382385" cy="42665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>
                <a:cs typeface="微软雅黑" panose="020B0503020204020204" charset="-122"/>
                <a:sym typeface="+mn-ea"/>
              </a:rPr>
              <a:t>7</a:t>
            </a:r>
            <a:r>
              <a:rPr lang="zh-CN" altLang="en-US">
                <a:cs typeface="微软雅黑" panose="020B0503020204020204" charset="-122"/>
                <a:sym typeface="+mn-ea"/>
              </a:rPr>
              <a:t>、修改</a:t>
            </a:r>
            <a:r>
              <a:rPr lang="en-US" altLang="zh-CN">
                <a:cs typeface="微软雅黑" panose="020B0503020204020204" charset="-122"/>
                <a:sym typeface="+mn-ea"/>
              </a:rPr>
              <a:t>PORTAL</a:t>
            </a:r>
            <a:r>
              <a:rPr lang="zh-CN" altLang="en-US">
                <a:cs typeface="微软雅黑" panose="020B0503020204020204" charset="-122"/>
                <a:sym typeface="+mn-ea"/>
              </a:rPr>
              <a:t>模板内容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5605" y="908685"/>
            <a:ext cx="85928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ORTAL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模板设置，选择对应的标题，可以右侧进行设置，设置完成后提交即可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选择源码编辑，可以进行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HTML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源代码编辑，非专业人员请慎重修改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2420620"/>
            <a:ext cx="7668260" cy="38785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zh-CN">
                <a:cs typeface="微软雅黑" panose="020B0503020204020204" charset="-122"/>
                <a:sym typeface="+mn-ea"/>
              </a:rPr>
              <a:t>8</a:t>
            </a:r>
            <a:r>
              <a:rPr lang="zh-CN" altLang="en-US">
                <a:cs typeface="微软雅黑" panose="020B0503020204020204" charset="-122"/>
                <a:sym typeface="+mn-ea"/>
              </a:rPr>
              <a:t>、配置模板策略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95275" y="908685"/>
            <a:ext cx="8693150" cy="2430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不同的项目，可能会需要用到不同的</a:t>
            </a:r>
            <a:r>
              <a:rPr 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ORTAL</a:t>
            </a:r>
            <a:r>
              <a:rPr 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模板，使不同的用户看到不同的模板</a:t>
            </a:r>
            <a:endParaRPr lang="zh-CN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原理：用户在进行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重定向时，会携带一些必要参数，如下链接中的彩色部分：</a:t>
            </a:r>
            <a:endParaRPr lang="zh-CN" alt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http://192.168.100.200:9090/?</a:t>
            </a:r>
            <a:r>
              <a:rPr sz="1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wlanuserip=192.168.100.197</a:t>
            </a: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</a:t>
            </a:r>
            <a:r>
              <a:rPr sz="1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wlanacname=AC1</a:t>
            </a: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</a:t>
            </a:r>
            <a:r>
              <a:rPr sz="1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wlanacip=192.168.100.100</a:t>
            </a: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&amp;wlanapmac=00:55:b1:c6:2b:5</a:t>
            </a:r>
            <a:r>
              <a:rPr 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endParaRPr 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我们可以根据不同的参数，为其指定不同的模板策略，方法，打开：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管理，在对应的参数页面，添加对应的参数，通常我们用到的参数有三个，其中：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wlanacip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nas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设备的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地址，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wlanacname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nas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设备的名称，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管理表示用户的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IP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地址段。通常选择一个即可。</a:t>
            </a:r>
            <a:endParaRPr lang="zh-CN" alt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添加好后，选择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添加策略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按纽，选择需要展示的模板，以及该模板所对应的参数（通常选择一种即可），提交生成配置即可。</a:t>
            </a:r>
            <a:endParaRPr lang="zh-CN" alt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效果：当用户的重定向地址携带的有对应的参数匹配时，则系统会自动给用户展示其参数对应的</a:t>
            </a:r>
            <a:r>
              <a:rPr lang="en-US" altLang="zh-CN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</a:t>
            </a:r>
            <a:r>
              <a:rPr lang="zh-CN" altLang="en-US" sz="1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模板。</a:t>
            </a:r>
            <a:endParaRPr lang="zh-CN" alt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2230" y="3429000"/>
            <a:ext cx="6728460" cy="32061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9</a:t>
            </a:r>
            <a:r>
              <a:rPr lang="zh-CN" altLang="en-US"/>
              <a:t>、用户组管理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95605" y="836930"/>
            <a:ext cx="859282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用户组是管理概念，每个用户均应属于一个用户组，因此在开户前，应先建用户组</a:t>
            </a:r>
            <a:endParaRPr lang="zh-CN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用户组是多层级，不限级细分。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打开认证管理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用户组管理，即可进行用户组管理。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选中左侧的用户组，右侧可以对当前组进行修改，或是在当前组下新建用户组。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选择不同的厂商，会影响到开户时的限速及其他属性下发，此处应注意。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在用户组可以选择对应的套餐，选择中的套餐，在用户开户或续费时，才会在页面显示。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8130" y="2847340"/>
            <a:ext cx="5508625" cy="3835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10</a:t>
            </a:r>
            <a:r>
              <a:rPr lang="zh-CN" altLang="en-US"/>
              <a:t>、添加套餐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95605" y="836295"/>
            <a:ext cx="835406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选择认证管理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套餐管理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添加套餐，按页面进行套餐选项设置（编辑套餐类似）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、时长套餐选择到期后，默认生效模式也选择到期后计时，续费时系统会智能选择计时时间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、如需要下发限速属性，对用户限速，则开启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限制带宽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lang="en-US" altLang="zh-CN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、套餐必须和用户组绑定，否则开户或续费时，无法看到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、如果用户是代拨属性，请勾选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代拨套餐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，并选择对应的代拨设备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、如果用户是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AAA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转发属性，请勾选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转发套餐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，并选择转发配置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、如需绑定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MAC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或设定允许同时在线人数，则按对应的规则选择即可。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、套餐可设定是否用户自助开户购买或自助续费购买，勾选即可。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管理员开户不受此限制）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3140710"/>
            <a:ext cx="3975100" cy="32696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44390" y="3140710"/>
            <a:ext cx="4151630" cy="32194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11</a:t>
            </a:r>
            <a:r>
              <a:rPr lang="zh-CN" altLang="en-US"/>
              <a:t>、套餐管理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3500755"/>
            <a:ext cx="8249285" cy="30835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5605" y="836930"/>
            <a:ext cx="859282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套餐添加完成后，会在套餐管理页面，显示套餐列表和主要信息</a:t>
            </a:r>
            <a:endParaRPr 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其中：自助购买可用选中，表示该套餐可以在用户自助开户的时候被看到和选择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自助续费可用选中，表示该套餐可以在用户自助续费的时候被看到和选择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是否推荐选中，表示该套餐会在用户购买时，以醒目的方式显示该套餐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如果自助购买和自助续费都不选中，表示该套餐只能管理员后台开户使用，用户无法在自助系统中选择和购买。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12</a:t>
            </a:r>
            <a:r>
              <a:rPr lang="zh-CN" altLang="en-US"/>
              <a:t>、代拨套餐和转发套餐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9795" y="2853055"/>
            <a:ext cx="7619365" cy="362458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95605" y="836930"/>
            <a:ext cx="8662670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在某些特定的场景下，需要使用代拨功能，如果要使用，则需要单独配置代拨套餐，添加套餐时，开启：代拨套餐，选择不同的代拨设备，填写代拨下发的地址池（需要与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bras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上一致）。在用户开户时选择代拨套餐，则会自动添加该参数。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一些场景可能会使用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AAA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转发功能，并且本地的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BRAS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设备和运营商的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BRAS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设备不一致，此时需要开户转发套餐功能，并将不同的参数名进行替换。如下图：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13</a:t>
            </a:r>
            <a:r>
              <a:rPr lang="zh-CN" altLang="en-US"/>
              <a:t>、用户组和套餐关联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71550" y="3357245"/>
            <a:ext cx="7472045" cy="32766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5605" y="836930"/>
            <a:ext cx="866267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在多用户组场景中，可能用户属于不同用户组的时候，需要展示不同套餐和价格。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此时我们可以通过用户组套餐关联，实现该功能，如下图：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方法：打开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认证管理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”--“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用户组套餐关联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页面，点击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绑定关系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en-US" altLang="zh-CN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在弹出的页面中，按设备参数类型选择，并选选择对应的用户组，这样用户在自助开户或是自助交费时，就只能看到该参数对应的用户组下的相关信息。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原理：用户在进行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重定向时，会携带一些必要参数，如下链接中的彩色部分：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http://192.168.100.200:9090/?</a:t>
            </a:r>
            <a:r>
              <a:rPr sz="1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wlanuserip=192.168.100.197</a:t>
            </a: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&amp;</a:t>
            </a:r>
            <a:r>
              <a:rPr sz="1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wlanacname=AC1</a:t>
            </a: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&amp;</a:t>
            </a:r>
            <a:r>
              <a:rPr sz="1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wlanacip=192.168.100.100</a:t>
            </a:r>
            <a:r>
              <a:rPr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&amp;wlanapmac=00:55:b1:c6:2b:5</a:t>
            </a:r>
            <a:r>
              <a:rPr 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endParaRPr 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我们可以根据不同的参数，为其匹配不同的用户组，由于匹配了用户组，因此用户就只能看到该用户组下的套餐产品。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14</a:t>
            </a:r>
            <a:r>
              <a:rPr lang="zh-CN" altLang="en-US"/>
              <a:t>、</a:t>
            </a:r>
            <a:r>
              <a:rPr lang="zh-CN"/>
              <a:t>添加用户</a:t>
            </a:r>
            <a:endParaRPr lang="zh-CN"/>
          </a:p>
        </p:txBody>
      </p:sp>
      <p:sp>
        <p:nvSpPr>
          <p:cNvPr id="3" name="文本框 2"/>
          <p:cNvSpPr txBox="1"/>
          <p:nvPr/>
        </p:nvSpPr>
        <p:spPr>
          <a:xfrm>
            <a:off x="920115" y="981710"/>
            <a:ext cx="703199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打开“认证管理”--“用户列表”页面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二、点击“选择用户组”，选择“项目名称”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三、选择：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添加用户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按纽，进入下一页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87450" y="2637155"/>
            <a:ext cx="6604635" cy="33381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ym typeface="+mn-ea"/>
              </a:rPr>
              <a:t>14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添加用户</a:t>
            </a:r>
            <a:endParaRPr lang="zh-CN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3895" y="1052830"/>
            <a:ext cx="786320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五、如下图标示，填写用户帐号、用户密码（自定义）、手机号码、按需选择套餐，选择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MAC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绑定数量，更新策略，允许同时在线人数，然后点击提交，即可生成帐号。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如果是代理拨号套餐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系统会在下方显示条目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需要在下方设置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地址池名称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代理拨号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VLAN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代理拨号帐号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lvl="0" indent="-28575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代理拨号密码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0110" y="2277110"/>
            <a:ext cx="5364480" cy="41681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3635693" y="3379788"/>
            <a:ext cx="2384425" cy="42703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核心交换</a:t>
            </a:r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1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48</a:t>
            </a:r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口光交换）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42995" y="4363403"/>
            <a:ext cx="2384425" cy="36671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1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POE</a:t>
            </a:r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交换机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8" name="直接连接符 7"/>
          <p:cNvCxnSpPr>
            <a:stCxn id="2" idx="2"/>
            <a:endCxn id="3" idx="0"/>
          </p:cNvCxnSpPr>
          <p:nvPr/>
        </p:nvCxnSpPr>
        <p:spPr>
          <a:xfrm>
            <a:off x="4828540" y="3807460"/>
            <a:ext cx="6985" cy="556260"/>
          </a:xfrm>
          <a:prstGeom prst="lin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3" name="圆角矩形 12"/>
          <p:cNvSpPr/>
          <p:nvPr/>
        </p:nvSpPr>
        <p:spPr>
          <a:xfrm>
            <a:off x="3643630" y="5303520"/>
            <a:ext cx="638810" cy="3441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 fontAlgn="base"/>
            <a:r>
              <a:rPr lang="en-US" altLang="zh-CN" sz="1200" strike="noStrike" noProof="1">
                <a:latin typeface="微软雅黑" panose="020B0503020204020204" charset="-122"/>
                <a:ea typeface="微软雅黑" panose="020B0503020204020204" charset="-122"/>
              </a:rPr>
              <a:t>AP</a:t>
            </a:r>
            <a:endParaRPr lang="en-US" altLang="zh-CN" sz="1200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>
            <a:stCxn id="2" idx="2"/>
            <a:endCxn id="3" idx="0"/>
          </p:cNvCxnSpPr>
          <p:nvPr/>
        </p:nvCxnSpPr>
        <p:spPr>
          <a:xfrm>
            <a:off x="4828858" y="3807778"/>
            <a:ext cx="6985" cy="5562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stCxn id="13" idx="0"/>
            <a:endCxn id="3" idx="2"/>
          </p:cNvCxnSpPr>
          <p:nvPr/>
        </p:nvCxnSpPr>
        <p:spPr>
          <a:xfrm flipV="1">
            <a:off x="3963035" y="4730750"/>
            <a:ext cx="872490" cy="572770"/>
          </a:xfrm>
          <a:prstGeom prst="lin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9" name="直接连接符 28"/>
          <p:cNvCxnSpPr>
            <a:stCxn id="11" idx="0"/>
            <a:endCxn id="3" idx="2"/>
          </p:cNvCxnSpPr>
          <p:nvPr/>
        </p:nvCxnSpPr>
        <p:spPr>
          <a:xfrm flipH="1" flipV="1">
            <a:off x="4835525" y="4730750"/>
            <a:ext cx="847725" cy="593725"/>
          </a:xfrm>
          <a:prstGeom prst="lin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34" name="云形 33"/>
          <p:cNvSpPr/>
          <p:nvPr/>
        </p:nvSpPr>
        <p:spPr>
          <a:xfrm>
            <a:off x="4109085" y="620713"/>
            <a:ext cx="1441450" cy="647700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en-US" altLang="zh-CN" sz="1200" strike="noStrike" noProof="1">
                <a:latin typeface="微软雅黑" panose="020B0503020204020204" charset="-122"/>
                <a:ea typeface="微软雅黑" panose="020B0503020204020204" charset="-122"/>
              </a:rPr>
              <a:t>internet</a:t>
            </a:r>
            <a:endParaRPr lang="en-US" altLang="zh-CN" sz="1200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27095" y="5944870"/>
            <a:ext cx="2600325" cy="3416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 fontAlgn="base">
              <a:buClrTx/>
              <a:buSzTx/>
              <a:buFontTx/>
            </a:pPr>
            <a:r>
              <a:rPr lang="zh-CN" altLang="en-US" sz="900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无线上网终端</a:t>
            </a:r>
            <a:endParaRPr lang="zh-CN" altLang="en-US" sz="900" strike="noStrike" noProof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fontAlgn="base">
              <a:buClrTx/>
              <a:buSzTx/>
              <a:buFontTx/>
            </a:pPr>
            <a:r>
              <a:rPr lang="zh-CN" altLang="en-US" sz="900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电脑或手机</a:t>
            </a:r>
            <a:endParaRPr lang="zh-CN" altLang="en-US" sz="900" strike="noStrike" noProof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9" name="直接连接符 18"/>
          <p:cNvCxnSpPr>
            <a:stCxn id="13" idx="2"/>
          </p:cNvCxnSpPr>
          <p:nvPr/>
        </p:nvCxnSpPr>
        <p:spPr>
          <a:xfrm>
            <a:off x="3963035" y="5647690"/>
            <a:ext cx="33020" cy="301625"/>
          </a:xfrm>
          <a:prstGeom prst="line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4" name="矩形 3"/>
          <p:cNvSpPr/>
          <p:nvPr/>
        </p:nvSpPr>
        <p:spPr>
          <a:xfrm>
            <a:off x="3642678" y="2396173"/>
            <a:ext cx="2384425" cy="427038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fontAlgn="base">
              <a:buClrTx/>
              <a:buSzTx/>
              <a:buFontTx/>
            </a:pPr>
            <a:r>
              <a:rPr lang="zh-CN" sz="1200" b="1" strike="noStrike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出口网关</a:t>
            </a:r>
            <a:endParaRPr lang="zh-CN" sz="1200" b="1" strike="noStrike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9" name="直接连接符 8"/>
          <p:cNvCxnSpPr>
            <a:stCxn id="34" idx="1"/>
            <a:endCxn id="4" idx="0"/>
          </p:cNvCxnSpPr>
          <p:nvPr/>
        </p:nvCxnSpPr>
        <p:spPr>
          <a:xfrm>
            <a:off x="4829810" y="1267460"/>
            <a:ext cx="5080" cy="11290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stCxn id="4" idx="2"/>
            <a:endCxn id="2" idx="0"/>
          </p:cNvCxnSpPr>
          <p:nvPr/>
        </p:nvCxnSpPr>
        <p:spPr>
          <a:xfrm flipH="1">
            <a:off x="4828540" y="2823845"/>
            <a:ext cx="6985" cy="5562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5363845" y="5324475"/>
            <a:ext cx="638810" cy="3441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 fontAlgn="base"/>
            <a:r>
              <a:rPr lang="en-US" altLang="zh-CN" sz="1200" strike="noStrike" noProof="1">
                <a:latin typeface="微软雅黑" panose="020B0503020204020204" charset="-122"/>
                <a:ea typeface="微软雅黑" panose="020B0503020204020204" charset="-122"/>
              </a:rPr>
              <a:t>AP</a:t>
            </a:r>
            <a:endParaRPr lang="en-US" altLang="zh-CN" sz="1200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>
            <a:stCxn id="11" idx="2"/>
          </p:cNvCxnSpPr>
          <p:nvPr/>
        </p:nvCxnSpPr>
        <p:spPr>
          <a:xfrm flipH="1">
            <a:off x="5652135" y="5668645"/>
            <a:ext cx="31115" cy="280670"/>
          </a:xfrm>
          <a:prstGeom prst="line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0" name="直接连接符 19"/>
          <p:cNvCxnSpPr>
            <a:stCxn id="6" idx="1"/>
            <a:endCxn id="34" idx="0"/>
          </p:cNvCxnSpPr>
          <p:nvPr/>
        </p:nvCxnSpPr>
        <p:spPr>
          <a:xfrm flipH="1" flipV="1">
            <a:off x="5549265" y="944880"/>
            <a:ext cx="894715" cy="6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6372225" y="1124585"/>
            <a:ext cx="23247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buClrTx/>
              <a:buSzTx/>
              <a:buFontTx/>
            </a:pP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http://114.114.114.114:7788</a:t>
            </a:r>
            <a:endParaRPr lang="en-US" altLang="zh-CN" sz="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buClrTx/>
              <a:buSzTx/>
              <a:buFontTx/>
            </a:pP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admin/admin123 </a:t>
            </a:r>
            <a:endParaRPr lang="en-US" altLang="zh-CN" sz="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标题 1"/>
          <p:cNvSpPr/>
          <p:nvPr/>
        </p:nvSpPr>
        <p:spPr>
          <a:xfrm>
            <a:off x="899160" y="398145"/>
            <a:ext cx="2904490" cy="582295"/>
          </a:xfrm>
        </p:spPr>
        <p:txBody>
          <a:bodyPr>
            <a:normAutofit fontScale="70000"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1" i="0" u="none" kern="1200" baseline="0">
                <a:gradFill>
                  <a:gsLst>
                    <a:gs pos="0">
                      <a:srgbClr val="1F9AE6"/>
                    </a:gs>
                    <a:gs pos="100000">
                      <a:srgbClr val="8E65FA"/>
                    </a:gs>
                  </a:gsLst>
                  <a:lin ang="10800000" scaled="1"/>
                </a:gra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>
                <a:sym typeface="+mn-ea"/>
              </a:rPr>
              <a:t>拓扑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（请自行修改或补充不同部分）</a:t>
            </a:r>
            <a:endParaRPr lang="zh-CN" altLang="en-US"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444615" y="3357245"/>
            <a:ext cx="1570990" cy="42735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fontAlgn="base">
              <a:buClrTx/>
              <a:buSzTx/>
              <a:buFontTx/>
            </a:pPr>
            <a:r>
              <a:rPr lang="en-US" altLang="zh-CN" sz="1200" b="1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AC</a:t>
            </a:r>
            <a:r>
              <a:rPr lang="zh-CN" altLang="en-US" sz="1200" b="1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控制器</a:t>
            </a:r>
            <a:endParaRPr lang="zh-CN" altLang="en-US" sz="1200" b="1" strike="noStrike" noProof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ctr" fontAlgn="base">
              <a:buClrTx/>
              <a:buSzTx/>
              <a:buFontTx/>
            </a:pPr>
            <a:r>
              <a:rPr lang="en-US" altLang="zh-CN" sz="1200" b="1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172.50.0.2</a:t>
            </a:r>
            <a:endParaRPr lang="en-US" altLang="zh-CN" sz="1200" b="1" strike="noStrike" noProof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012180" y="3573145"/>
            <a:ext cx="431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6443980" y="731520"/>
            <a:ext cx="1570990" cy="427355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 fontAlgn="base">
              <a:buClrTx/>
              <a:buSzTx/>
              <a:buFontTx/>
            </a:pPr>
            <a:r>
              <a:rPr lang="zh-CN" altLang="en-US" sz="1200" b="1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计费服务器</a:t>
            </a:r>
            <a:endParaRPr lang="zh-CN" altLang="en-US" sz="1200" b="1" strike="noStrike" noProof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" name="直接连接符 6"/>
          <p:cNvCxnSpPr>
            <a:stCxn id="6" idx="2"/>
          </p:cNvCxnSpPr>
          <p:nvPr/>
        </p:nvCxnSpPr>
        <p:spPr>
          <a:xfrm flipH="1">
            <a:off x="5940425" y="1158875"/>
            <a:ext cx="1289050" cy="1261745"/>
          </a:xfrm>
          <a:prstGeom prst="line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3636010" y="2823210"/>
            <a:ext cx="25431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buClrTx/>
              <a:buSzTx/>
              <a:buFontTx/>
            </a:pP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LAN</a:t>
            </a:r>
            <a:r>
              <a:rPr lang="zh-CN" alt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XS2</a:t>
            </a: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:http://172.50.0.1:4433</a:t>
            </a:r>
            <a:endParaRPr lang="en-US" altLang="zh-CN" sz="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buClrTx/>
              <a:buSzTx/>
              <a:buFontTx/>
            </a:pP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LAN2</a:t>
            </a:r>
            <a:r>
              <a:rPr lang="zh-CN" alt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XS3</a:t>
            </a:r>
            <a:r>
              <a:rPr lang="zh-CN" alt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192.168.20.1(</a:t>
            </a:r>
            <a:r>
              <a:rPr lang="zh-CN" alt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</a:t>
            </a:r>
            <a:r>
              <a:rPr lang="en-US" altLang="zh-CN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AC WAN</a:t>
            </a:r>
            <a:r>
              <a:rPr lang="zh-CN" alt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572000" y="2654300"/>
            <a:ext cx="758190" cy="198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ETH1    ETH2</a:t>
            </a:r>
            <a:endParaRPr lang="en-US" sz="7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372225" y="3789045"/>
            <a:ext cx="1613535" cy="3067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AC LAN</a:t>
            </a:r>
            <a:r>
              <a:rPr lang="zh-CN" alt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口：</a:t>
            </a:r>
            <a:r>
              <a:rPr lang="en-US" altLang="zh-CN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http://10.10.10.1/20</a:t>
            </a:r>
            <a:endParaRPr lang="en-US" altLang="zh-CN" sz="7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alt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开启</a:t>
            </a:r>
            <a:r>
              <a:rPr lang="en-US" altLang="zh-CN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DHCP</a:t>
            </a:r>
            <a:r>
              <a:rPr lang="zh-CN" alt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，仅对</a:t>
            </a:r>
            <a:r>
              <a:rPr lang="en-US" altLang="zh-CN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</a:t>
            </a:r>
            <a:r>
              <a:rPr lang="zh-CN" alt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分发地址</a:t>
            </a:r>
            <a:endParaRPr lang="zh-CN" altLang="en-US" sz="7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5940425" y="2853055"/>
            <a:ext cx="791845" cy="5041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6660515" y="3068955"/>
            <a:ext cx="1293495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AC </a:t>
            </a:r>
            <a:r>
              <a:rPr 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WAN</a:t>
            </a:r>
            <a:r>
              <a:rPr lang="zh-CN" altLang="en-US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口，配置上网</a:t>
            </a:r>
            <a:endParaRPr lang="zh-CN" altLang="en-US" sz="7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en-US" altLang="zh-CN" sz="7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http://192.168.20.2:2011</a:t>
            </a:r>
            <a:endParaRPr lang="en-US" altLang="zh-CN" sz="7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7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92930" y="2092325"/>
            <a:ext cx="171196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buClrTx/>
              <a:buSzTx/>
              <a:buFontTx/>
            </a:pPr>
            <a:r>
              <a:rPr 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XS1    WAN</a:t>
            </a:r>
            <a:r>
              <a:rPr lang="zh-CN" altLang="en-US" sz="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：公网地址</a:t>
            </a:r>
            <a:endParaRPr lang="zh-CN" altLang="en-US" sz="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15</a:t>
            </a:r>
            <a:r>
              <a:rPr lang="zh-CN" altLang="en-US"/>
              <a:t>、查看用户信息（</a:t>
            </a:r>
            <a:r>
              <a:rPr lang="en-US" altLang="zh-CN"/>
              <a:t>1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83895" y="979805"/>
            <a:ext cx="7863205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上述操作完成后，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此时用户可使用手机号和密码在弹出的页面中认证上网</a:t>
            </a:r>
            <a:endParaRPr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我们也可以在用户列表查看到刚开户的用户信息，如下图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状态图标：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绿色：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表示正常帐户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	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红色：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表示停机用户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 b="1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紫色：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表示开户但未交费用户（通常是用户通过自助系统自注册生成）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3357245"/>
            <a:ext cx="7452360" cy="3078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15</a:t>
            </a:r>
            <a:r>
              <a:rPr lang="zh-CN" altLang="en-US"/>
              <a:t>、查看用户信息（</a:t>
            </a:r>
            <a:r>
              <a:rPr lang="en-US" altLang="zh-CN"/>
              <a:t>2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47065" y="908685"/>
            <a:ext cx="786320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在同一个系统中即有不同的组用户，我们通过如下方式查看不同的组用户：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一、查看用户组：点击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当前组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选择组名，即可查看该组下全部用户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二、通过点击用户名，在弹出的菜单中，可以查看用户属性，如下图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625" y="2853055"/>
            <a:ext cx="8046085" cy="35610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ym typeface="+mn-ea"/>
              </a:rPr>
              <a:t>15</a:t>
            </a:r>
            <a:r>
              <a:rPr lang="zh-CN" altLang="en-US">
                <a:sym typeface="+mn-ea"/>
              </a:rPr>
              <a:t>、查看用户信息（</a:t>
            </a: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88315" y="1052830"/>
            <a:ext cx="80587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认证管理、用户列表页面，即可查看所有用户信息，默认一页显示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条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845310"/>
            <a:ext cx="6715760" cy="43497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16</a:t>
            </a:r>
            <a:r>
              <a:rPr lang="zh-CN" altLang="en-US"/>
              <a:t>、查看用户状态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2096770"/>
            <a:ext cx="6381115" cy="45999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8315" y="1052830"/>
            <a:ext cx="80587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帐号生成后，点击用户名，可在弹出的对话框中查看用户的信息，如下图示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此时用户可使用手机号和密码在弹出的页面中认证上网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ym typeface="+mn-ea"/>
              </a:rPr>
              <a:t>16</a:t>
            </a:r>
            <a:r>
              <a:rPr lang="zh-CN" altLang="en-US">
                <a:sym typeface="+mn-ea"/>
              </a:rPr>
              <a:t>、查看用户状态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在线用户</a:t>
            </a:r>
            <a:endParaRPr lang="zh-CN" altLang="en-US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8315" y="1052830"/>
            <a:ext cx="80587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除了如上页所示，在用户列表页面可以通过查看在线状态为红色图标来表示用户在线，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其中：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*1              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表示当前帐号为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个在线，</a:t>
            </a: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还可以通过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运营管理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下的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在线用户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</a:t>
            </a: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面，查看所有的在线用户，其中操作列的下线按纽，可以强制踢用户下线。</a:t>
            </a:r>
            <a:endParaRPr 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2924810"/>
            <a:ext cx="7293610" cy="3558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740" y="1484630"/>
            <a:ext cx="651510" cy="42291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17</a:t>
            </a:r>
            <a:r>
              <a:rPr lang="zh-CN" altLang="en-US"/>
              <a:t>、用户订单查看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88315" y="1052830"/>
            <a:ext cx="80587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所用的用户开户，均会生成相应的订单信息，可以在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营帐管理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下的订单记录页面中查看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5229225"/>
            <a:ext cx="7091045" cy="13582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1505" y="4580890"/>
            <a:ext cx="80587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也可通过点击用户名后，在弹面的页面上方点击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订单记录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跳到订单记录页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" y="2132330"/>
            <a:ext cx="6905625" cy="21780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18</a:t>
            </a:r>
            <a:r>
              <a:rPr lang="zh-CN" altLang="en-US"/>
              <a:t>、代拨参数的修改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20115" y="981710"/>
            <a:ext cx="703199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一、如果需要修改代拨的用户名和密码、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VLAN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等参数，则点击用户名，在弹出的菜单查看对应的代拨套餐。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二、点击：修改参数，按纽，则可以对代拨参数进行修改，如下图：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5650" y="2797810"/>
            <a:ext cx="7682865" cy="36722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63845" y="2348865"/>
            <a:ext cx="3361690" cy="9950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6" name="直接箭头连接符 5"/>
          <p:cNvCxnSpPr/>
          <p:nvPr/>
        </p:nvCxnSpPr>
        <p:spPr>
          <a:xfrm>
            <a:off x="3707765" y="2637155"/>
            <a:ext cx="1656080" cy="0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19</a:t>
            </a:r>
            <a:r>
              <a:rPr lang="zh-CN" altLang="en-US"/>
              <a:t>、修改用户订单信息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920115" y="981710"/>
            <a:ext cx="703199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一、一个用户可以有多个订单，可以针对每个订单修改结束时间，如果该订单为代拨订单，也可以针对代拨订单修改代拨参数，对未使用的订单，也可以进行退费处理。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二、点击用户名，在弹出的菜单选择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用户订单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按纽，按纽，则可以对订单进行修改，如下图：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5650" y="3500755"/>
            <a:ext cx="7653655" cy="282448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20</a:t>
            </a:r>
            <a:r>
              <a:rPr lang="zh-CN" altLang="en-US"/>
              <a:t>、批量导入用户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9160" y="3615690"/>
            <a:ext cx="6229350" cy="28060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20115" y="981710"/>
            <a:ext cx="70319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需要批量导入用户时，可以在用户列表页面，点击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导入用户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按纽。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在弹出的窗口中下载样表，并根据样表的示例，填写导入用户的内容。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选择编辑好的样表文件，提交导入即可，如果数据不对，系统会报错并给出相应的提示。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注意：导入用户前，应先建好对应的用户组和套餐，否则导入会报错。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详细导入说明，请参考右侧文档《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V7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版计费如何导入用户》。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7667943" y="2348548"/>
          <a:ext cx="858520" cy="934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4" imgW="2171700" imgH="7134225" progId="Word.Document.8">
                  <p:embed/>
                </p:oleObj>
              </mc:Choice>
              <mc:Fallback>
                <p:oleObj name="" r:id="rId4" imgW="2171700" imgH="7134225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67943" y="2348548"/>
                        <a:ext cx="858520" cy="934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21</a:t>
            </a:r>
            <a:r>
              <a:rPr lang="zh-CN" altLang="en-US"/>
              <a:t>、营帐管理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88315" y="979805"/>
            <a:ext cx="80587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可以通过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营帐管理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营业报表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页面查看所有的收入统计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可以通过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营帐管理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收入统计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页面查看所有的用户自注册帐户统计。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可以通过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营帐管理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帐单记录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页面查看所有的详细帐单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655" y="2564765"/>
            <a:ext cx="8314690" cy="31756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基本步骤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39750" y="1052830"/>
            <a:ext cx="3984625" cy="5584825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 anchor="t">
            <a:spAutoFit/>
          </a:bodyPr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登录认证计费平台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更改界面及标识及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ICP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备案修改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用户权限配置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基础对接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添加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NAS对接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基础对接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添加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对接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设置默认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模板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修改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模板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配置模板策略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用户组管理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添加套餐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套餐管理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代拨套餐和转发套餐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用户组和套餐关联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添加用户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查看用户信息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查看用户状态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用户订单查看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860290" y="1052830"/>
            <a:ext cx="3897630" cy="5584825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 rtlCol="0" anchor="t">
            <a:spAutoFit/>
          </a:bodyPr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代拨参数的修改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修改用户订单信息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批量导入用户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营帐管理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统计分析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网银设置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短信配置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服务及端口设置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服务及用户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数据备份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用户注册选项设置及自助注册流程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对自注册没交费的用户如何手动开通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如何配置代拨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代拨原理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如何配置代拨--计费侧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预放行配置说明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0" lvl="0" indent="-400050" algn="l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用户错误排查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22</a:t>
            </a:r>
            <a:r>
              <a:rPr lang="zh-CN" altLang="en-US"/>
              <a:t>、统计分析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9160" y="2667635"/>
            <a:ext cx="7726045" cy="393573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88315" y="979805"/>
            <a:ext cx="80587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可以通过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统计分析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菜单下的页面查看常用的统计分析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通常需要查看的，主要是：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日活终端数、月活终端数、注册用户数、收费用户数、续费用户数、到期用户数、在线人数走势、在网用户率统计等内容。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23</a:t>
            </a:r>
            <a:r>
              <a:rPr lang="zh-CN" altLang="en-US"/>
              <a:t>、网银设置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88315" y="979805"/>
            <a:ext cx="805878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本系统支持多种网银支付，国内常见的包括支付宝和微信支付。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本系统的支付需要提供固定的公网地址，需要开启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80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端口。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其中支付宝的支付，只需要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地址即可，微信的支付，还需要备案过的域名才可以申请。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本系统是单独部署，所以本系统的支付，所有的用户自助交费，均直接通过支付宝支付到商户自己的对公帐户中，不经过我公司处理。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具体的支付方式，参考《支付宝与微信开通说明》文档，见下文。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555875" y="4941570"/>
          <a:ext cx="3724910" cy="1388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9248775" imgH="8572500" progId="Word.Document.12">
                  <p:embed/>
                </p:oleObj>
              </mc:Choice>
              <mc:Fallback>
                <p:oleObj name="" r:id="rId2" imgW="9248775" imgH="85725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55875" y="4941570"/>
                        <a:ext cx="3724910" cy="1388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24</a:t>
            </a:r>
            <a:r>
              <a:rPr lang="zh-CN" altLang="en-US"/>
              <a:t>、短信配置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88315" y="979805"/>
            <a:ext cx="80587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本系统支持多种短信服务商，常见如阿里、腾讯、大汉三通等，都支持，也可以选择用户自己的短信供应商。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通过：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运营管理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“--”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短信配置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，添加短信接口，即可添加不同的短信服务商。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369060" y="2708910"/>
            <a:ext cx="6405245" cy="382460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1460" y="2997200"/>
            <a:ext cx="4355465" cy="3286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ym typeface="+mn-ea"/>
              </a:rPr>
              <a:t>24</a:t>
            </a:r>
            <a:r>
              <a:rPr lang="zh-CN" altLang="en-US">
                <a:sym typeface="+mn-ea"/>
              </a:rPr>
              <a:t>、短信配置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88315" y="979805"/>
            <a:ext cx="80587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添加完短信服务商，下一步通过点击：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短信模板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，添加短信模板，通常使用的短信模板有如下几种。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添加完短信模板后，还需要在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通知配置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中，开启对应的短信功能，才可正常发送，如右下图，即为开启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验证码短信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23665" y="4004945"/>
            <a:ext cx="5060315" cy="24872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25</a:t>
            </a:r>
            <a:r>
              <a:rPr lang="zh-CN" altLang="en-US"/>
              <a:t>、服务及端口设置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3715" y="1915795"/>
            <a:ext cx="7716520" cy="22428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7360" y="4727575"/>
            <a:ext cx="7762875" cy="189039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88315" y="908685"/>
            <a:ext cx="80587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“--”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服务状态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中可以选择开启、关闭、或重启对应的服务。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也可以选择左上方的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重启服务器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按纽，对整个服务器设备进行电源重启。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67360" y="4225925"/>
            <a:ext cx="836422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“--”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端口设置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中可以选择更改相应服务的端口，更改立即生效。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26</a:t>
            </a:r>
            <a:r>
              <a:rPr lang="zh-CN" altLang="en-US"/>
              <a:t>、</a:t>
            </a:r>
            <a:r>
              <a:rPr lang="en-US" altLang="zh-CN"/>
              <a:t>VPN</a:t>
            </a:r>
            <a:r>
              <a:rPr lang="zh-CN" altLang="en-US"/>
              <a:t>服务及用户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24485" y="4003040"/>
            <a:ext cx="4916805" cy="27292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63210" y="4003040"/>
            <a:ext cx="3264535" cy="26689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88315" y="764540"/>
            <a:ext cx="805878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当认证计费系统部署在云端，而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NAS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设备（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AC/BRAS/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网关等）部署在内网时，没有固定地址或是公网地址时，由于认证计费无法直接访问到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NAS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设备，因此无法完成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认证，此时可以在认证计费中开户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服务，由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NAS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设备做为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L2TP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客户端，拨号到认证服务器上，从而获得能与认证计费直接通讯的固定客户端地址，完成对接认证。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服务设置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“--”VPN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设置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中可以选择开启、关闭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服务。部分云主机或运营商限制了默认的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默认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1701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端口的流量，此时可以更改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服务器的端口，以避开限制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服务设置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“--”VPN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中可以添加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用户，为了很好的认证对接，每个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VPN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用户最好是配备指定的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地址。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27</a:t>
            </a:r>
            <a:r>
              <a:rPr lang="zh-CN" altLang="en-US"/>
              <a:t>、数据备份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88315" y="764540"/>
            <a:ext cx="805878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系统提供了多种备份方式，包括手动备份、自动备份、云主机备份、邮件备份、双机热备等方式。</a:t>
            </a:r>
            <a:endParaRPr 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各方式请参考页面上的说明。通常运营系统，建议做好数据备份，以保证数据安全。</a:t>
            </a:r>
            <a:endParaRPr 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如需恢复数据，可以选择系统上自动备份的数据，或是通过其他手段备份的数据上传后，点击恢复按纽按纽恢复，提示成功即可。</a:t>
            </a:r>
            <a:endParaRPr 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注意：该恢复是覆盖性的恢复，对系统现有的数据进行完全覆盖，请谨慎操作。</a:t>
            </a:r>
            <a:endParaRPr lang="zh-CN" sz="1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endParaRPr lang="zh-CN" sz="1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15695" y="3068955"/>
            <a:ext cx="6485890" cy="37973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28</a:t>
            </a:r>
            <a:r>
              <a:rPr lang="zh-CN" altLang="en-US"/>
              <a:t>、用户注册选项设置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67360" y="836930"/>
            <a:ext cx="80587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不同的项目，对于用户注册的要求是不同的，可以在系统管理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批量配置页面对用户自助的选项进行配置，如下图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1917065"/>
            <a:ext cx="7205980" cy="481711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29</a:t>
            </a:r>
            <a:r>
              <a:rPr lang="zh-CN" altLang="en-US"/>
              <a:t>、用户自注册开户缴费流程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99690" y="2656840"/>
            <a:ext cx="1854835" cy="3595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755" y="2656840"/>
            <a:ext cx="1960880" cy="3595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865" y="2673985"/>
            <a:ext cx="1863090" cy="35782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488315" y="837565"/>
            <a:ext cx="80587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第一步：用户连接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WIFI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，自动弹出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第二步：用户点击：新用户注册，跳转到用户自助页面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第三步：用户输入手机号，获得验证码后，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填写验证码和自定义密码后注册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第四步：注册成功后，用户选择套餐后，使用支付宝或微信支付后即可使用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90" y="2590800"/>
            <a:ext cx="1999615" cy="366141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30</a:t>
            </a:r>
            <a:r>
              <a:rPr lang="zh-CN" altLang="en-US"/>
              <a:t>、对自注册没交费的用户如何手动开通（</a:t>
            </a:r>
            <a:r>
              <a:rPr lang="en-US" altLang="zh-CN"/>
              <a:t>1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88315" y="837565"/>
            <a:ext cx="805878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部分用户开户无法通过微信或支付宝交费时，可以将费用交给管理员，由管理员对其进行开通。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在用户列表页面，点击用户名，选择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充值续费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，如下图所示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2564765"/>
            <a:ext cx="8237220" cy="32619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buFont typeface="+mj-lt"/>
            </a:pPr>
            <a:r>
              <a:rPr lang="en-US" altLang="zh-CN"/>
              <a:t>1</a:t>
            </a:r>
            <a:r>
              <a:rPr lang="zh-CN" altLang="en-US"/>
              <a:t>、登录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64235" y="979805"/>
            <a:ext cx="793940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默认登录地址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http://X.X.X.X:7788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，登录后如下图（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地址为操作系统上配置，具体方法可参考详细说明或网络搜索）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默认用户名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密码：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admin/admin123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，密码可在登录后，在右上角修改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1505" y="3140710"/>
            <a:ext cx="2040890" cy="22637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844165" y="3160395"/>
            <a:ext cx="5650865" cy="224409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30</a:t>
            </a:r>
            <a:r>
              <a:rPr lang="zh-CN" altLang="en-US"/>
              <a:t>、对自注册没交费的用户如何手动开通（</a:t>
            </a:r>
            <a:r>
              <a:rPr lang="en-US" altLang="zh-CN"/>
              <a:t>2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88315" y="837565"/>
            <a:ext cx="80587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按下图所示，选择套餐后，提交即可。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1772920"/>
            <a:ext cx="6979920" cy="457962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31</a:t>
            </a:r>
            <a:r>
              <a:rPr lang="zh-CN" altLang="en-US"/>
              <a:t>、代拨原理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1772920"/>
            <a:ext cx="8431530" cy="413131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32</a:t>
            </a:r>
            <a:r>
              <a:rPr lang="zh-CN" altLang="en-US"/>
              <a:t>、如何配置代拨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67995" y="836930"/>
            <a:ext cx="8058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部分项目需要使用帐号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代拨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代拨条件：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 1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、在计费上的帐号里配置代拨属性。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 2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、在网关上配置和计费同步的代拨地址池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代拨原理：用户采用标准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PORTAL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认证成功后，计费会按照用户对应的代拨帐号、密码和地址池信息，下发给网关，网关接收到后，进行代拨操作，如果代拨失败，拒绝用户上网。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6" descr="D:\NatShell\NatShell\Desktop\图片4.png图片4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14875" y="2919730"/>
            <a:ext cx="3767455" cy="356616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pic>
        <p:nvPicPr>
          <p:cNvPr id="4" name="图片 5" descr="D:\BaiduNetdiskWorkspace\NatShell\Desktop\图片1.png图片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41020" y="2923540"/>
            <a:ext cx="3997960" cy="356235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32</a:t>
            </a:r>
            <a:r>
              <a:rPr lang="zh-CN" altLang="en-US"/>
              <a:t>、如何配置代拨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67360" y="836930"/>
            <a:ext cx="8058785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、建议帐号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、分配代拨属性，如下图所示。红框中必填，红框中选填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、代拨地址池名称必须与网关侧一致，代理拨号帐号密码填写正确的运营商宽带帐号密码。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2061210"/>
            <a:ext cx="5582285" cy="453898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33</a:t>
            </a:r>
            <a:r>
              <a:rPr lang="zh-CN" altLang="en-US"/>
              <a:t>、预放行配置说明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58495" y="836930"/>
            <a:ext cx="805878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预放行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功能</a:t>
            </a:r>
            <a:r>
              <a:rPr 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是在用户自助开户或续费时，为了让用户能临时使用支付宝或是微信交费，需要对用户进行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临时上网</a:t>
            </a:r>
            <a:r>
              <a:rPr 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配置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可以配置同一用户每天可以使用几次，当使用次数超过时，则会提示用户：预放行失败。此功能是为了防止用户使用该功能上网，但不交费而设置。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3260" y="2780665"/>
            <a:ext cx="7720965" cy="372808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34</a:t>
            </a:r>
            <a:r>
              <a:rPr lang="zh-CN" altLang="en-US"/>
              <a:t>、</a:t>
            </a:r>
            <a:r>
              <a:rPr lang="zh-CN" altLang="en-US">
                <a:sym typeface="+mn-ea"/>
              </a:rPr>
              <a:t>故障排查</a:t>
            </a:r>
            <a:r>
              <a:rPr lang="en-US" altLang="zh-CN">
                <a:sym typeface="+mn-ea"/>
              </a:rPr>
              <a:t>-</a:t>
            </a:r>
            <a:r>
              <a:rPr lang="zh-CN" altLang="en-US"/>
              <a:t>测试帐号可用性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55650" y="2853055"/>
            <a:ext cx="7875905" cy="381571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67360" y="908685"/>
            <a:ext cx="819594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打开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用户列表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页面；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选择需要测试的帐号，点击并在弹出的窗口选择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测试帐号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弹出的页面点击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按纽，系统会进行帐号测试，并返回测试结果；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ClrTx/>
              <a:buSzTx/>
              <a:buFont typeface="+mj-lt"/>
              <a:buAutoNum type="arabicPeriod"/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如果显示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用户测试成功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说明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RADIUS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服务和帐号状态均正常，如果显示测试失败，检查帐号状态或是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RADIUS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服务状态。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ClrTx/>
              <a:buSzTx/>
              <a:buFont typeface="+mj-lt"/>
              <a:buAutoNum type="arabicPeriod"/>
            </a:pPr>
            <a:endParaRPr lang="zh-CN" altLang="en-US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33</a:t>
            </a:r>
            <a:r>
              <a:rPr lang="zh-CN" altLang="en-US"/>
              <a:t>、</a:t>
            </a:r>
            <a:r>
              <a:rPr lang="zh-CN" altLang="en-US">
                <a:sym typeface="+mn-ea"/>
              </a:rPr>
              <a:t>故障排查</a:t>
            </a:r>
            <a:r>
              <a:rPr lang="en-US" altLang="zh-CN">
                <a:sym typeface="+mn-ea"/>
              </a:rPr>
              <a:t>-</a:t>
            </a:r>
            <a:r>
              <a:rPr lang="zh-CN" altLang="en-US"/>
              <a:t>认证记录排查</a:t>
            </a:r>
            <a:r>
              <a:rPr lang="en-US" altLang="zh-CN"/>
              <a:t>-</a:t>
            </a:r>
            <a:r>
              <a:rPr lang="zh-CN" altLang="en-US"/>
              <a:t>计费端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1505" y="1124585"/>
            <a:ext cx="7338695" cy="483679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33</a:t>
            </a:r>
            <a:r>
              <a:rPr lang="zh-CN" altLang="en-US"/>
              <a:t>、</a:t>
            </a:r>
            <a:r>
              <a:rPr lang="zh-CN" altLang="en-US">
                <a:sym typeface="+mn-ea"/>
              </a:rPr>
              <a:t>故障排查</a:t>
            </a:r>
            <a:r>
              <a:rPr lang="en-US" altLang="zh-CN">
                <a:sym typeface="+mn-ea"/>
              </a:rPr>
              <a:t>-</a:t>
            </a:r>
            <a:r>
              <a:rPr lang="zh-CN" altLang="en-US"/>
              <a:t>认证记录排查</a:t>
            </a:r>
            <a:r>
              <a:rPr lang="en-US" altLang="zh-CN"/>
              <a:t>-</a:t>
            </a:r>
            <a:r>
              <a:rPr lang="zh-CN" altLang="en-US"/>
              <a:t>计费端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9115" y="1052195"/>
            <a:ext cx="8046085" cy="2289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9115" y="3789045"/>
            <a:ext cx="8153400" cy="24917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2</a:t>
            </a:r>
            <a:r>
              <a:rPr lang="zh-CN" altLang="en-US"/>
              <a:t>、更改界面及标识及</a:t>
            </a:r>
            <a:r>
              <a:rPr lang="en-US" altLang="zh-CN"/>
              <a:t>ICP</a:t>
            </a:r>
            <a:r>
              <a:rPr lang="zh-CN" altLang="en-US"/>
              <a:t>备案修改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88340" y="764540"/>
            <a:ext cx="813054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由于使用认证计费的是运营商，部分运营商需要体现自身的标识和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LOGO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，系统为该部分用户提供了修改的能力。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系统管理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“--”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界面配置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，即可对系统的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LOGO</a:t>
            </a: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文字进行定制。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由于部分运营商是将计费挂载在公网上，按工信部标识，需要在自助或登录页面显示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ICP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备案并进行链接到工信部官网。在界面配置页面下方填写运营商申请的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ICP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备案号即可，系统会自动添加工信部链接。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87450" y="3348990"/>
            <a:ext cx="6426200" cy="34385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</a:t>
            </a:r>
            <a:r>
              <a:rPr lang="zh-CN" altLang="en-US"/>
              <a:t>、用户权限配置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3260" y="3865880"/>
            <a:ext cx="7908290" cy="2609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20335" y="2280920"/>
            <a:ext cx="3357245" cy="15849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88340" y="836295"/>
            <a:ext cx="8130540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系统可以添加管理员组，并添加多个管理员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每个管理员可以管理不同的用户组以及分配不同的权限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通过添加管理员组后，再添加不同的管理员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为不同的管理员组分配不同的权限</a:t>
            </a:r>
            <a:endParaRPr 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即可实现不同的管理员权限分配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4</a:t>
            </a:r>
            <a:r>
              <a:rPr lang="zh-CN" altLang="en-US"/>
              <a:t>、基础对接</a:t>
            </a:r>
            <a:r>
              <a:rPr lang="en-US" altLang="zh-CN"/>
              <a:t>-</a:t>
            </a:r>
            <a:r>
              <a:rPr lang="zh-CN" altLang="en-US"/>
              <a:t>添加</a:t>
            </a:r>
            <a:r>
              <a:rPr lang="en-US" altLang="zh-CN"/>
              <a:t>NAS</a:t>
            </a:r>
            <a:r>
              <a:rPr lang="zh-CN" altLang="en-US"/>
              <a:t>对接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16280" y="908685"/>
            <a:ext cx="810260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进入服务设置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--NAS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对接设置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按纽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厂商表示对接的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NAS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设备，该处选择不正确会影响下发限速规则及下线功能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共享秘钥和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COA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密钥，配置与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NAS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设备端一致即可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2493010"/>
            <a:ext cx="6209665" cy="41255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5</a:t>
            </a:r>
            <a:r>
              <a:rPr lang="zh-CN" altLang="en-US"/>
              <a:t>、基础对接</a:t>
            </a:r>
            <a:r>
              <a:rPr lang="en-US" altLang="zh-CN"/>
              <a:t>-</a:t>
            </a:r>
            <a:r>
              <a:rPr lang="zh-CN" altLang="en-US"/>
              <a:t>添加</a:t>
            </a:r>
            <a:r>
              <a:rPr lang="en-US" altLang="zh-CN"/>
              <a:t>PORTAL</a:t>
            </a:r>
            <a:r>
              <a:rPr lang="zh-CN" altLang="en-US"/>
              <a:t>对接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20115" y="1052830"/>
            <a:ext cx="789876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进入服务设置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--PORTAL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对接设置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按纽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共享秘钥和配置与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NAS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设备端一致即可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base">
              <a:lnSpc>
                <a:spcPct val="15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超时时长，建议设置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秒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-20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秒之间，以免认证超时失败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2691765"/>
            <a:ext cx="5972175" cy="35636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6</a:t>
            </a:r>
            <a:r>
              <a:rPr lang="zh-CN" altLang="en-US"/>
              <a:t>、</a:t>
            </a:r>
            <a:r>
              <a:rPr lang="zh-CN" altLang="en-US">
                <a:cs typeface="微软雅黑" panose="020B0503020204020204" charset="-122"/>
                <a:sym typeface="+mn-ea"/>
              </a:rPr>
              <a:t>设置默认</a:t>
            </a:r>
            <a:r>
              <a:rPr lang="en-US" altLang="zh-CN">
                <a:cs typeface="微软雅黑" panose="020B0503020204020204" charset="-122"/>
                <a:sym typeface="+mn-ea"/>
              </a:rPr>
              <a:t>PORTAL</a:t>
            </a:r>
            <a:r>
              <a:rPr lang="zh-CN" altLang="en-US">
                <a:cs typeface="微软雅黑" panose="020B0503020204020204" charset="-122"/>
                <a:sym typeface="+mn-ea"/>
              </a:rPr>
              <a:t>模板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67360" y="908685"/>
            <a:ext cx="789876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200000"/>
              </a:lnSpc>
              <a:buClrTx/>
              <a:buSzTx/>
              <a:buFont typeface="+mj-ea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首先，打开标准模板页面，鼠标悬停，选择复制模板，填写名字后，模板会被复制到待审核模板页面。在待审核模板将该模板审核后，在用户模板页面，选择该模板，将模板设置为默认模板即可。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619250" y="2780665"/>
            <a:ext cx="6025515" cy="40055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POCKET_APPLY_TIME" val="2019年9月1日"/>
  <p:tag name="POCKET_APPLY_TYPE" val="Slide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PLACING_PICTURE_USER_VIEWPORT" val="{&quot;height&quot;:10680,&quot;width&quot;:16065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PLACING_PICTURE_USER_VIEWPORT" val="{&quot;height&quot;:10104,&quot;width&quot;:23040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POCKET_APPLY_TIME" val="2019年9月1日"/>
  <p:tag name="POCKET_APPLY_TYPE" val="Slide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UNIT_PLACING_PICTURE_USER_VIEWPORT" val="{&quot;height&quot;:6120,&quot;width&quot;:3385.5007874015746}"/>
</p:tagLst>
</file>

<file path=ppt/tags/tag44.xml><?xml version="1.0" encoding="utf-8"?>
<p:tagLst xmlns:p="http://schemas.openxmlformats.org/presentationml/2006/main">
  <p:tag name="KSO_WM_UNIT_PLACING_PICTURE_USER_VIEWPORT" val="{&quot;height&quot;:5533,&quot;width&quot;:5818}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  <p:tag name="KSO_WM_UNIT_PLACING_PICTURE_USER_VIEWPORT" val="{&quot;height&quot;:6360,&quot;width&quot;:22356}"/>
</p:tagLst>
</file>

<file path=ppt/tags/tag5.xml><?xml version="1.0" encoding="utf-8"?>
<p:tagLst xmlns:p="http://schemas.openxmlformats.org/presentationml/2006/main">
  <p:tag name="KSO_WM_BEAUTIFY_FLAG" val=""/>
  <p:tag name="KSO_WM_UNIT_PLACING_PICTURE_USER_VIEWPORT" val="{&quot;height&quot;:6555,&quot;width&quot;:5910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PP_MARK_KEY" val="5996ccb8-c06d-450e-876a-a4ae9c526dfb"/>
  <p:tag name="COMMONDATA" val="eyJoZGlkIjoiZGJhZGRjNmVmYjZlMjY1ZmRjNWJkMTZlMTFkMzMzZjg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6356</Words>
  <Application>WPS 演示</Application>
  <PresentationFormat/>
  <Paragraphs>356</Paragraphs>
  <Slides>47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47</vt:i4>
      </vt:variant>
    </vt:vector>
  </HeadingPairs>
  <TitlesOfParts>
    <vt:vector size="59" baseType="lpstr">
      <vt:lpstr>Arial</vt:lpstr>
      <vt:lpstr>宋体</vt:lpstr>
      <vt:lpstr>Wingdings</vt:lpstr>
      <vt:lpstr>微软雅黑</vt:lpstr>
      <vt:lpstr>Arial Unicode MS</vt:lpstr>
      <vt:lpstr>Calibri</vt:lpstr>
      <vt:lpstr>Wingdings</vt:lpstr>
      <vt:lpstr>默认设计模板</vt:lpstr>
      <vt:lpstr>1_默认设计模板</vt:lpstr>
      <vt:lpstr>2_默认设计模板</vt:lpstr>
      <vt:lpstr>Word.Document.8</vt:lpstr>
      <vt:lpstr>Word.Document.12</vt:lpstr>
      <vt:lpstr>PowerPoint 演示文稿</vt:lpstr>
      <vt:lpstr>PowerPoint 演示文稿</vt:lpstr>
      <vt:lpstr>基本步骤</vt:lpstr>
      <vt:lpstr>1、登录计费</vt:lpstr>
      <vt:lpstr>2、更改界面及标识及ICP备案修改</vt:lpstr>
      <vt:lpstr>3、用户权限配置</vt:lpstr>
      <vt:lpstr>4、基础对接-添加NAS对接</vt:lpstr>
      <vt:lpstr>5、基础对接-添加PORTAL对接</vt:lpstr>
      <vt:lpstr>6、设置默认PORTAL模板</vt:lpstr>
      <vt:lpstr>7、修改PORTAL模板内容</vt:lpstr>
      <vt:lpstr>7、修改PORTAL模板内容</vt:lpstr>
      <vt:lpstr>8、配置模板策略</vt:lpstr>
      <vt:lpstr>9、用户组管理</vt:lpstr>
      <vt:lpstr>10、添加套餐</vt:lpstr>
      <vt:lpstr>11、套餐管理</vt:lpstr>
      <vt:lpstr>12、代拨套餐和转发套餐</vt:lpstr>
      <vt:lpstr>13、用户组和套餐关联</vt:lpstr>
      <vt:lpstr>14、添加用户</vt:lpstr>
      <vt:lpstr>14、添加用户</vt:lpstr>
      <vt:lpstr>15、查看用户信息（1）</vt:lpstr>
      <vt:lpstr>15、查看用户信息（2）</vt:lpstr>
      <vt:lpstr>15、查看用户信息（3）</vt:lpstr>
      <vt:lpstr>16、查看用户状态</vt:lpstr>
      <vt:lpstr>16、查看用户状态-在线用户</vt:lpstr>
      <vt:lpstr>17、用户订单查看</vt:lpstr>
      <vt:lpstr>18、代拨参数的修改</vt:lpstr>
      <vt:lpstr>19、修改用户订单信息</vt:lpstr>
      <vt:lpstr>20、批量导入用户</vt:lpstr>
      <vt:lpstr>21、营帐管理</vt:lpstr>
      <vt:lpstr>22、统计分析</vt:lpstr>
      <vt:lpstr>23、网银设置</vt:lpstr>
      <vt:lpstr>24、短信配置</vt:lpstr>
      <vt:lpstr>24、短信配置</vt:lpstr>
      <vt:lpstr>25、服务及端口设置</vt:lpstr>
      <vt:lpstr>26、VPN服务及用户</vt:lpstr>
      <vt:lpstr>27、数据备份</vt:lpstr>
      <vt:lpstr>28、用户注册选项设置</vt:lpstr>
      <vt:lpstr>29、用户自注册开户缴费流程</vt:lpstr>
      <vt:lpstr>30、对自注册没交费的用户如何手动开通（1）</vt:lpstr>
      <vt:lpstr>30、对自注册没交费的用户如何手动开通（2）</vt:lpstr>
      <vt:lpstr>31、代拨原理</vt:lpstr>
      <vt:lpstr>32、如何配置代拨</vt:lpstr>
      <vt:lpstr>32、如何配置代拨</vt:lpstr>
      <vt:lpstr>33、预放行配置说明</vt:lpstr>
      <vt:lpstr>34、故障排查-测试帐号可用性</vt:lpstr>
      <vt:lpstr>33、故障排查-认证记录排查-计费端</vt:lpstr>
      <vt:lpstr>33、故障排查-认证记录排查-计费端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ITSW</dc:creator>
  <cp:lastModifiedBy>itsw163com</cp:lastModifiedBy>
  <cp:revision>182</cp:revision>
  <dcterms:created xsi:type="dcterms:W3CDTF">2021-07-19T06:53:00Z</dcterms:created>
  <dcterms:modified xsi:type="dcterms:W3CDTF">2023-09-17T01:09:32Z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C62AD290171D41FC9AFF3FCE52309AF8</vt:lpwstr>
  </property>
</Properties>
</file>